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82" r:id="rId13"/>
    <p:sldId id="267" r:id="rId14"/>
    <p:sldId id="268" r:id="rId15"/>
    <p:sldId id="270" r:id="rId16"/>
    <p:sldId id="271" r:id="rId17"/>
    <p:sldId id="272" r:id="rId18"/>
    <p:sldId id="276" r:id="rId19"/>
    <p:sldId id="279" r:id="rId20"/>
    <p:sldId id="277" r:id="rId21"/>
    <p:sldId id="278" r:id="rId22"/>
    <p:sldId id="273" r:id="rId23"/>
    <p:sldId id="274" r:id="rId24"/>
    <p:sldId id="275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99FF"/>
    <a:srgbClr val="E1EBF5"/>
    <a:srgbClr val="E4EBF2"/>
    <a:srgbClr val="E3E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2C60EFC-D615-4AE5-8D42-8B6D28E12C46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43E38D2-7EFE-4A2C-84B5-BD65C06B9D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01.08. 1914 – 11.11. 1918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8820472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483242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712968" cy="47244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Военно</a:t>
            </a:r>
            <a:r>
              <a:rPr lang="ru-RU" dirty="0" smtClean="0">
                <a:solidFill>
                  <a:srgbClr val="FFFF00"/>
                </a:solidFill>
              </a:rPr>
              <a:t>– политические блоки.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Тройственный союз.                                                                                        Антанта.      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69232"/>
            <a:ext cx="28797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03690"/>
            <a:ext cx="31400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31849"/>
            <a:ext cx="4935953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0668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Что стало поводом к началу первой мировой войны?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797152"/>
            <a:ext cx="4763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Убийство Эрцгерцога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Франца Фердинанда   наследника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Австро-Венгерского престола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28 июня 1914 года.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таблицей.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0410711"/>
              </p:ext>
            </p:extLst>
          </p:nvPr>
        </p:nvGraphicFramePr>
        <p:xfrm>
          <a:off x="467544" y="1700808"/>
          <a:ext cx="8136903" cy="479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799"/>
                <a:gridCol w="1402391"/>
                <a:gridCol w="1402391"/>
                <a:gridCol w="1402391"/>
                <a:gridCol w="2229931"/>
              </a:tblGrid>
              <a:tr h="409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Вооружённые силы Тройственного союза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</a:tr>
              <a:tr h="64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армии после мобилизации (тыс. чел.)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Лёгких орудий (к началу войны)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Тяжёлых орудий полевой артиллерии (к началу войны)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Самолётов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к началу войны)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</a:tr>
              <a:tr h="410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Германия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1688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</a:tr>
              <a:tr h="4100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Австро-Венгрия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</a:tr>
              <a:tr h="232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6122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7944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</a:tr>
              <a:tr h="270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Вооружённые силы Антанты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FFFF"/>
                    </a:solidFill>
                  </a:tcPr>
                </a:tc>
              </a:tr>
              <a:tr h="642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Численность армии после мобилизации (тыс. чел.)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Лёгких орудий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Тяжёлых орудий полевой артиллерии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Самолётов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50"/>
                    </a:solidFill>
                  </a:tcPr>
                </a:tc>
              </a:tr>
              <a:tr h="478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Россия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5338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6848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70C0"/>
                    </a:solidFill>
                  </a:tcPr>
                </a:tc>
              </a:tr>
              <a:tr h="3713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Великобритания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00B0F0"/>
                    </a:solidFill>
                  </a:tcPr>
                </a:tc>
              </a:tr>
              <a:tr h="342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Франция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3781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>
                    <a:solidFill>
                      <a:srgbClr val="6699FF"/>
                    </a:solidFill>
                  </a:tcPr>
                </a:tc>
              </a:tr>
              <a:tr h="237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10 119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11 434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02" marR="1230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052736"/>
            <a:ext cx="8392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Состояние вооруженных сил на начало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2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22608" cy="50004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картой.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Историческое лото.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4618657"/>
              </p:ext>
            </p:extLst>
          </p:nvPr>
        </p:nvGraphicFramePr>
        <p:xfrm>
          <a:off x="611560" y="1484784"/>
          <a:ext cx="792088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10"/>
                <a:gridCol w="1584010"/>
                <a:gridCol w="1571131"/>
                <a:gridCol w="1596889"/>
                <a:gridCol w="1584840"/>
              </a:tblGrid>
              <a:tr h="144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01.08.1914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17.02.1915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21.02-18.12. 1916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06.04.1917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03.03.1918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17.08.1914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26.04.191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22.05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31.07. 1916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2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06.09.1914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24.09.1915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20.11.1917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11.11.1918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7112" y="620688"/>
            <a:ext cx="7680960" cy="47244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960"/>
            <a:ext cx="8820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01.08.1914 г.-                 </a:t>
            </a:r>
            <a:r>
              <a:rPr lang="ru-RU" b="1" dirty="0" smtClean="0">
                <a:solidFill>
                  <a:srgbClr val="FFFF00"/>
                </a:solidFill>
              </a:rPr>
              <a:t>Объявление войны России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августа 1914  г. -</a:t>
            </a:r>
            <a:r>
              <a:rPr lang="ru-RU" b="1" dirty="0" smtClean="0">
                <a:solidFill>
                  <a:srgbClr val="FFFF00"/>
                </a:solidFill>
              </a:rPr>
              <a:t>       Немецкие войска входят в  Люксембург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17.08.1914 г. -</a:t>
            </a:r>
            <a:r>
              <a:rPr lang="ru-RU" b="1" dirty="0" smtClean="0">
                <a:solidFill>
                  <a:srgbClr val="FFFF00"/>
                </a:solidFill>
              </a:rPr>
              <a:t>                Высадка английских войск во Франции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24 августа 1914 г.-</a:t>
            </a:r>
            <a:r>
              <a:rPr lang="ru-RU" b="1" dirty="0" smtClean="0">
                <a:solidFill>
                  <a:srgbClr val="FFFF00"/>
                </a:solidFill>
              </a:rPr>
              <a:t>       Немецкие войска пересекают франко-бельгийскую границу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06.09.1914 г -</a:t>
            </a:r>
            <a:r>
              <a:rPr lang="ru-RU" b="1" dirty="0" smtClean="0">
                <a:solidFill>
                  <a:srgbClr val="FFFF00"/>
                </a:solidFill>
              </a:rPr>
              <a:t>                 Битва на Марне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Октябрь 1914  г. -         </a:t>
            </a:r>
            <a:r>
              <a:rPr lang="ru-RU" b="1" dirty="0" smtClean="0">
                <a:solidFill>
                  <a:srgbClr val="FFFF00"/>
                </a:solidFill>
              </a:rPr>
              <a:t>Турция закрывает проливы для судов Антанты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17.02.1915 г. -                 </a:t>
            </a:r>
            <a:r>
              <a:rPr lang="ru-RU" b="1" dirty="0" smtClean="0">
                <a:solidFill>
                  <a:srgbClr val="FFFF00"/>
                </a:solidFill>
              </a:rPr>
              <a:t>Германия </a:t>
            </a:r>
            <a:r>
              <a:rPr lang="ru-RU" b="1" dirty="0">
                <a:solidFill>
                  <a:srgbClr val="FFFF00"/>
                </a:solidFill>
              </a:rPr>
              <a:t>объявляет морскую </a:t>
            </a:r>
            <a:r>
              <a:rPr lang="ru-RU" b="1" dirty="0" smtClean="0">
                <a:solidFill>
                  <a:srgbClr val="FFFF00"/>
                </a:solidFill>
              </a:rPr>
              <a:t>войну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22.04.1915 г. -                 </a:t>
            </a:r>
            <a:r>
              <a:rPr lang="ru-RU" b="1" dirty="0" smtClean="0">
                <a:solidFill>
                  <a:srgbClr val="FFFF00"/>
                </a:solidFill>
              </a:rPr>
              <a:t>Химическая </a:t>
            </a:r>
            <a:r>
              <a:rPr lang="ru-RU" b="1" dirty="0">
                <a:solidFill>
                  <a:srgbClr val="FFFF00"/>
                </a:solidFill>
              </a:rPr>
              <a:t>атака немцев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26.04.1915 г. -                </a:t>
            </a:r>
            <a:r>
              <a:rPr lang="ru-RU" b="1" dirty="0" smtClean="0">
                <a:solidFill>
                  <a:srgbClr val="FFFF00"/>
                </a:solidFill>
              </a:rPr>
              <a:t>Италия </a:t>
            </a:r>
            <a:r>
              <a:rPr lang="ru-RU" b="1" dirty="0">
                <a:solidFill>
                  <a:srgbClr val="FFFF00"/>
                </a:solidFill>
              </a:rPr>
              <a:t>переходит на сторону </a:t>
            </a:r>
            <a:r>
              <a:rPr lang="ru-RU" b="1" dirty="0" smtClean="0">
                <a:solidFill>
                  <a:srgbClr val="FFFF00"/>
                </a:solidFill>
              </a:rPr>
              <a:t>Антанты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07.05.1915  г. -               </a:t>
            </a:r>
            <a:r>
              <a:rPr lang="ru-RU" b="1" dirty="0" smtClean="0">
                <a:solidFill>
                  <a:srgbClr val="FFFF00"/>
                </a:solidFill>
              </a:rPr>
              <a:t>Потоплен </a:t>
            </a:r>
            <a:r>
              <a:rPr lang="ru-RU" b="1" dirty="0">
                <a:solidFill>
                  <a:srgbClr val="FFFF00"/>
                </a:solidFill>
              </a:rPr>
              <a:t>лайнер «</a:t>
            </a:r>
            <a:r>
              <a:rPr lang="ru-RU" b="1" dirty="0" err="1">
                <a:solidFill>
                  <a:srgbClr val="FFFF00"/>
                </a:solidFill>
              </a:rPr>
              <a:t>Лузитания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23.05.1915 г. -                </a:t>
            </a:r>
            <a:r>
              <a:rPr lang="ru-RU" b="1" dirty="0" smtClean="0">
                <a:solidFill>
                  <a:srgbClr val="FFFF00"/>
                </a:solidFill>
              </a:rPr>
              <a:t>Италия </a:t>
            </a:r>
            <a:r>
              <a:rPr lang="ru-RU" b="1" dirty="0">
                <a:solidFill>
                  <a:srgbClr val="FFFF00"/>
                </a:solidFill>
              </a:rPr>
              <a:t>объявляет войну </a:t>
            </a:r>
            <a:r>
              <a:rPr lang="ru-RU" b="1" dirty="0" smtClean="0">
                <a:solidFill>
                  <a:srgbClr val="FFFF00"/>
                </a:solidFill>
              </a:rPr>
              <a:t>Австрии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24.09.1915 г. -                </a:t>
            </a:r>
            <a:r>
              <a:rPr lang="ru-RU" b="1" dirty="0" smtClean="0">
                <a:solidFill>
                  <a:srgbClr val="FFFF00"/>
                </a:solidFill>
              </a:rPr>
              <a:t>Нападение </a:t>
            </a:r>
            <a:r>
              <a:rPr lang="ru-RU" b="1" dirty="0">
                <a:solidFill>
                  <a:srgbClr val="FFFF00"/>
                </a:solidFill>
              </a:rPr>
              <a:t>Болгарии на </a:t>
            </a:r>
            <a:r>
              <a:rPr lang="ru-RU" b="1" dirty="0" smtClean="0">
                <a:solidFill>
                  <a:srgbClr val="FFFF00"/>
                </a:solidFill>
              </a:rPr>
              <a:t>Сербию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21.02-18.12. </a:t>
            </a:r>
            <a:r>
              <a:rPr lang="ru-RU" b="1" dirty="0" smtClean="0">
                <a:solidFill>
                  <a:srgbClr val="FF0000"/>
                </a:solidFill>
              </a:rPr>
              <a:t>1916 г. -   </a:t>
            </a:r>
            <a:r>
              <a:rPr lang="ru-RU" dirty="0" smtClean="0">
                <a:solidFill>
                  <a:srgbClr val="FFFF00"/>
                </a:solidFill>
              </a:rPr>
              <a:t>Сражение у Вердена.</a:t>
            </a:r>
          </a:p>
          <a:p>
            <a:r>
              <a:rPr lang="ru-RU" b="1" dirty="0">
                <a:solidFill>
                  <a:srgbClr val="FF0000"/>
                </a:solidFill>
              </a:rPr>
              <a:t>22.05 </a:t>
            </a:r>
            <a:r>
              <a:rPr lang="ru-RU" b="1" dirty="0" smtClean="0">
                <a:solidFill>
                  <a:srgbClr val="FF0000"/>
                </a:solidFill>
              </a:rPr>
              <a:t>– 31.07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1916  г. - </a:t>
            </a:r>
            <a:r>
              <a:rPr lang="ru-RU" b="1" dirty="0" smtClean="0">
                <a:solidFill>
                  <a:srgbClr val="FFFF00"/>
                </a:solidFill>
              </a:rPr>
              <a:t>Брусиловский </a:t>
            </a:r>
            <a:r>
              <a:rPr lang="ru-RU" b="1" dirty="0">
                <a:solidFill>
                  <a:srgbClr val="FFFF00"/>
                </a:solidFill>
              </a:rPr>
              <a:t>прорыв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31.05.1916 г. -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Ютландское</a:t>
            </a:r>
            <a:r>
              <a:rPr lang="ru-RU" b="1" dirty="0" smtClean="0">
                <a:solidFill>
                  <a:srgbClr val="FFFF00"/>
                </a:solidFill>
              </a:rPr>
              <a:t> сражение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01.07.1916 г.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-                </a:t>
            </a:r>
            <a:r>
              <a:rPr lang="ru-RU" b="1" dirty="0" smtClean="0">
                <a:solidFill>
                  <a:srgbClr val="FFFF00"/>
                </a:solidFill>
              </a:rPr>
              <a:t>Битва </a:t>
            </a:r>
            <a:r>
              <a:rPr lang="ru-RU" b="1" dirty="0">
                <a:solidFill>
                  <a:srgbClr val="FFFF00"/>
                </a:solidFill>
              </a:rPr>
              <a:t>на Сомме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06.04.1917 г. -                 </a:t>
            </a:r>
            <a:r>
              <a:rPr lang="ru-RU" b="1" dirty="0" smtClean="0">
                <a:solidFill>
                  <a:srgbClr val="FFFF00"/>
                </a:solidFill>
              </a:rPr>
              <a:t>Вступление </a:t>
            </a:r>
            <a:r>
              <a:rPr lang="ru-RU" b="1" dirty="0">
                <a:solidFill>
                  <a:srgbClr val="FFFF00"/>
                </a:solidFill>
              </a:rPr>
              <a:t>в войну США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09.04.1917 г. -                </a:t>
            </a:r>
            <a:r>
              <a:rPr lang="ru-RU" b="1" dirty="0" smtClean="0">
                <a:solidFill>
                  <a:srgbClr val="FFFF00"/>
                </a:solidFill>
              </a:rPr>
              <a:t>Наступление </a:t>
            </a:r>
            <a:r>
              <a:rPr lang="ru-RU" b="1" dirty="0">
                <a:solidFill>
                  <a:srgbClr val="FFFF00"/>
                </a:solidFill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</a:rPr>
              <a:t>Аррас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01.07.1917 г. -                </a:t>
            </a:r>
            <a:r>
              <a:rPr lang="ru-RU" b="1" dirty="0" smtClean="0">
                <a:solidFill>
                  <a:srgbClr val="FFFF00"/>
                </a:solidFill>
              </a:rPr>
              <a:t>Новое </a:t>
            </a:r>
            <a:r>
              <a:rPr lang="ru-RU" b="1" dirty="0">
                <a:solidFill>
                  <a:srgbClr val="FFFF00"/>
                </a:solidFill>
              </a:rPr>
              <a:t>наступление Керенского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20.11.1917 г. -                 </a:t>
            </a:r>
            <a:r>
              <a:rPr lang="ru-RU" b="1" dirty="0" smtClean="0">
                <a:solidFill>
                  <a:srgbClr val="FFFF00"/>
                </a:solidFill>
              </a:rPr>
              <a:t>Битва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err="1" smtClean="0">
                <a:solidFill>
                  <a:srgbClr val="FFFF00"/>
                </a:solidFill>
              </a:rPr>
              <a:t>Камбре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03.03.1918 г. -                </a:t>
            </a:r>
            <a:r>
              <a:rPr lang="ru-RU" b="1" dirty="0" smtClean="0">
                <a:solidFill>
                  <a:srgbClr val="FFFF00"/>
                </a:solidFill>
              </a:rPr>
              <a:t>Брестский мир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05.10.1918 г. -                </a:t>
            </a:r>
            <a:r>
              <a:rPr lang="ru-RU" b="1" dirty="0" smtClean="0">
                <a:solidFill>
                  <a:srgbClr val="FFFF00"/>
                </a:solidFill>
              </a:rPr>
              <a:t>Германия </a:t>
            </a:r>
            <a:r>
              <a:rPr lang="ru-RU" b="1" dirty="0">
                <a:solidFill>
                  <a:srgbClr val="FFFF00"/>
                </a:solidFill>
              </a:rPr>
              <a:t>просит мира у </a:t>
            </a:r>
            <a:r>
              <a:rPr lang="ru-RU" b="1" dirty="0" smtClean="0">
                <a:solidFill>
                  <a:srgbClr val="FFFF00"/>
                </a:solidFill>
              </a:rPr>
              <a:t>США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11.11.1918 г. -                 </a:t>
            </a:r>
            <a:r>
              <a:rPr lang="ru-RU" b="1" dirty="0" smtClean="0">
                <a:solidFill>
                  <a:srgbClr val="FFFF00"/>
                </a:solidFill>
              </a:rPr>
              <a:t>Окончание </a:t>
            </a:r>
            <a:r>
              <a:rPr lang="ru-RU" b="1" dirty="0">
                <a:solidFill>
                  <a:srgbClr val="FFFF00"/>
                </a:solidFill>
              </a:rPr>
              <a:t>Первой мировой  войны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Какое из событий является ключевым в каждой из кампаний</a:t>
            </a:r>
            <a:r>
              <a:rPr lang="ru-RU" sz="44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Почему вы так считаете?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группами.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612062" cy="57827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ru-RU" sz="2800" spc="20" dirty="0" smtClean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Кампания 1914 года </a:t>
            </a:r>
            <a:r>
              <a:rPr lang="ru-RU" sz="2800" dirty="0" smtClean="0">
                <a:solidFill>
                  <a:srgbClr val="FFFF00"/>
                </a:solidFill>
              </a:rPr>
              <a:t>– </a:t>
            </a:r>
            <a:r>
              <a:rPr lang="ru-RU" sz="2800" dirty="0">
                <a:solidFill>
                  <a:srgbClr val="FFFF00"/>
                </a:solidFill>
              </a:rPr>
              <a:t>вступление в войну </a:t>
            </a:r>
            <a:r>
              <a:rPr lang="ru-RU" sz="2800" dirty="0" smtClean="0">
                <a:solidFill>
                  <a:srgbClr val="FFFF00"/>
                </a:solidFill>
              </a:rPr>
              <a:t>России   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                                </a:t>
            </a:r>
            <a:endParaRPr lang="ru-RU" sz="2800" spc="20" dirty="0">
              <a:solidFill>
                <a:srgbClr val="FFFF00"/>
              </a:solidFill>
            </a:endParaRPr>
          </a:p>
          <a:p>
            <a:endParaRPr lang="ru-RU" sz="2800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endParaRPr lang="ru-RU" sz="2800" spc="20" dirty="0" smtClean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921098" cy="3402930"/>
          </a:xfrm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739856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spc="20" dirty="0" smtClean="0">
                <a:solidFill>
                  <a:srgbClr val="FFFF00"/>
                </a:solidFill>
              </a:rPr>
              <a:t>Кампания 1915 года  военные</a:t>
            </a:r>
          </a:p>
          <a:p>
            <a:pPr algn="ctr">
              <a:spcBef>
                <a:spcPts val="600"/>
              </a:spcBef>
            </a:pPr>
            <a:r>
              <a:rPr lang="ru-RU" sz="2800" spc="20" dirty="0" smtClean="0">
                <a:solidFill>
                  <a:srgbClr val="FFFF00"/>
                </a:solidFill>
              </a:rPr>
              <a:t> действия на восточном фронте, </a:t>
            </a:r>
          </a:p>
          <a:p>
            <a:pPr algn="ctr">
              <a:spcBef>
                <a:spcPts val="600"/>
              </a:spcBef>
            </a:pPr>
            <a:r>
              <a:rPr lang="ru-RU" sz="2800" spc="20" dirty="0" smtClean="0">
                <a:solidFill>
                  <a:srgbClr val="FFFF00"/>
                </a:solidFill>
              </a:rPr>
              <a:t>главной целью которых вывести</a:t>
            </a:r>
          </a:p>
          <a:p>
            <a:pPr algn="ctr">
              <a:spcBef>
                <a:spcPts val="600"/>
              </a:spcBef>
            </a:pPr>
            <a:r>
              <a:rPr lang="ru-RU" sz="2800" spc="20" dirty="0" smtClean="0">
                <a:solidFill>
                  <a:srgbClr val="FFFF00"/>
                </a:solidFill>
              </a:rPr>
              <a:t> из войны Россию.</a:t>
            </a:r>
          </a:p>
        </p:txBody>
      </p:sp>
    </p:spTree>
    <p:extLst>
      <p:ext uri="{BB962C8B-B14F-4D97-AF65-F5344CB8AC3E}">
        <p14:creationId xmlns:p14="http://schemas.microsoft.com/office/powerpoint/2010/main" val="10766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3" y="1412776"/>
            <a:ext cx="7321773" cy="4464496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39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20" dirty="0" smtClean="0">
                <a:solidFill>
                  <a:srgbClr val="FFFF00"/>
                </a:solidFill>
              </a:rPr>
              <a:t>Кампания 1916 года  –  </a:t>
            </a:r>
            <a:r>
              <a:rPr lang="ru-RU" sz="2800" dirty="0" smtClean="0">
                <a:solidFill>
                  <a:srgbClr val="FFFF00"/>
                </a:solidFill>
              </a:rPr>
              <a:t>Битва при Вердене.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4000" dirty="0" smtClean="0">
                <a:solidFill>
                  <a:srgbClr val="FFFF00"/>
                </a:solidFill>
              </a:rPr>
              <a:t>1</a:t>
            </a:r>
            <a:r>
              <a:rPr lang="ru-RU" sz="4000" dirty="0">
                <a:solidFill>
                  <a:srgbClr val="FFFF00"/>
                </a:solidFill>
              </a:rPr>
              <a:t>. </a:t>
            </a:r>
            <a:r>
              <a:rPr lang="ru-RU" sz="4000" dirty="0" smtClean="0">
                <a:solidFill>
                  <a:srgbClr val="FFFF00"/>
                </a:solidFill>
              </a:rPr>
              <a:t>Повторение темы «Первая мировая война».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2. </a:t>
            </a:r>
            <a:r>
              <a:rPr lang="ru-RU" sz="4000" dirty="0" smtClean="0">
                <a:solidFill>
                  <a:srgbClr val="FFFF00"/>
                </a:solidFill>
              </a:rPr>
              <a:t>Сформировать </a:t>
            </a:r>
            <a:r>
              <a:rPr lang="ru-RU" sz="4000" dirty="0">
                <a:solidFill>
                  <a:srgbClr val="FFFF00"/>
                </a:solidFill>
              </a:rPr>
              <a:t>представление о масштабах и основных 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событиях </a:t>
            </a:r>
            <a:r>
              <a:rPr lang="ru-RU" sz="4000" dirty="0" err="1" smtClean="0">
                <a:solidFill>
                  <a:srgbClr val="FFFF00"/>
                </a:solidFill>
              </a:rPr>
              <a:t>Перврвой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мировой войны. </a:t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4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1937639"/>
            <a:ext cx="7315200" cy="3776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5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Кампания 1917 года –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вступление в войну США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30387"/>
            <a:ext cx="6096000" cy="3990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Кампания 1918 года – выход России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из войны, подписание </a:t>
            </a:r>
            <a:r>
              <a:rPr lang="ru-RU" sz="2800" dirty="0" smtClean="0">
                <a:solidFill>
                  <a:srgbClr val="FFFF00"/>
                </a:solidFill>
              </a:rPr>
              <a:t>Брестского </a:t>
            </a:r>
            <a:r>
              <a:rPr lang="ru-RU" sz="2800" dirty="0">
                <a:solidFill>
                  <a:srgbClr val="FFFF00"/>
                </a:solidFill>
              </a:rPr>
              <a:t>мира.</a:t>
            </a:r>
          </a:p>
        </p:txBody>
      </p:sp>
    </p:spTree>
    <p:extLst>
      <p:ext uri="{BB962C8B-B14F-4D97-AF65-F5344CB8AC3E}">
        <p14:creationId xmlns:p14="http://schemas.microsoft.com/office/powerpoint/2010/main" val="14452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Первая мировая война продолжалась более 4-х лет (01.08.1914 – 11.11.1918). В ней участвовало 38 государств, на её полях сражалось  свыше 74 млн. человек, из которых 10 млн. были убиты, 20 млн. искалечено.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Первая мировая война оказала огромное влияние на экономику, политику, идеологию, на всю систему международных отношений.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Война привела к крушению трех самых могущественных империй и складыванию новой геополитической ситуации  мире.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Итоги первой мировой войны.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1. Германия объявлена единственной виновницей в Первой мировой войне.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2. Германия возвращала Эльзас и Лотарингию Франции.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3. Левый берег Рейна </a:t>
            </a:r>
            <a:r>
              <a:rPr lang="ru-RU" sz="2400" dirty="0" err="1">
                <a:solidFill>
                  <a:srgbClr val="FFFF00"/>
                </a:solidFill>
              </a:rPr>
              <a:t>аккупирован</a:t>
            </a:r>
            <a:r>
              <a:rPr lang="ru-RU" sz="2400" dirty="0">
                <a:solidFill>
                  <a:srgbClr val="FFFF00"/>
                </a:solidFill>
              </a:rPr>
              <a:t> союзными войсками.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4. Рейн объявлен зоной демилитаризацией.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5. Германии запрещается иметь армию свыше 100 тыс. человек, боевые корабли, подводные лодки, тяжелую артиллерию …</a:t>
            </a:r>
          </a:p>
          <a:p>
            <a:r>
              <a:rPr lang="ru-RU" sz="2400" dirty="0">
                <a:solidFill>
                  <a:srgbClr val="FFFF00"/>
                </a:solidFill>
              </a:rPr>
              <a:t>6. Германия выплачивала репарации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Версальско-Вашингтонской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624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Демилитаризация</a:t>
            </a:r>
          </a:p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FFFF00"/>
                </a:solidFill>
              </a:rPr>
              <a:t>– Ликвидация военных укреплений и сооружений на определенной территории, а также запрещение держать на </a:t>
            </a:r>
            <a:r>
              <a:rPr lang="ru-RU" sz="2400" b="1" dirty="0">
                <a:solidFill>
                  <a:srgbClr val="FFFF00"/>
                </a:solidFill>
              </a:rPr>
              <a:t>этой</a:t>
            </a:r>
            <a:r>
              <a:rPr lang="ru-RU" sz="2400" dirty="0">
                <a:solidFill>
                  <a:srgbClr val="FFFF00"/>
                </a:solidFill>
              </a:rPr>
              <a:t> территории вооруженные силы. 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Репарации</a:t>
            </a:r>
          </a:p>
          <a:p>
            <a:r>
              <a:rPr lang="ru-RU" sz="2400" dirty="0" smtClean="0"/>
              <a:t> </a:t>
            </a:r>
            <a:r>
              <a:rPr lang="ru-RU" sz="2400" dirty="0">
                <a:solidFill>
                  <a:srgbClr val="FFFF00"/>
                </a:solidFill>
              </a:rPr>
              <a:t>- компенсационные выплаты (в денежной или иной форме) потерпевшей поражение стороной за нанесенный ей во время войны ущерб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с понятиями.</a:t>
            </a:r>
          </a:p>
        </p:txBody>
      </p:sp>
    </p:spTree>
    <p:extLst>
      <p:ext uri="{BB962C8B-B14F-4D97-AF65-F5344CB8AC3E}">
        <p14:creationId xmlns:p14="http://schemas.microsoft.com/office/powerpoint/2010/main" val="25367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60977"/>
            <a:ext cx="7620000" cy="4648200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«Война - преступление, которое не оправдывается  победой».   </a:t>
            </a:r>
          </a:p>
        </p:txBody>
      </p:sp>
    </p:spTree>
    <p:extLst>
      <p:ext uri="{BB962C8B-B14F-4D97-AF65-F5344CB8AC3E}">
        <p14:creationId xmlns:p14="http://schemas.microsoft.com/office/powerpoint/2010/main" val="62009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Как </a:t>
            </a:r>
            <a:r>
              <a:rPr lang="ru-RU" sz="4400" dirty="0">
                <a:solidFill>
                  <a:srgbClr val="FFFF00"/>
                </a:solidFill>
              </a:rPr>
              <a:t>вы относитесь к войне?</a:t>
            </a:r>
          </a:p>
          <a:p>
            <a:r>
              <a:rPr lang="ru-RU" sz="4400" dirty="0">
                <a:solidFill>
                  <a:srgbClr val="FFFF00"/>
                </a:solidFill>
              </a:rPr>
              <a:t>Почему?</a:t>
            </a:r>
          </a:p>
          <a:p>
            <a:r>
              <a:rPr lang="ru-RU" sz="4400" dirty="0">
                <a:solidFill>
                  <a:srgbClr val="FFFF00"/>
                </a:solidFill>
              </a:rPr>
              <a:t>Можно ли войну избежать?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Выводы: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r"/>
            <a:r>
              <a:rPr lang="ru-RU" sz="4000" dirty="0">
                <a:solidFill>
                  <a:srgbClr val="FFFF00"/>
                </a:solidFill>
              </a:rPr>
              <a:t>«Мы рассказать хотим о той, 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Нарочно кем-то позабытой, 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Но не такой уж и далекой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Войне, 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О Первой мировой</a:t>
            </a:r>
            <a:r>
              <a:rPr lang="ru-RU" sz="4000" dirty="0" smtClean="0">
                <a:solidFill>
                  <a:srgbClr val="FFFF00"/>
                </a:solidFill>
              </a:rPr>
              <a:t>!»</a:t>
            </a:r>
          </a:p>
          <a:p>
            <a:pPr algn="r"/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Ю. </a:t>
            </a:r>
            <a:r>
              <a:rPr lang="ru-RU" sz="4000" dirty="0" err="1">
                <a:solidFill>
                  <a:srgbClr val="FFFF00"/>
                </a:solidFill>
              </a:rPr>
              <a:t>Пятибат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544448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«Война - преступление, которое не оправдывается  победой».   </a:t>
            </a:r>
          </a:p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762756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</a:rPr>
              <a:t>Прошло 100  лет,  отделяющие  нас от невеселого дня 1 августа 1914 года, - срок, достаточный для того, чтобы оценить значимость свершившегося тогда. Человечество вступило в новый, очень сложный период своего развития, в период глобальных трагедий. Первая мировая война стала прологом потрясений </a:t>
            </a:r>
            <a:r>
              <a:rPr lang="en-US" sz="2800" dirty="0">
                <a:solidFill>
                  <a:srgbClr val="FFFF00"/>
                </a:solidFill>
              </a:rPr>
              <a:t>XX</a:t>
            </a:r>
            <a:r>
              <a:rPr lang="ru-RU" sz="2800" dirty="0">
                <a:solidFill>
                  <a:srgbClr val="FFFF00"/>
                </a:solidFill>
              </a:rPr>
              <a:t> столетия. В событиях 1914-1918 гг. – истоки многих процессов, определивших облик современного мира.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Причина войны:</a:t>
            </a:r>
          </a:p>
          <a:p>
            <a:pPr lvl="0"/>
            <a:r>
              <a:rPr lang="ru-RU" sz="3200" dirty="0" smtClean="0">
                <a:solidFill>
                  <a:srgbClr val="FFFF00"/>
                </a:solidFill>
              </a:rPr>
              <a:t>Передел ужу давно поделенного мира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28600"/>
            <a:ext cx="7709858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54682"/>
            <a:ext cx="5327576" cy="32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55340" y="1484784"/>
            <a:ext cx="8784976" cy="4724400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Почему появляется стремление к переделу мира?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Борьба за  земли (территории) богатые сырьем.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74504"/>
            <a:ext cx="4272136" cy="32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907958"/>
            <a:ext cx="8707734" cy="47244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Какие страны стремились развязать войну?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В большей степени заинтересованность проявляют страны второго эшелона (Германия и Австро-Венгрия, так как у них мало колониальных владений), а стремление развивать  экономику в условиях капиталистических </a:t>
            </a:r>
            <a:r>
              <a:rPr lang="ru-RU" sz="3200" dirty="0" smtClean="0">
                <a:solidFill>
                  <a:srgbClr val="FFFF00"/>
                </a:solidFill>
              </a:rPr>
              <a:t>отношения создают  </a:t>
            </a:r>
            <a:r>
              <a:rPr lang="ru-RU" sz="3200" dirty="0">
                <a:solidFill>
                  <a:srgbClr val="FFFF00"/>
                </a:solidFill>
              </a:rPr>
              <a:t>необходимость </a:t>
            </a:r>
            <a:r>
              <a:rPr lang="ru-RU" sz="3200" dirty="0" smtClean="0">
                <a:solidFill>
                  <a:srgbClr val="FFFF00"/>
                </a:solidFill>
              </a:rPr>
              <a:t>борьбы за   </a:t>
            </a:r>
            <a:r>
              <a:rPr lang="ru-RU" sz="3200" dirty="0">
                <a:solidFill>
                  <a:srgbClr val="FFFF00"/>
                </a:solidFill>
              </a:rPr>
              <a:t>сырьевые базы.</a:t>
            </a:r>
          </a:p>
          <a:p>
            <a:pPr algn="r"/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20579"/>
            <a:ext cx="768096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Первая мировая война.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543944" cy="19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85" y="980768"/>
            <a:ext cx="2697088" cy="2022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24942"/>
            <a:ext cx="1819994" cy="1819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05229"/>
            <a:ext cx="2508870" cy="1881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24942"/>
            <a:ext cx="2819931" cy="1878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593"/>
            <a:ext cx="768096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Император какой страны был против начала Первой мировой войны?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521" y="3003584"/>
            <a:ext cx="8372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Почему , не смотря на то, что Россия была страной второго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эшелона, Николай </a:t>
            </a:r>
            <a:r>
              <a:rPr lang="en-US" sz="2400" b="1" dirty="0" smtClean="0">
                <a:solidFill>
                  <a:srgbClr val="FF0000"/>
                </a:solidFill>
              </a:rPr>
              <a:t> II </a:t>
            </a:r>
            <a:r>
              <a:rPr lang="ru-RU" sz="2400" b="1" dirty="0" smtClean="0">
                <a:solidFill>
                  <a:srgbClr val="FF0000"/>
                </a:solidFill>
              </a:rPr>
              <a:t>был против развязывания войны?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149080"/>
            <a:ext cx="5466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Россия страна богатая ресурсами.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493</TotalTime>
  <Words>796</Words>
  <Application>Microsoft Office PowerPoint</Application>
  <PresentationFormat>Экран (4:3)</PresentationFormat>
  <Paragraphs>204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Mylar</vt:lpstr>
      <vt:lpstr>Первая мировая война.</vt:lpstr>
      <vt:lpstr>Цель:</vt:lpstr>
      <vt:lpstr>Презентация PowerPoint</vt:lpstr>
      <vt:lpstr>Презентация PowerPoint</vt:lpstr>
      <vt:lpstr>Первая мировая война.</vt:lpstr>
      <vt:lpstr>Первая мировая война.</vt:lpstr>
      <vt:lpstr>Первая мировая война.</vt:lpstr>
      <vt:lpstr>Первая мировая война.</vt:lpstr>
      <vt:lpstr>Император какой страны был против начала Первой мировой войны?</vt:lpstr>
      <vt:lpstr>Первая мировая война.</vt:lpstr>
      <vt:lpstr>Что стало поводом к началу первой мировой войны?</vt:lpstr>
      <vt:lpstr>Работа с таблицей.</vt:lpstr>
      <vt:lpstr>Работа с картой.</vt:lpstr>
      <vt:lpstr>Историческое лото.</vt:lpstr>
      <vt:lpstr>Презентация PowerPoint</vt:lpstr>
      <vt:lpstr>Работа группами.</vt:lpstr>
      <vt:lpstr>Презентация PowerPoint</vt:lpstr>
      <vt:lpstr>Презентация PowerPoint</vt:lpstr>
      <vt:lpstr>Презентация PowerPoint</vt:lpstr>
      <vt:lpstr>Кампания 1917 года –  вступление в войну США </vt:lpstr>
      <vt:lpstr>Кампания 1918 года – выход России  из войны, подписание Брестского мира.</vt:lpstr>
      <vt:lpstr>Итоги первой мировой войны. </vt:lpstr>
      <vt:lpstr>Версальско-Вашингтонской системе.</vt:lpstr>
      <vt:lpstr>Работа с понятиями.</vt:lpstr>
      <vt:lpstr>Презентация PowerPoint</vt:lpstr>
      <vt:lpstr>Выводы: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война.</dc:title>
  <dc:creator>Ольга Брежнева</dc:creator>
  <cp:lastModifiedBy>Ольга Брежнева</cp:lastModifiedBy>
  <cp:revision>26</cp:revision>
  <dcterms:created xsi:type="dcterms:W3CDTF">2014-10-08T13:57:16Z</dcterms:created>
  <dcterms:modified xsi:type="dcterms:W3CDTF">2014-10-13T05:12:08Z</dcterms:modified>
</cp:coreProperties>
</file>