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2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00042"/>
            <a:ext cx="7772400" cy="271464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rgbClr val="7030A0"/>
                </a:solidFill>
                <a:latin typeface="Monotype Corsiva" pitchFamily="66" charset="0"/>
                <a:ea typeface="Calibri"/>
                <a:cs typeface="Times New Roman"/>
              </a:rPr>
              <a:t>Тема: «Моё имя в моей семье».</a:t>
            </a:r>
            <a:br>
              <a:rPr lang="ru-RU" sz="5400" dirty="0" smtClean="0">
                <a:solidFill>
                  <a:srgbClr val="7030A0"/>
                </a:solidFill>
                <a:latin typeface="Monotype Corsiva" pitchFamily="66" charset="0"/>
                <a:ea typeface="Calibri"/>
                <a:cs typeface="Times New Roman"/>
              </a:rPr>
            </a:br>
            <a:endParaRPr lang="ru-RU" sz="5400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86314" y="3857628"/>
            <a:ext cx="3786214" cy="2114568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l">
              <a:lnSpc>
                <a:spcPct val="70000"/>
              </a:lnSpc>
              <a:defRPr/>
            </a:pPr>
            <a:r>
              <a:rPr lang="ru-RU" sz="2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Выполнил работу:  </a:t>
            </a:r>
          </a:p>
          <a:p>
            <a:pPr algn="l">
              <a:lnSpc>
                <a:spcPct val="70000"/>
              </a:lnSpc>
              <a:defRPr/>
            </a:pPr>
            <a:r>
              <a:rPr lang="ru-RU" sz="2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Собкало</a:t>
            </a:r>
            <a:r>
              <a:rPr lang="ru-RU" sz="2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Андрей</a:t>
            </a:r>
          </a:p>
          <a:p>
            <a:pPr algn="l">
              <a:lnSpc>
                <a:spcPct val="70000"/>
              </a:lnSpc>
              <a:defRPr/>
            </a:pPr>
            <a:r>
              <a:rPr lang="ru-RU" sz="2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ученик 1 класса </a:t>
            </a:r>
          </a:p>
          <a:p>
            <a:pPr algn="l">
              <a:lnSpc>
                <a:spcPct val="70000"/>
              </a:lnSpc>
              <a:defRPr/>
            </a:pPr>
            <a:r>
              <a:rPr lang="ru-RU" sz="2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МБОУ СОШ №1 х. Маяк </a:t>
            </a:r>
          </a:p>
          <a:p>
            <a:pPr algn="l">
              <a:lnSpc>
                <a:spcPct val="70000"/>
              </a:lnSpc>
              <a:defRPr/>
            </a:pPr>
            <a:r>
              <a:rPr lang="ru-RU" sz="2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Руководитель:</a:t>
            </a:r>
          </a:p>
          <a:p>
            <a:pPr algn="l">
              <a:lnSpc>
                <a:spcPct val="70000"/>
              </a:lnSpc>
              <a:defRPr/>
            </a:pPr>
            <a:r>
              <a:rPr lang="ru-RU" sz="2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учитель начальных классов                                               </a:t>
            </a:r>
            <a:r>
              <a:rPr lang="ru-RU" sz="20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Мишкова</a:t>
            </a:r>
            <a:r>
              <a:rPr lang="ru-RU" sz="2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Ирина Георгиевна  </a:t>
            </a:r>
          </a:p>
          <a:p>
            <a:pPr algn="l"/>
            <a:endParaRPr lang="ru-RU" sz="2000" dirty="0"/>
          </a:p>
        </p:txBody>
      </p:sp>
      <p:pic>
        <p:nvPicPr>
          <p:cNvPr id="1026" name="Picture 2" descr="C:\Users\Владелец\Pictures\сов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786190"/>
            <a:ext cx="1143008" cy="2643206"/>
          </a:xfrm>
          <a:prstGeom prst="rect">
            <a:avLst/>
          </a:prstGeom>
          <a:noFill/>
        </p:spPr>
      </p:pic>
      <p:pic>
        <p:nvPicPr>
          <p:cNvPr id="1027" name="Picture 3" descr="C:\Users\Владелец\Pictures\имена 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4071942"/>
            <a:ext cx="2714625" cy="1809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857232"/>
            <a:ext cx="3426138" cy="5572164"/>
          </a:xfrm>
        </p:spPr>
        <p:txBody>
          <a:bodyPr>
            <a:noAutofit/>
          </a:bodyPr>
          <a:lstStyle/>
          <a:p>
            <a:r>
              <a:rPr lang="ru-RU" sz="4400" dirty="0" smtClean="0">
                <a:solidFill>
                  <a:srgbClr val="FF0000"/>
                </a:solidFill>
                <a:latin typeface="Monotype Corsiva" pitchFamily="66" charset="0"/>
              </a:rPr>
              <a:t>«Нас не было , а оно было,</a:t>
            </a:r>
            <a:br>
              <a:rPr lang="ru-RU" sz="4400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sz="4400" dirty="0" smtClean="0">
                <a:solidFill>
                  <a:srgbClr val="FF0000"/>
                </a:solidFill>
                <a:latin typeface="Monotype Corsiva" pitchFamily="66" charset="0"/>
              </a:rPr>
              <a:t>Нас не будет- оно будет.</a:t>
            </a:r>
            <a:br>
              <a:rPr lang="ru-RU" sz="4400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sz="4400" dirty="0" smtClean="0">
                <a:solidFill>
                  <a:srgbClr val="FF0000"/>
                </a:solidFill>
                <a:latin typeface="Monotype Corsiva" pitchFamily="66" charset="0"/>
              </a:rPr>
              <a:t>Никто ни у кого его не видел, </a:t>
            </a:r>
            <a:br>
              <a:rPr lang="ru-RU" sz="4400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sz="4400" dirty="0" smtClean="0">
                <a:solidFill>
                  <a:srgbClr val="FF0000"/>
                </a:solidFill>
                <a:latin typeface="Monotype Corsiva" pitchFamily="66" charset="0"/>
              </a:rPr>
              <a:t>А у каждого оно есть».</a:t>
            </a:r>
            <a:endParaRPr lang="ru-RU" sz="4400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48" y="530352"/>
            <a:ext cx="4400552" cy="5327540"/>
          </a:xfrm>
        </p:spPr>
        <p:txBody>
          <a:bodyPr>
            <a:normAutofit fontScale="25000" lnSpcReduction="20000"/>
          </a:bodyPr>
          <a:lstStyle/>
          <a:p>
            <a:pPr marL="0" lvl="0" indent="540385" algn="just">
              <a:lnSpc>
                <a:spcPct val="150000"/>
              </a:lnSpc>
              <a:buNone/>
            </a:pPr>
            <a:r>
              <a:rPr lang="ru-RU" sz="6400" b="1" dirty="0" smtClean="0">
                <a:solidFill>
                  <a:srgbClr val="7030A0"/>
                </a:solidFill>
                <a:latin typeface="Monotype Corsiva" pitchFamily="66" charset="0"/>
                <a:ea typeface="Calibri"/>
                <a:cs typeface="Times New Roman"/>
              </a:rPr>
              <a:t>Цель работы:</a:t>
            </a:r>
            <a:r>
              <a:rPr lang="ru-RU" sz="6400" dirty="0" smtClean="0">
                <a:solidFill>
                  <a:srgbClr val="7030A0"/>
                </a:solidFill>
                <a:latin typeface="Monotype Corsiva" pitchFamily="66" charset="0"/>
                <a:ea typeface="Calibri"/>
                <a:cs typeface="Times New Roman"/>
              </a:rPr>
              <a:t> разобраться, в чем состоит тайна имени, и каково его значение в моей семье.</a:t>
            </a:r>
          </a:p>
          <a:p>
            <a:pPr marL="0" lvl="0" indent="540385" algn="just">
              <a:lnSpc>
                <a:spcPct val="150000"/>
              </a:lnSpc>
              <a:buNone/>
            </a:pPr>
            <a:r>
              <a:rPr lang="ru-RU" sz="6400" dirty="0" smtClean="0">
                <a:solidFill>
                  <a:srgbClr val="7030A0"/>
                </a:solidFill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6400" b="1" dirty="0" smtClean="0">
                <a:solidFill>
                  <a:srgbClr val="7030A0"/>
                </a:solidFill>
                <a:latin typeface="Monotype Corsiva" pitchFamily="66" charset="0"/>
                <a:ea typeface="Calibri"/>
                <a:cs typeface="Times New Roman"/>
              </a:rPr>
              <a:t>Задачи своего исследования:</a:t>
            </a:r>
            <a:endParaRPr lang="ru-RU" sz="6400" dirty="0" smtClean="0">
              <a:solidFill>
                <a:srgbClr val="7030A0"/>
              </a:solidFill>
              <a:latin typeface="Monotype Corsiva" pitchFamily="66" charset="0"/>
              <a:ea typeface="Calibri"/>
              <a:cs typeface="Times New Roman"/>
            </a:endParaRP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ru-RU" sz="6400" dirty="0" smtClean="0">
                <a:solidFill>
                  <a:srgbClr val="7030A0"/>
                </a:solidFill>
                <a:latin typeface="Monotype Corsiva" pitchFamily="66" charset="0"/>
                <a:ea typeface="Calibri"/>
                <a:cs typeface="Times New Roman"/>
              </a:rPr>
              <a:t>Узнать историю возникновения имени.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ru-RU" sz="6400" dirty="0" smtClean="0">
                <a:solidFill>
                  <a:srgbClr val="7030A0"/>
                </a:solidFill>
                <a:latin typeface="Monotype Corsiva" pitchFamily="66" charset="0"/>
                <a:ea typeface="Calibri"/>
                <a:cs typeface="Times New Roman"/>
              </a:rPr>
              <a:t>Попытаться выяснить, были ли ещё в моей семье Андреи .</a:t>
            </a:r>
          </a:p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ru-RU" sz="6400" dirty="0" smtClean="0">
                <a:solidFill>
                  <a:srgbClr val="7030A0"/>
                </a:solidFill>
                <a:latin typeface="Monotype Corsiva" pitchFamily="66" charset="0"/>
                <a:ea typeface="Calibri"/>
                <a:cs typeface="Times New Roman"/>
              </a:rPr>
              <a:t>Выпустить справочник «Имена нашего класса» и собрать копилку интересных сведений об именах.                                                   </a:t>
            </a:r>
            <a:r>
              <a:rPr lang="ru-RU" sz="6400" b="1" dirty="0" smtClean="0">
                <a:solidFill>
                  <a:srgbClr val="7030A0"/>
                </a:solidFill>
                <a:latin typeface="Monotype Corsiva" pitchFamily="66" charset="0"/>
                <a:ea typeface="Calibri"/>
                <a:cs typeface="Times New Roman"/>
              </a:rPr>
              <a:t>Методы </a:t>
            </a:r>
            <a:r>
              <a:rPr lang="ru-RU" sz="6400" b="1" dirty="0" smtClean="0">
                <a:solidFill>
                  <a:srgbClr val="7030A0"/>
                </a:solidFill>
                <a:latin typeface="Monotype Corsiva" pitchFamily="66" charset="0"/>
                <a:ea typeface="Calibri"/>
                <a:cs typeface="Times New Roman"/>
              </a:rPr>
              <a:t>исследования: </a:t>
            </a:r>
            <a:r>
              <a:rPr lang="ru-RU" sz="6400" dirty="0" smtClean="0">
                <a:solidFill>
                  <a:srgbClr val="7030A0"/>
                </a:solidFill>
                <a:latin typeface="Monotype Corsiva" pitchFamily="66" charset="0"/>
                <a:ea typeface="Calibri"/>
                <a:cs typeface="Times New Roman"/>
              </a:rPr>
              <a:t>и</a:t>
            </a:r>
            <a:r>
              <a:rPr lang="ru-RU" sz="6400" dirty="0" smtClean="0">
                <a:solidFill>
                  <a:srgbClr val="7030A0"/>
                </a:solidFill>
                <a:latin typeface="Monotype Corsiva" pitchFamily="66" charset="0"/>
                <a:cs typeface="Times New Roman"/>
              </a:rPr>
              <a:t>зучение материала с помощью энциклопедий,  интернета; </a:t>
            </a:r>
            <a:r>
              <a:rPr lang="ru-RU" sz="6400" dirty="0" smtClean="0">
                <a:solidFill>
                  <a:srgbClr val="7030A0"/>
                </a:solidFill>
                <a:latin typeface="Monotype Corsiva" pitchFamily="66" charset="0"/>
                <a:ea typeface="Calibri"/>
                <a:cs typeface="Times New Roman"/>
              </a:rPr>
              <a:t>беседа с родителями и  дедушкой ;  собственные наблюдения.                                                                            </a:t>
            </a:r>
            <a:r>
              <a:rPr lang="de-DE" sz="6400" b="1" kern="150" dirty="0" err="1" smtClean="0">
                <a:solidFill>
                  <a:srgbClr val="7030A0"/>
                </a:solidFill>
                <a:latin typeface="Monotype Corsiva" pitchFamily="66" charset="0"/>
                <a:ea typeface="Andale Sans UI"/>
                <a:cs typeface="Times New Roman"/>
              </a:rPr>
              <a:t>Гипот</a:t>
            </a:r>
            <a:r>
              <a:rPr lang="ru-RU" sz="6400" b="1" kern="150" dirty="0" smtClean="0">
                <a:solidFill>
                  <a:srgbClr val="7030A0"/>
                </a:solidFill>
                <a:latin typeface="Monotype Corsiva" pitchFamily="66" charset="0"/>
                <a:ea typeface="Andale Sans UI"/>
                <a:cs typeface="Times New Roman"/>
              </a:rPr>
              <a:t>е</a:t>
            </a:r>
            <a:r>
              <a:rPr lang="de-DE" sz="6400" b="1" kern="150" dirty="0" err="1" smtClean="0">
                <a:solidFill>
                  <a:srgbClr val="7030A0"/>
                </a:solidFill>
                <a:latin typeface="Monotype Corsiva" pitchFamily="66" charset="0"/>
                <a:ea typeface="Andale Sans UI"/>
                <a:cs typeface="Times New Roman"/>
              </a:rPr>
              <a:t>за</a:t>
            </a:r>
            <a:r>
              <a:rPr lang="ru-RU" sz="6400" b="1" kern="150" dirty="0" smtClean="0">
                <a:solidFill>
                  <a:srgbClr val="7030A0"/>
                </a:solidFill>
                <a:latin typeface="Monotype Corsiva" pitchFamily="66" charset="0"/>
                <a:ea typeface="Andale Sans UI"/>
                <a:cs typeface="Times New Roman"/>
              </a:rPr>
              <a:t>: </a:t>
            </a:r>
            <a:r>
              <a:rPr lang="ru-RU" sz="6400" kern="150" dirty="0" smtClean="0">
                <a:solidFill>
                  <a:srgbClr val="7030A0"/>
                </a:solidFill>
                <a:latin typeface="Monotype Corsiva" pitchFamily="66" charset="0"/>
                <a:ea typeface="Andale Sans UI"/>
                <a:cs typeface="Times New Roman"/>
              </a:rPr>
              <a:t> </a:t>
            </a:r>
            <a:r>
              <a:rPr lang="ru-RU" sz="6400" dirty="0" smtClean="0">
                <a:solidFill>
                  <a:srgbClr val="7030A0"/>
                </a:solidFill>
                <a:latin typeface="Monotype Corsiva" pitchFamily="66" charset="0"/>
              </a:rPr>
              <a:t> Кто кроме меня  роду  носил имя Андрей.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6400" b="1" dirty="0" smtClean="0">
                <a:solidFill>
                  <a:srgbClr val="7030A0"/>
                </a:solidFill>
                <a:latin typeface="Monotype Corsiva" pitchFamily="66" charset="0"/>
                <a:ea typeface="Calibri"/>
                <a:cs typeface="Times New Roman"/>
              </a:rPr>
              <a:t>        Актуальность: </a:t>
            </a:r>
            <a:r>
              <a:rPr lang="ru-RU" sz="6400" dirty="0" smtClean="0">
                <a:solidFill>
                  <a:srgbClr val="7030A0"/>
                </a:solidFill>
                <a:latin typeface="Monotype Corsiva" pitchFamily="66" charset="0"/>
              </a:rPr>
              <a:t>недостаточность глубокой степени изученности      употребления имени, а также изучил биографию моих родственников.</a:t>
            </a: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endParaRPr lang="ru-RU" dirty="0" smtClean="0">
              <a:solidFill>
                <a:srgbClr val="7030A0"/>
              </a:solidFill>
              <a:latin typeface="Monotype Corsiva" pitchFamily="66" charset="0"/>
              <a:ea typeface="Calibri"/>
              <a:cs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3000396" cy="2357454"/>
          </a:xfrm>
          <a:solidFill>
            <a:srgbClr val="00B0F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dirty="0" smtClean="0">
                <a:latin typeface="Gabriola" pitchFamily="82" charset="0"/>
                <a:ea typeface="Calibri"/>
                <a:cs typeface="Times New Roman"/>
              </a:rPr>
              <a:t>      </a:t>
            </a:r>
            <a:r>
              <a:rPr lang="ru-RU" sz="3600" dirty="0" smtClean="0">
                <a:latin typeface="Monotype Corsiva" pitchFamily="66" charset="0"/>
                <a:ea typeface="Calibri"/>
                <a:cs typeface="Times New Roman"/>
              </a:rPr>
              <a:t>Что </a:t>
            </a:r>
            <a:r>
              <a:rPr lang="ru-RU" sz="3600" dirty="0">
                <a:latin typeface="Monotype Corsiva" pitchFamily="66" charset="0"/>
                <a:ea typeface="Calibri"/>
                <a:cs typeface="Times New Roman"/>
              </a:rPr>
              <a:t>означает </a:t>
            </a:r>
            <a:r>
              <a:rPr lang="ru-RU" sz="3600" dirty="0" smtClean="0">
                <a:latin typeface="Monotype Corsiva" pitchFamily="66" charset="0"/>
                <a:ea typeface="Calibri"/>
                <a:cs typeface="Times New Roman"/>
              </a:rPr>
              <a:t>имя    </a:t>
            </a:r>
            <a:r>
              <a:rPr lang="ru-RU" sz="3600" dirty="0">
                <a:latin typeface="Monotype Corsiva" pitchFamily="66" charset="0"/>
                <a:ea typeface="Calibri"/>
                <a:cs typeface="Times New Roman"/>
              </a:rPr>
              <a:t>Андрей.</a:t>
            </a:r>
            <a:br>
              <a:rPr lang="ru-RU" sz="3600" dirty="0">
                <a:latin typeface="Monotype Corsiva" pitchFamily="66" charset="0"/>
                <a:ea typeface="Calibri"/>
                <a:cs typeface="Times New Roman"/>
              </a:rPr>
            </a:br>
            <a:endParaRPr lang="ru-RU" sz="3600" dirty="0">
              <a:latin typeface="Monotype Corsiva" pitchFamily="66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57200" y="2204864"/>
            <a:ext cx="3008313" cy="392129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857620" y="571480"/>
            <a:ext cx="4572032" cy="5286412"/>
          </a:xfrm>
          <a:solidFill>
            <a:srgbClr val="FFFF00"/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4000" dirty="0">
                <a:solidFill>
                  <a:srgbClr val="0070C0"/>
                </a:solidFill>
                <a:latin typeface="Monotype Corsiva" pitchFamily="66" charset="0"/>
                <a:ea typeface="Calibri"/>
              </a:rPr>
              <a:t>Моё имя греческое , означает </a:t>
            </a:r>
            <a:r>
              <a:rPr lang="ru-RU" sz="4000" dirty="0" smtClean="0">
                <a:solidFill>
                  <a:srgbClr val="0070C0"/>
                </a:solidFill>
                <a:latin typeface="Monotype Corsiva" pitchFamily="66" charset="0"/>
                <a:ea typeface="Calibri"/>
              </a:rPr>
              <a:t>«мужественный</a:t>
            </a:r>
            <a:r>
              <a:rPr lang="ru-RU" sz="4000" dirty="0">
                <a:solidFill>
                  <a:srgbClr val="0070C0"/>
                </a:solidFill>
                <a:latin typeface="Monotype Corsiva" pitchFamily="66" charset="0"/>
                <a:ea typeface="Calibri"/>
              </a:rPr>
              <a:t>». </a:t>
            </a:r>
            <a:endParaRPr lang="ru-RU" sz="4000" dirty="0" smtClean="0">
              <a:solidFill>
                <a:srgbClr val="0070C0"/>
              </a:solidFill>
              <a:latin typeface="Monotype Corsiva" pitchFamily="66" charset="0"/>
              <a:ea typeface="Calibri"/>
            </a:endParaRPr>
          </a:p>
          <a:p>
            <a:pPr marL="0" indent="0">
              <a:buNone/>
            </a:pPr>
            <a:endParaRPr lang="ru-RU" sz="4000" dirty="0">
              <a:solidFill>
                <a:srgbClr val="0070C0"/>
              </a:solidFill>
              <a:latin typeface="Monotype Corsiva" pitchFamily="66" charset="0"/>
              <a:ea typeface="Calibri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4400" dirty="0" smtClean="0">
                <a:solidFill>
                  <a:srgbClr val="0070C0"/>
                </a:solidFill>
                <a:latin typeface="Monotype Corsiva" pitchFamily="66" charset="0"/>
                <a:ea typeface="Calibri"/>
                <a:cs typeface="Times New Roman"/>
              </a:rPr>
              <a:t>«</a:t>
            </a:r>
            <a:r>
              <a:rPr lang="ru-RU" sz="4400" dirty="0">
                <a:solidFill>
                  <a:srgbClr val="0070C0"/>
                </a:solidFill>
                <a:latin typeface="Monotype Corsiva" pitchFamily="66" charset="0"/>
                <a:ea typeface="Calibri"/>
                <a:cs typeface="Times New Roman"/>
              </a:rPr>
              <a:t>Наш Андрей ни кому не злодей»- так говорит русская пословица.</a:t>
            </a:r>
          </a:p>
          <a:p>
            <a:endParaRPr lang="ru-RU" dirty="0"/>
          </a:p>
        </p:txBody>
      </p:sp>
      <p:pic>
        <p:nvPicPr>
          <p:cNvPr id="1026" name="Picture 2" descr="C:\Users\Олеся\Desktop\роро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214555"/>
            <a:ext cx="3024336" cy="409476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573953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571774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4000" dirty="0">
                <a:solidFill>
                  <a:srgbClr val="FFFF00"/>
                </a:solidFill>
                <a:latin typeface="Monotype Corsiva" pitchFamily="66" charset="0"/>
                <a:ea typeface="Calibri"/>
              </a:rPr>
              <a:t>Андрей в моей семье.</a:t>
            </a:r>
            <a:endParaRPr lang="ru-RU" sz="4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57200" y="2276872"/>
            <a:ext cx="3043230" cy="3849291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ru-RU" sz="4400" dirty="0" smtClean="0">
              <a:solidFill>
                <a:srgbClr val="C00000"/>
              </a:solidFill>
            </a:endParaRPr>
          </a:p>
          <a:p>
            <a:pPr algn="ctr"/>
            <a:r>
              <a:rPr lang="ru-RU" sz="4400" dirty="0" err="1" smtClean="0">
                <a:solidFill>
                  <a:srgbClr val="FFFF00"/>
                </a:solidFill>
                <a:latin typeface="Monotype Corsiva" pitchFamily="66" charset="0"/>
              </a:rPr>
              <a:t>Клайстер</a:t>
            </a:r>
            <a:r>
              <a:rPr lang="ru-RU" sz="4400" dirty="0" smtClean="0">
                <a:solidFill>
                  <a:srgbClr val="FFFF00"/>
                </a:solidFill>
                <a:latin typeface="Monotype Corsiva" pitchFamily="66" charset="0"/>
              </a:rPr>
              <a:t> </a:t>
            </a:r>
            <a:r>
              <a:rPr lang="ru-RU" sz="4400" dirty="0" smtClean="0">
                <a:solidFill>
                  <a:srgbClr val="C00000"/>
                </a:solidFill>
                <a:latin typeface="Monotype Corsiva" pitchFamily="66" charset="0"/>
              </a:rPr>
              <a:t>                                          </a:t>
            </a:r>
            <a:r>
              <a:rPr lang="ru-RU" sz="4400" b="1" dirty="0" smtClean="0">
                <a:solidFill>
                  <a:srgbClr val="FF0000"/>
                </a:solidFill>
                <a:latin typeface="Monotype Corsiva" pitchFamily="66" charset="0"/>
              </a:rPr>
              <a:t>« Мужские имена семьи».</a:t>
            </a:r>
            <a:r>
              <a:rPr lang="ru-RU" sz="4400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endParaRPr lang="ru-RU" sz="4400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857620" y="571480"/>
            <a:ext cx="4500594" cy="508306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            158лет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000496" y="3714752"/>
            <a:ext cx="1509888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solidFill>
                  <a:srgbClr val="FFFF00"/>
                </a:solidFill>
                <a:ea typeface="Calibri"/>
                <a:cs typeface="Times New Roman"/>
              </a:rPr>
              <a:t>Андрей 1850г</a:t>
            </a:r>
          </a:p>
        </p:txBody>
      </p:sp>
      <p:sp>
        <p:nvSpPr>
          <p:cNvPr id="7" name="Овал 6"/>
          <p:cNvSpPr/>
          <p:nvPr/>
        </p:nvSpPr>
        <p:spPr>
          <a:xfrm>
            <a:off x="4214810" y="2285992"/>
            <a:ext cx="1295574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400" dirty="0">
                <a:solidFill>
                  <a:schemeClr val="tx1"/>
                </a:solidFill>
                <a:ea typeface="Calibri"/>
                <a:cs typeface="Times New Roman"/>
              </a:rPr>
              <a:t>Фома 1880г</a:t>
            </a:r>
          </a:p>
        </p:txBody>
      </p:sp>
      <p:sp>
        <p:nvSpPr>
          <p:cNvPr id="8" name="Овал 7"/>
          <p:cNvSpPr/>
          <p:nvPr/>
        </p:nvSpPr>
        <p:spPr>
          <a:xfrm>
            <a:off x="6786578" y="2214554"/>
            <a:ext cx="1295004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400" dirty="0">
                <a:solidFill>
                  <a:schemeClr val="tx1"/>
                </a:solidFill>
                <a:ea typeface="Calibri"/>
                <a:cs typeface="Times New Roman"/>
              </a:rPr>
              <a:t>Виталий 1969г</a:t>
            </a:r>
          </a:p>
        </p:txBody>
      </p:sp>
      <p:sp>
        <p:nvSpPr>
          <p:cNvPr id="9" name="Овал 8"/>
          <p:cNvSpPr/>
          <p:nvPr/>
        </p:nvSpPr>
        <p:spPr>
          <a:xfrm>
            <a:off x="6929454" y="3500438"/>
            <a:ext cx="1500198" cy="7909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solidFill>
                  <a:srgbClr val="FFFF00"/>
                </a:solidFill>
                <a:ea typeface="Calibri"/>
                <a:cs typeface="Times New Roman"/>
              </a:rPr>
              <a:t>Андрей 2008г</a:t>
            </a:r>
            <a:r>
              <a:rPr lang="ru-RU" b="1" dirty="0">
                <a:solidFill>
                  <a:srgbClr val="FFFF00"/>
                </a:solidFill>
                <a:ea typeface="Calibri"/>
                <a:cs typeface="Times New Roman"/>
              </a:rPr>
              <a:t>.</a:t>
            </a:r>
          </a:p>
        </p:txBody>
      </p:sp>
      <p:sp>
        <p:nvSpPr>
          <p:cNvPr id="10" name="Овал 9"/>
          <p:cNvSpPr/>
          <p:nvPr/>
        </p:nvSpPr>
        <p:spPr>
          <a:xfrm>
            <a:off x="4500562" y="928670"/>
            <a:ext cx="1152128" cy="6115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ea typeface="Calibri"/>
                <a:cs typeface="Times New Roman"/>
              </a:rPr>
              <a:t>Иван 1908г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572264" y="928670"/>
            <a:ext cx="135732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400" dirty="0">
                <a:solidFill>
                  <a:schemeClr val="tx1"/>
                </a:solidFill>
                <a:ea typeface="Calibri"/>
                <a:cs typeface="Times New Roman"/>
              </a:rPr>
              <a:t>Виктор 1946г</a:t>
            </a:r>
          </a:p>
        </p:txBody>
      </p:sp>
      <p:sp>
        <p:nvSpPr>
          <p:cNvPr id="12" name="Дуга 11"/>
          <p:cNvSpPr/>
          <p:nvPr/>
        </p:nvSpPr>
        <p:spPr>
          <a:xfrm>
            <a:off x="7092280" y="2040310"/>
            <a:ext cx="45719" cy="92546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верх 13"/>
          <p:cNvSpPr/>
          <p:nvPr/>
        </p:nvSpPr>
        <p:spPr>
          <a:xfrm>
            <a:off x="4929190" y="3071810"/>
            <a:ext cx="71438" cy="576064"/>
          </a:xfrm>
          <a:prstGeom prst="up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верх 14"/>
          <p:cNvSpPr/>
          <p:nvPr/>
        </p:nvSpPr>
        <p:spPr>
          <a:xfrm>
            <a:off x="4929190" y="1643050"/>
            <a:ext cx="71438" cy="571504"/>
          </a:xfrm>
          <a:prstGeom prst="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5786446" y="1214422"/>
            <a:ext cx="683506" cy="59383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7358082" y="1571612"/>
            <a:ext cx="72008" cy="596602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7572396" y="3000372"/>
            <a:ext cx="45719" cy="504056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5000628" y="4357694"/>
            <a:ext cx="857256" cy="4286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10800000" flipV="1">
            <a:off x="6715140" y="4214818"/>
            <a:ext cx="1008682" cy="7143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170434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533400"/>
            <a:ext cx="7367608" cy="9144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marL="342900" lvl="0" indent="-342900" algn="ctr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</a:pPr>
            <a:r>
              <a:rPr lang="ru-RU" sz="4000" b="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Заключение </a:t>
            </a:r>
            <a:r>
              <a:rPr lang="ru-RU" b="0" dirty="0">
                <a:solidFill>
                  <a:prstClr val="black"/>
                </a:solidFill>
                <a:ea typeface="Calibri"/>
                <a:cs typeface="Times New Roman"/>
              </a:rPr>
              <a:t/>
            </a:r>
            <a:br>
              <a:rPr lang="ru-RU" b="0" dirty="0">
                <a:solidFill>
                  <a:prstClr val="black"/>
                </a:solidFill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642910" y="1428736"/>
            <a:ext cx="2822603" cy="4357719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400" b="1" dirty="0" err="1" smtClean="0">
                <a:solidFill>
                  <a:srgbClr val="7030A0"/>
                </a:solidFill>
                <a:latin typeface="Monotype Corsiva" pitchFamily="66" charset="0"/>
              </a:rPr>
              <a:t>Прапрапрадед</a:t>
            </a:r>
            <a:r>
              <a:rPr lang="ru-RU" sz="2400" b="1" dirty="0" smtClean="0">
                <a:solidFill>
                  <a:srgbClr val="7030A0"/>
                </a:solidFill>
                <a:latin typeface="Monotype Corsiva" pitchFamily="66" charset="0"/>
              </a:rPr>
              <a:t>   </a:t>
            </a:r>
            <a:r>
              <a:rPr lang="ru-RU" sz="2400" b="1" dirty="0" smtClean="0">
                <a:solidFill>
                  <a:srgbClr val="7030A0"/>
                </a:solidFill>
                <a:latin typeface="Monotype Corsiva" pitchFamily="66" charset="0"/>
              </a:rPr>
              <a:t>Андрей.</a:t>
            </a:r>
            <a:endParaRPr lang="ru-RU" sz="2400" b="1" dirty="0">
              <a:solidFill>
                <a:srgbClr val="7030A0"/>
              </a:solidFill>
              <a:latin typeface="Monotype Corsiva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643306" y="1643050"/>
            <a:ext cx="4857784" cy="4143404"/>
          </a:xfrm>
          <a:ln>
            <a:prstDash val="dash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500" dirty="0" smtClean="0">
                <a:latin typeface="Monotype Corsiva" pitchFamily="66" charset="0"/>
                <a:ea typeface="Calibri"/>
                <a:cs typeface="Times New Roman"/>
              </a:rPr>
              <a:t> </a:t>
            </a:r>
            <a:r>
              <a:rPr lang="ru-RU" sz="3600" dirty="0" smtClean="0">
                <a:latin typeface="Monotype Corsiva" pitchFamily="66" charset="0"/>
              </a:rPr>
              <a:t>Работая над этим проектом, я выполнил все поставленные задачи : изучил происхождение имени , составил  </a:t>
            </a:r>
            <a:r>
              <a:rPr lang="ru-RU" sz="3600" dirty="0" err="1" smtClean="0">
                <a:latin typeface="Monotype Corsiva" pitchFamily="66" charset="0"/>
              </a:rPr>
              <a:t>клайстер</a:t>
            </a:r>
            <a:r>
              <a:rPr lang="ru-RU" sz="3600" dirty="0" smtClean="0">
                <a:latin typeface="Monotype Corsiva" pitchFamily="66" charset="0"/>
              </a:rPr>
              <a:t>  «Мужские имена семьи». Я изучил биографию моего прадеда </a:t>
            </a:r>
            <a:r>
              <a:rPr lang="ru-RU" sz="3600" dirty="0" smtClean="0">
                <a:latin typeface="Monotype Corsiva" pitchFamily="66" charset="0"/>
              </a:rPr>
              <a:t>Андрея</a:t>
            </a:r>
            <a:r>
              <a:rPr lang="ru-RU" sz="3600" dirty="0" smtClean="0">
                <a:latin typeface="Monotype Corsiva" pitchFamily="66" charset="0"/>
              </a:rPr>
              <a:t> </a:t>
            </a:r>
            <a:r>
              <a:rPr lang="ru-RU" sz="3600" dirty="0" smtClean="0">
                <a:latin typeface="Monotype Corsiva" pitchFamily="66" charset="0"/>
              </a:rPr>
              <a:t>и нарисовал портрет.</a:t>
            </a:r>
            <a:endParaRPr lang="ru-RU" sz="3500" dirty="0">
              <a:latin typeface="Monotype Corsiva" pitchFamily="66" charset="0"/>
              <a:ea typeface="Calibri"/>
              <a:cs typeface="Times New Roman"/>
            </a:endParaRPr>
          </a:p>
          <a:p>
            <a:endParaRPr lang="ru-RU" dirty="0"/>
          </a:p>
        </p:txBody>
      </p:sp>
      <p:pic>
        <p:nvPicPr>
          <p:cNvPr id="1026" name="Picture 2" descr="C:\Users\Владелец\Pictures\WP_20151123_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142845" y="2928934"/>
            <a:ext cx="3857649" cy="271464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30451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4" descr="http://images.myshared.ru/358883/slide_15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1643050"/>
            <a:ext cx="3929090" cy="1285884"/>
          </a:xfrm>
          <a:prstGeom prst="rect">
            <a:avLst/>
          </a:prstGeom>
          <a:noFill/>
        </p:spPr>
      </p:pic>
      <p:pic>
        <p:nvPicPr>
          <p:cNvPr id="2050" name="Picture 2" descr="C:\Users\Владелец\Pictures\имнеа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1285860"/>
            <a:ext cx="4786346" cy="2928958"/>
          </a:xfrm>
          <a:prstGeom prst="rect">
            <a:avLst/>
          </a:prstGeom>
          <a:noFill/>
        </p:spPr>
      </p:pic>
      <p:pic>
        <p:nvPicPr>
          <p:cNvPr id="4" name="Picture 2" descr="https://im0-tub-ru.yandex.net/i?id=fd010124934de18d7f785cefa5f95ae9&amp;n=33&amp;h=190&amp;w=25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4" y="571480"/>
            <a:ext cx="7572428" cy="5429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159</TotalTime>
  <Words>226</Words>
  <Application>Microsoft Office PowerPoint</Application>
  <PresentationFormat>Экран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Тема: «Моё имя в моей семье». </vt:lpstr>
      <vt:lpstr>«Нас не было , а оно было, Нас не будет- оно будет. Никто ни у кого его не видел,  А у каждого оно есть».</vt:lpstr>
      <vt:lpstr>      Что означает имя    Андрей. </vt:lpstr>
      <vt:lpstr>Андрей в моей семье.</vt:lpstr>
      <vt:lpstr>Заключение  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«Моё имя в моей семье». </dc:title>
  <dc:creator>Олеся</dc:creator>
  <cp:lastModifiedBy>Владелец</cp:lastModifiedBy>
  <cp:revision>21</cp:revision>
  <dcterms:created xsi:type="dcterms:W3CDTF">2015-11-15T13:06:41Z</dcterms:created>
  <dcterms:modified xsi:type="dcterms:W3CDTF">2015-11-24T15:49:02Z</dcterms:modified>
</cp:coreProperties>
</file>