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8" r:id="rId5"/>
    <p:sldId id="257" r:id="rId6"/>
    <p:sldId id="259" r:id="rId7"/>
    <p:sldId id="261" r:id="rId8"/>
    <p:sldId id="260" r:id="rId9"/>
    <p:sldId id="264" r:id="rId10"/>
    <p:sldId id="262" r:id="rId11"/>
    <p:sldId id="263" r:id="rId12"/>
    <p:sldId id="265" r:id="rId13"/>
    <p:sldId id="266" r:id="rId14"/>
    <p:sldId id="267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357562"/>
            <a:ext cx="8143900" cy="14721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Формирование интеллектуальных способностей учащихся начальной школы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20" y="6319822"/>
            <a:ext cx="7858180" cy="538178"/>
          </a:xfrm>
        </p:spPr>
        <p:txBody>
          <a:bodyPr/>
          <a:lstStyle/>
          <a:p>
            <a:pPr algn="r"/>
            <a:r>
              <a:rPr lang="ru-RU" dirty="0" smtClean="0"/>
              <a:t>Учитель: Лаптева С.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Добавь следующее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4000" b="1" dirty="0" smtClean="0"/>
              <a:t>Слон</a:t>
            </a:r>
          </a:p>
          <a:p>
            <a:pPr fontAlgn="base"/>
            <a:r>
              <a:rPr lang="ru-RU" sz="4000" b="1" dirty="0" smtClean="0"/>
              <a:t>Слон, тигр</a:t>
            </a:r>
          </a:p>
          <a:p>
            <a:pPr fontAlgn="base"/>
            <a:r>
              <a:rPr lang="ru-RU" sz="4000" b="1" dirty="0" smtClean="0"/>
              <a:t>Слон, тигр, медведь</a:t>
            </a:r>
          </a:p>
          <a:p>
            <a:pPr fontAlgn="base"/>
            <a:r>
              <a:rPr lang="ru-RU" sz="4000" b="1" dirty="0" smtClean="0"/>
              <a:t>Слон, тигр, медведь, волк 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Найди меня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вокирсказкивпез</a:t>
            </a:r>
            <a:endParaRPr lang="ru-RU" sz="4000" b="1" dirty="0" smtClean="0"/>
          </a:p>
          <a:p>
            <a:r>
              <a:rPr lang="ru-RU" sz="4000" b="1" dirty="0" err="1" smtClean="0"/>
              <a:t>тироншречкамисва</a:t>
            </a:r>
            <a:endParaRPr lang="ru-RU" sz="4000" b="1" dirty="0" smtClean="0"/>
          </a:p>
          <a:p>
            <a:r>
              <a:rPr lang="ru-RU" sz="4000" b="1" dirty="0" err="1" smtClean="0"/>
              <a:t>орпавкапустафыва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Что общего в словах и чем они различаются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мел – мель </a:t>
            </a:r>
          </a:p>
          <a:p>
            <a:r>
              <a:rPr lang="ru-RU" sz="4000" b="1" dirty="0" smtClean="0"/>
              <a:t>мал – мял </a:t>
            </a:r>
          </a:p>
          <a:p>
            <a:r>
              <a:rPr lang="ru-RU" sz="4000" b="1" dirty="0" smtClean="0"/>
              <a:t>мыл – мил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Найди слово в слове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гроза </a:t>
            </a:r>
          </a:p>
          <a:p>
            <a:r>
              <a:rPr lang="ru-RU" sz="4000" b="1" dirty="0" smtClean="0"/>
              <a:t>газета </a:t>
            </a:r>
          </a:p>
          <a:p>
            <a:r>
              <a:rPr lang="ru-RU" sz="4000" b="1" dirty="0" smtClean="0"/>
              <a:t>поднос </a:t>
            </a:r>
          </a:p>
          <a:p>
            <a:r>
              <a:rPr lang="ru-RU" sz="4000" b="1" dirty="0" smtClean="0"/>
              <a:t>часовщик </a:t>
            </a:r>
          </a:p>
          <a:p>
            <a:r>
              <a:rPr lang="ru-RU" sz="4000" b="1" dirty="0" smtClean="0"/>
              <a:t>кустарник </a:t>
            </a:r>
          </a:p>
          <a:p>
            <a:r>
              <a:rPr lang="ru-RU" sz="4000" b="1" dirty="0" smtClean="0"/>
              <a:t>ярмарка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Закончи предложение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4000" b="1" dirty="0" smtClean="0"/>
              <a:t>По утрам у Айболита лечат зубы:  </a:t>
            </a:r>
            <a:r>
              <a:rPr lang="ru-RU" sz="4000" b="1" dirty="0" err="1" smtClean="0"/>
              <a:t>збреы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уызбр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итгыр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вдрыы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оыббр</a:t>
            </a:r>
            <a:r>
              <a:rPr lang="ru-RU" sz="4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714488"/>
            <a:ext cx="6400800" cy="164307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dirty="0" smtClean="0">
                <a:solidFill>
                  <a:srgbClr val="FF0000"/>
                </a:solidFill>
              </a:rPr>
              <a:t>математика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Picture 10" descr="zn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643446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428728" y="1643050"/>
          <a:ext cx="5616575" cy="4624389"/>
        </p:xfrm>
        <a:graphic>
          <a:graphicData uri="http://schemas.openxmlformats.org/drawingml/2006/table">
            <a:tbl>
              <a:tblPr/>
              <a:tblGrid>
                <a:gridCol w="1871663"/>
                <a:gridCol w="1873250"/>
                <a:gridCol w="1871662"/>
              </a:tblGrid>
              <a:tr h="154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1714480" y="3429000"/>
            <a:ext cx="1152525" cy="108108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5500694" y="1928802"/>
            <a:ext cx="1152525" cy="1081087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571868" y="5000636"/>
            <a:ext cx="1152525" cy="108108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3643306" y="2143116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5500694" y="3571876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1714480" y="5143512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643042" y="1857364"/>
            <a:ext cx="1295400" cy="12255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3500430" y="3357562"/>
            <a:ext cx="1295400" cy="122555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667625" y="4365625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7451725" y="1628775"/>
            <a:ext cx="1295400" cy="12255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7524750" y="5445125"/>
            <a:ext cx="1295400" cy="1225550"/>
          </a:xfrm>
          <a:prstGeom prst="su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7524750" y="2997200"/>
            <a:ext cx="1152525" cy="10810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1357290" y="285728"/>
            <a:ext cx="738028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фигуры не хватает</a:t>
            </a:r>
            <a:endParaRPr lang="ru-RU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509 L -0.2125 0.482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4" grpId="0" animBg="1"/>
      <p:bldP spid="21535" grpId="0" animBg="1"/>
      <p:bldP spid="21536" grpId="0" animBg="1"/>
      <p:bldP spid="215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6250"/>
            <a:ext cx="8143900" cy="169386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97200"/>
            <a:ext cx="8143900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roz\Рабочий стол\Светлана\Математика\Примеры на рисунках\Состав чисел в пределах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85860"/>
            <a:ext cx="3448050" cy="5400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523572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Сосчитай и раскрась</a:t>
            </a:r>
            <a:endParaRPr lang="ru-RU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714488"/>
            <a:ext cx="6400800" cy="16430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6000" dirty="0" smtClean="0">
                <a:solidFill>
                  <a:srgbClr val="FF0000"/>
                </a:solidFill>
              </a:rPr>
              <a:t>Окружающий мир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500306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Интеллект</a:t>
            </a:r>
            <a:r>
              <a:rPr lang="ru-RU" sz="2800" dirty="0" smtClean="0"/>
              <a:t> – это совокупность качеств индивида, которая обеспечивает мыслительную деятельность человека.</a:t>
            </a:r>
            <a:br>
              <a:rPr lang="ru-RU" sz="2800" dirty="0" smtClean="0"/>
            </a:br>
            <a:r>
              <a:rPr lang="ru-RU" sz="2800" b="1" dirty="0" smtClean="0"/>
              <a:t>Способности – </a:t>
            </a:r>
            <a:r>
              <a:rPr lang="ru-RU" sz="2800" dirty="0" err="1" smtClean="0"/>
              <a:t>индивидуадьно-психологические</a:t>
            </a:r>
            <a:r>
              <a:rPr lang="ru-RU" sz="2800" dirty="0" smtClean="0"/>
              <a:t> особенности личности, являющиеся условием успешного выполнения той или иной продуктивной деятельности. («Педагогический словарь». </a:t>
            </a:r>
            <a:r>
              <a:rPr lang="ru-RU" sz="2800" dirty="0" err="1" smtClean="0"/>
              <a:t>Коджаспирова</a:t>
            </a:r>
            <a:r>
              <a:rPr lang="ru-RU" sz="2800" dirty="0" smtClean="0"/>
              <a:t> Г.М.).</a:t>
            </a:r>
            <a:br>
              <a:rPr lang="ru-RU" sz="2800" dirty="0" smtClean="0"/>
            </a:br>
            <a:r>
              <a:rPr lang="ru-RU" sz="2800" b="1" dirty="0" smtClean="0"/>
              <a:t>Интеллектуальные способности – </a:t>
            </a:r>
            <a:r>
              <a:rPr lang="ru-RU" sz="2800" dirty="0" smtClean="0"/>
              <a:t>это способности, которые необходимы для выполнения не какой-то одной, а многих видов деятельности.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Установи закономерность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4" descr="ГВОЗДИК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1797647" cy="26386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7" descr="МАЛИНА"/>
          <p:cNvPicPr>
            <a:picLocks noChangeAspect="1" noChangeArrowheads="1"/>
          </p:cNvPicPr>
          <p:nvPr/>
        </p:nvPicPr>
        <p:blipFill>
          <a:blip r:embed="rId4"/>
          <a:srcRect b="15"/>
          <a:stretch>
            <a:fillRect/>
          </a:stretch>
        </p:blipFill>
        <p:spPr bwMode="auto">
          <a:xfrm>
            <a:off x="2714612" y="3714752"/>
            <a:ext cx="1960562" cy="26527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5" descr="РОЗ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71612"/>
            <a:ext cx="1830387" cy="26527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6" descr="ТЮЛЬПА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714752"/>
            <a:ext cx="1919288" cy="26527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00100" y="0"/>
          <a:ext cx="8143900" cy="6858000"/>
        </p:xfrm>
        <a:graphic>
          <a:graphicData uri="http://schemas.openxmlformats.org/presentationml/2006/ole">
            <p:oleObj spid="_x0000_s31746" name="Точечный рисунок" r:id="rId3" imgW="9752381" imgH="73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ph idx="1"/>
          </p:nvPr>
        </p:nvGraphicFramePr>
        <p:xfrm>
          <a:off x="1000100" y="-1"/>
          <a:ext cx="8143900" cy="6858001"/>
        </p:xfrm>
        <a:graphic>
          <a:graphicData uri="http://schemas.openxmlformats.org/presentationml/2006/ole">
            <p:oleObj spid="_x0000_s32770" name="Точечный рисунок" r:id="rId3" imgW="8819048" imgH="603969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21468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9600" b="1" dirty="0">
              <a:solidFill>
                <a:srgbClr val="FFFF00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71538" y="214290"/>
            <a:ext cx="8072462" cy="2352675"/>
            <a:chOff x="0" y="0"/>
            <a:chExt cx="5760" cy="1482"/>
          </a:xfrm>
        </p:grpSpPr>
        <p:pic>
          <p:nvPicPr>
            <p:cNvPr id="5" name="Рисунок 1" descr="object0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218" y="0"/>
              <a:ext cx="1542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 descr="object0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542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571744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 интеллектуальными способностями понимается – память, восприятие, воображение, мышление, речь, внимание.  </a:t>
            </a:r>
            <a:br>
              <a:rPr lang="ru-RU" sz="3600" dirty="0" smtClean="0"/>
            </a:br>
            <a:r>
              <a:rPr lang="ru-RU" sz="3600" dirty="0" smtClean="0"/>
              <a:t>Их развитие и является одной из важнейших задач обучения детей младшего школьного возраста.</a:t>
            </a:r>
            <a:br>
              <a:rPr lang="ru-RU" sz="3600" dirty="0" smtClean="0"/>
            </a:br>
            <a:r>
              <a:rPr lang="ru-RU" sz="3600" dirty="0" smtClean="0"/>
              <a:t>З</a:t>
            </a:r>
            <a:r>
              <a:rPr lang="ru-RU" sz="3600" b="1" dirty="0" smtClean="0"/>
              <a:t>адача педагога</a:t>
            </a:r>
            <a:r>
              <a:rPr lang="ru-RU" sz="3600" dirty="0" smtClean="0"/>
              <a:t> – развитие умственных способностей учащихся, вовлечение их в активную  </a:t>
            </a:r>
            <a:br>
              <a:rPr lang="ru-RU" sz="3600" dirty="0" smtClean="0"/>
            </a:br>
            <a:r>
              <a:rPr lang="ru-RU" sz="3600" dirty="0" smtClean="0"/>
              <a:t>деятельность.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500174"/>
            <a:ext cx="6400800" cy="2286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dirty="0" smtClean="0">
                <a:solidFill>
                  <a:srgbClr val="FF0000"/>
                </a:solidFill>
              </a:rPr>
              <a:t>обучение </a:t>
            </a:r>
            <a:r>
              <a:rPr lang="ru-RU" sz="6000" dirty="0" smtClean="0">
                <a:solidFill>
                  <a:srgbClr val="FF0000"/>
                </a:solidFill>
              </a:rPr>
              <a:t>грамоте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Picture 6" descr="C:\Documents and Settings\Учитель\Мои документы\Мои рисунки\рисунки\анимашки\df6eb5a16f2dca616eea7c5fc527e1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446588"/>
            <a:ext cx="24114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Найди лишнюю букву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  о  в  у  и</a:t>
            </a:r>
          </a:p>
          <a:p>
            <a:r>
              <a:rPr lang="ru-RU" sz="4000" b="1" dirty="0" err="1" smtClean="0"/>
              <a:t>п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ы</a:t>
            </a:r>
            <a:r>
              <a:rPr lang="ru-RU" sz="4000" b="1" dirty="0" smtClean="0"/>
              <a:t>  л  к</a:t>
            </a:r>
          </a:p>
          <a:p>
            <a:r>
              <a:rPr lang="ru-RU" sz="4000" b="1" dirty="0" smtClean="0"/>
              <a:t>м  </a:t>
            </a:r>
            <a:r>
              <a:rPr lang="ru-RU" sz="4000" b="1" dirty="0" err="1" smtClean="0"/>
              <a:t>н</a:t>
            </a:r>
            <a:r>
              <a:rPr lang="ru-RU" sz="4000" b="1" dirty="0" smtClean="0"/>
              <a:t>  л 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 т  </a:t>
            </a:r>
            <a:r>
              <a:rPr lang="ru-RU" sz="4000" b="1" dirty="0" err="1" smtClean="0"/>
              <a:t>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Найди лишний слог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бо</a:t>
            </a:r>
            <a:r>
              <a:rPr lang="ru-RU" sz="4000" b="1" dirty="0" smtClean="0"/>
              <a:t>, но, ко, со, </a:t>
            </a:r>
            <a:r>
              <a:rPr lang="ru-RU" sz="4000" b="1" dirty="0" err="1" smtClean="0"/>
              <a:t>кы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ро</a:t>
            </a:r>
            <a:endParaRPr lang="ru-RU" sz="4000" b="1" dirty="0" smtClean="0"/>
          </a:p>
          <a:p>
            <a:r>
              <a:rPr lang="ru-RU" sz="4000" b="1" dirty="0" smtClean="0"/>
              <a:t>ан, он, </a:t>
            </a:r>
            <a:r>
              <a:rPr lang="ru-RU" sz="4000" b="1" dirty="0" err="1" smtClean="0"/>
              <a:t>ун</a:t>
            </a:r>
            <a:r>
              <a:rPr lang="ru-RU" sz="4000" b="1" dirty="0" smtClean="0"/>
              <a:t>, ял, ин, </a:t>
            </a:r>
            <a:r>
              <a:rPr lang="ru-RU" sz="4000" b="1" dirty="0" err="1" smtClean="0"/>
              <a:t>ын</a:t>
            </a:r>
            <a:endParaRPr lang="ru-RU" sz="4000" b="1" dirty="0" smtClean="0"/>
          </a:p>
          <a:p>
            <a:r>
              <a:rPr lang="ru-RU" sz="4000" b="1" dirty="0" smtClean="0"/>
              <a:t>та, да, </a:t>
            </a:r>
            <a:r>
              <a:rPr lang="ru-RU" sz="4000" b="1" dirty="0" err="1" smtClean="0"/>
              <a:t>ва</a:t>
            </a:r>
            <a:r>
              <a:rPr lang="ru-RU" sz="4000" b="1" dirty="0" smtClean="0"/>
              <a:t>, фа, </a:t>
            </a:r>
            <a:r>
              <a:rPr lang="ru-RU" sz="4000" b="1" dirty="0" err="1" smtClean="0"/>
              <a:t>ма</a:t>
            </a:r>
            <a:r>
              <a:rPr lang="ru-RU" sz="4000" b="1" dirty="0" smtClean="0"/>
              <a:t>, га, </a:t>
            </a:r>
            <a:r>
              <a:rPr lang="ru-RU" sz="4000" b="1" dirty="0" err="1" smtClean="0"/>
              <a:t>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Найди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ru-RU" sz="4000" b="1" dirty="0" smtClean="0"/>
              <a:t>река</a:t>
            </a:r>
          </a:p>
          <a:p>
            <a:pPr fontAlgn="base"/>
            <a:r>
              <a:rPr lang="ru-RU" sz="4000" b="1" dirty="0" smtClean="0"/>
              <a:t>речка</a:t>
            </a:r>
          </a:p>
          <a:p>
            <a:pPr fontAlgn="base"/>
            <a:r>
              <a:rPr lang="ru-RU" sz="4000" b="1" dirty="0" smtClean="0"/>
              <a:t>ручей</a:t>
            </a:r>
          </a:p>
          <a:p>
            <a:pPr fontAlgn="base"/>
            <a:r>
              <a:rPr lang="ru-RU" sz="4000" b="1" dirty="0" smtClean="0"/>
              <a:t>ручка</a:t>
            </a:r>
          </a:p>
          <a:p>
            <a:pPr fontAlgn="base"/>
            <a:r>
              <a:rPr lang="ru-RU" sz="4000" b="1" dirty="0" smtClean="0"/>
              <a:t>ручеёк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слон</a:t>
            </a:r>
          </a:p>
          <a:p>
            <a:r>
              <a:rPr lang="ru-RU" sz="4000" b="1" dirty="0" smtClean="0"/>
              <a:t>лев</a:t>
            </a:r>
          </a:p>
          <a:p>
            <a:r>
              <a:rPr lang="ru-RU" sz="4000" b="1" dirty="0" smtClean="0"/>
              <a:t>мак</a:t>
            </a:r>
          </a:p>
          <a:p>
            <a:r>
              <a:rPr lang="ru-RU" sz="4000" b="1" dirty="0" smtClean="0"/>
              <a:t>тигр</a:t>
            </a:r>
          </a:p>
          <a:p>
            <a:r>
              <a:rPr lang="ru-RU" sz="4000" b="1" dirty="0" smtClean="0"/>
              <a:t>ягуар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Раздели слова на две группы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корова, соловей, коза, ворона, овца, сорока</a:t>
            </a:r>
          </a:p>
          <a:p>
            <a:r>
              <a:rPr lang="ru-RU" sz="4000" b="1" dirty="0" smtClean="0"/>
              <a:t>заяц, горох, ёжик, медведь, капуста, волк, огурец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Антонимы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трусливый</a:t>
            </a:r>
            <a:br>
              <a:rPr lang="ru-RU" sz="4000" b="1" dirty="0" smtClean="0"/>
            </a:br>
            <a:r>
              <a:rPr lang="ru-RU" sz="4000" b="1" dirty="0" smtClean="0"/>
              <a:t>крепкий</a:t>
            </a:r>
            <a:br>
              <a:rPr lang="ru-RU" sz="4000" b="1" dirty="0" smtClean="0"/>
            </a:br>
            <a:r>
              <a:rPr lang="ru-RU" sz="4000" b="1" dirty="0" smtClean="0"/>
              <a:t>жесткий</a:t>
            </a:r>
            <a:br>
              <a:rPr lang="ru-RU" sz="4000" b="1" dirty="0" smtClean="0"/>
            </a:br>
            <a:r>
              <a:rPr lang="ru-RU" sz="4000" b="1" dirty="0" smtClean="0"/>
              <a:t>острый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мягкий</a:t>
            </a:r>
            <a:br>
              <a:rPr lang="ru-RU" sz="4000" b="1" dirty="0" smtClean="0"/>
            </a:br>
            <a:r>
              <a:rPr lang="ru-RU" sz="4000" b="1" dirty="0" smtClean="0"/>
              <a:t>тупой</a:t>
            </a:r>
            <a:br>
              <a:rPr lang="ru-RU" sz="4000" b="1" dirty="0" smtClean="0"/>
            </a:br>
            <a:r>
              <a:rPr lang="ru-RU" sz="4000" b="1" dirty="0" smtClean="0"/>
              <a:t>смелый</a:t>
            </a:r>
            <a:br>
              <a:rPr lang="ru-RU" sz="4000" b="1" dirty="0" smtClean="0"/>
            </a:br>
            <a:r>
              <a:rPr lang="ru-RU" sz="4000" b="1" dirty="0" smtClean="0"/>
              <a:t>слабый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222</Words>
  <PresentationFormat>Экран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Солнцестояние</vt:lpstr>
      <vt:lpstr>Точечный рисунок</vt:lpstr>
      <vt:lpstr>Формирование интеллектуальных способностей учащихся начальной школы</vt:lpstr>
      <vt:lpstr>Интеллект – это совокупность качеств индивида, которая обеспечивает мыслительную деятельность человека. Способности – индивидуадьно-психологические особенности личности, являющиеся условием успешного выполнения той или иной продуктивной деятельности. («Педагогический словарь». Коджаспирова Г.М.). Интеллектуальные способности – это способности, которые необходимы для выполнения не какой-то одной, а многих видов деятельности.</vt:lpstr>
      <vt:lpstr>Под интеллектуальными способностями понимается – память, восприятие, воображение, мышление, речь, внимание.   Их развитие и является одной из важнейших задач обучения детей младшего школьного возраста. Задача педагога – развитие умственных способностей учащихся, вовлечение их в активную   деятельность.</vt:lpstr>
      <vt:lpstr>обучение грамоте</vt:lpstr>
      <vt:lpstr>Найди лишнюю букву</vt:lpstr>
      <vt:lpstr>Найди лишний слог</vt:lpstr>
      <vt:lpstr>Найди лишнее слово</vt:lpstr>
      <vt:lpstr>Раздели слова на две группы</vt:lpstr>
      <vt:lpstr>Антонимы </vt:lpstr>
      <vt:lpstr>Добавь следующее</vt:lpstr>
      <vt:lpstr>Найди меня</vt:lpstr>
      <vt:lpstr>Что общего в словах и чем они различаются</vt:lpstr>
      <vt:lpstr>Найди слово в слове</vt:lpstr>
      <vt:lpstr>Закончи предложение</vt:lpstr>
      <vt:lpstr>математика</vt:lpstr>
      <vt:lpstr>Слайд 16</vt:lpstr>
      <vt:lpstr>Слайд 17</vt:lpstr>
      <vt:lpstr>Слайд 18</vt:lpstr>
      <vt:lpstr>Окружающий мир</vt:lpstr>
      <vt:lpstr>Установи закономерность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интеллектуальных способностей учащихся начальной школы</dc:title>
  <cp:lastModifiedBy>kroz</cp:lastModifiedBy>
  <cp:revision>13</cp:revision>
  <dcterms:modified xsi:type="dcterms:W3CDTF">2014-01-08T16:46:11Z</dcterms:modified>
</cp:coreProperties>
</file>