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8" r:id="rId4"/>
    <p:sldId id="270" r:id="rId5"/>
    <p:sldId id="271" r:id="rId6"/>
    <p:sldId id="272" r:id="rId7"/>
    <p:sldId id="273" r:id="rId8"/>
    <p:sldId id="274" r:id="rId9"/>
    <p:sldId id="277" r:id="rId10"/>
    <p:sldId id="279" r:id="rId11"/>
    <p:sldId id="278" r:id="rId12"/>
    <p:sldId id="262" r:id="rId13"/>
    <p:sldId id="269" r:id="rId14"/>
    <p:sldId id="276" r:id="rId15"/>
    <p:sldId id="265" r:id="rId16"/>
    <p:sldId id="28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18B2"/>
    <a:srgbClr val="660033"/>
    <a:srgbClr val="F13DC2"/>
    <a:srgbClr val="800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378C8FF-F3A6-4C70-AA99-AC181F2D307F}" type="datetimeFigureOut">
              <a:rPr lang="ru-RU" smtClean="0"/>
              <a:pPr/>
              <a:t>25.11.2015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70A758-6A0F-4E1C-B10A-522D9CE914F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378C8FF-F3A6-4C70-AA99-AC181F2D307F}" type="datetimeFigureOut">
              <a:rPr lang="ru-RU" smtClean="0"/>
              <a:pPr/>
              <a:t>25.11.2015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70A758-6A0F-4E1C-B10A-522D9CE914F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378C8FF-F3A6-4C70-AA99-AC181F2D307F}" type="datetimeFigureOut">
              <a:rPr lang="ru-RU" smtClean="0"/>
              <a:pPr/>
              <a:t>25.11.2015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70A758-6A0F-4E1C-B10A-522D9CE914F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378C8FF-F3A6-4C70-AA99-AC181F2D307F}" type="datetimeFigureOut">
              <a:rPr lang="ru-RU" smtClean="0"/>
              <a:pPr/>
              <a:t>25.11.2015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70A758-6A0F-4E1C-B10A-522D9CE914F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378C8FF-F3A6-4C70-AA99-AC181F2D307F}" type="datetimeFigureOut">
              <a:rPr lang="ru-RU" smtClean="0"/>
              <a:pPr/>
              <a:t>25.11.2015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70A758-6A0F-4E1C-B10A-522D9CE914F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378C8FF-F3A6-4C70-AA99-AC181F2D307F}" type="datetimeFigureOut">
              <a:rPr lang="ru-RU" smtClean="0"/>
              <a:pPr/>
              <a:t>25.11.2015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70A758-6A0F-4E1C-B10A-522D9CE914F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378C8FF-F3A6-4C70-AA99-AC181F2D307F}" type="datetimeFigureOut">
              <a:rPr lang="ru-RU" smtClean="0"/>
              <a:pPr/>
              <a:t>25.11.2015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670A758-6A0F-4E1C-B10A-522D9CE914F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378C8FF-F3A6-4C70-AA99-AC181F2D307F}" type="datetimeFigureOut">
              <a:rPr lang="ru-RU" smtClean="0"/>
              <a:pPr/>
              <a:t>25.11.2015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670A758-6A0F-4E1C-B10A-522D9CE914F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378C8FF-F3A6-4C70-AA99-AC181F2D307F}" type="datetimeFigureOut">
              <a:rPr lang="ru-RU" smtClean="0"/>
              <a:pPr/>
              <a:t>25.11.2015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670A758-6A0F-4E1C-B10A-522D9CE914F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378C8FF-F3A6-4C70-AA99-AC181F2D307F}" type="datetimeFigureOut">
              <a:rPr lang="ru-RU" smtClean="0"/>
              <a:pPr/>
              <a:t>25.11.2015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70A758-6A0F-4E1C-B10A-522D9CE914F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378C8FF-F3A6-4C70-AA99-AC181F2D307F}" type="datetimeFigureOut">
              <a:rPr lang="ru-RU" smtClean="0"/>
              <a:pPr/>
              <a:t>25.11.2015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70A758-6A0F-4E1C-B10A-522D9CE914F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78C8FF-F3A6-4C70-AA99-AC181F2D307F}" type="datetimeFigureOut">
              <a:rPr lang="ru-RU" smtClean="0"/>
              <a:pPr/>
              <a:t>25.11.2015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70A758-6A0F-4E1C-B10A-522D9CE914F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6.png"/><Relationship Id="rId5" Type="http://schemas.openxmlformats.org/officeDocument/2006/relationships/image" Target="../media/image3.jpe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2"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251520" y="285728"/>
            <a:ext cx="5392050" cy="4151384"/>
          </a:xfrm>
        </p:spPr>
        <p:txBody>
          <a:bodyPr>
            <a:noAutofit/>
          </a:bodyPr>
          <a:lstStyle/>
          <a:p>
            <a:r>
              <a:rPr lang="ru-RU" sz="3600" b="1" dirty="0" smtClean="0">
                <a:solidFill>
                  <a:srgbClr val="FFFF00"/>
                </a:solidFill>
              </a:rPr>
              <a:t/>
            </a:r>
            <a:br>
              <a:rPr lang="ru-RU" sz="3600" b="1" dirty="0" smtClean="0">
                <a:solidFill>
                  <a:srgbClr val="FFFF00"/>
                </a:solidFill>
              </a:rPr>
            </a:br>
            <a:r>
              <a:rPr lang="ru-RU" sz="3600" b="1" dirty="0" smtClean="0">
                <a:solidFill>
                  <a:srgbClr val="FFFF00"/>
                </a:solidFill>
              </a:rPr>
              <a:t/>
            </a:r>
            <a:br>
              <a:rPr lang="ru-RU" sz="3600" b="1" dirty="0" smtClean="0">
                <a:solidFill>
                  <a:srgbClr val="FFFF00"/>
                </a:solidFill>
              </a:rPr>
            </a:br>
            <a:r>
              <a:rPr lang="ru-RU" sz="3600" b="1" dirty="0" smtClean="0">
                <a:solidFill>
                  <a:srgbClr val="FFFF00"/>
                </a:solidFill>
              </a:rPr>
              <a:t>«Описание </a:t>
            </a:r>
            <a:r>
              <a:rPr lang="ru-RU" sz="3600" b="1" dirty="0">
                <a:solidFill>
                  <a:srgbClr val="FFFF00"/>
                </a:solidFill>
              </a:rPr>
              <a:t>опыта работы  с детьми с ограниченными  возможностями  </a:t>
            </a:r>
            <a:r>
              <a:rPr lang="ru-RU" sz="3600" b="1" dirty="0" smtClean="0">
                <a:solidFill>
                  <a:srgbClr val="FFFF00"/>
                </a:solidFill>
              </a:rPr>
              <a:t>здоровья» </a:t>
            </a:r>
            <a:r>
              <a:rPr lang="ru-RU" sz="3200" b="1" i="1" dirty="0" smtClean="0">
                <a:solidFill>
                  <a:srgbClr val="FFFF00"/>
                </a:solidFill>
              </a:rPr>
              <a:t>Педагог </a:t>
            </a:r>
            <a:r>
              <a:rPr lang="ru-RU" sz="3200" b="1" i="1" dirty="0">
                <a:solidFill>
                  <a:srgbClr val="FFFF00"/>
                </a:solidFill>
              </a:rPr>
              <a:t>дополнительного образования</a:t>
            </a:r>
            <a:r>
              <a:rPr lang="ru-RU" sz="3200" i="1" dirty="0">
                <a:solidFill>
                  <a:srgbClr val="FFFF00"/>
                </a:solidFill>
              </a:rPr>
              <a:t/>
            </a:r>
            <a:br>
              <a:rPr lang="ru-RU" sz="3200" i="1" dirty="0">
                <a:solidFill>
                  <a:srgbClr val="FFFF00"/>
                </a:solidFill>
              </a:rPr>
            </a:br>
            <a:r>
              <a:rPr lang="ru-RU" sz="3200" b="1" i="1" dirty="0" err="1" smtClean="0">
                <a:solidFill>
                  <a:srgbClr val="FFFF00"/>
                </a:solidFill>
              </a:rPr>
              <a:t>Яганова</a:t>
            </a:r>
            <a:r>
              <a:rPr lang="ru-RU" sz="3200" b="1" i="1" dirty="0" smtClean="0">
                <a:solidFill>
                  <a:srgbClr val="FFFF00"/>
                </a:solidFill>
              </a:rPr>
              <a:t> </a:t>
            </a:r>
            <a:r>
              <a:rPr lang="ru-RU" sz="3200" b="1" i="1" dirty="0">
                <a:solidFill>
                  <a:srgbClr val="FFFF00"/>
                </a:solidFill>
              </a:rPr>
              <a:t>Л.В..</a:t>
            </a:r>
            <a:r>
              <a:rPr lang="ru-RU" sz="3200" dirty="0">
                <a:solidFill>
                  <a:srgbClr val="FFFF00"/>
                </a:solidFill>
              </a:rPr>
              <a:t/>
            </a:r>
            <a:br>
              <a:rPr lang="ru-RU" sz="3200" dirty="0">
                <a:solidFill>
                  <a:srgbClr val="FFFF00"/>
                </a:solidFill>
              </a:rPr>
            </a:br>
            <a:r>
              <a:rPr lang="ru-RU" sz="3200" b="1" dirty="0">
                <a:solidFill>
                  <a:srgbClr val="FFFF00"/>
                </a:solidFill>
              </a:rPr>
              <a:t>МБОУ ДОД ДДТ ГО ЗАТО г.Фокино</a:t>
            </a:r>
            <a:endParaRPr lang="ru-RU" sz="3200" dirty="0">
              <a:solidFill>
                <a:srgbClr val="FFFF00"/>
              </a:solidFill>
            </a:endParaRPr>
          </a:p>
        </p:txBody>
      </p:sp>
      <p:pic>
        <p:nvPicPr>
          <p:cNvPr id="1026" name="Picture 2" descr="C:\Users\Elena\Downloads\дети-инвалиды\disability_1_.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4" cstate="print"/>
          <a:srcRect l="5880" t="9267" r="15161" b="2955"/>
          <a:stretch>
            <a:fillRect/>
          </a:stretch>
        </p:blipFill>
        <p:spPr bwMode="auto">
          <a:xfrm>
            <a:off x="5072066" y="2571744"/>
            <a:ext cx="4842538" cy="4121309"/>
          </a:xfrm>
          <a:prstGeom prst="ellipse">
            <a:avLst/>
          </a:prstGeom>
          <a:ln>
            <a:noFill/>
          </a:ln>
          <a:effectLst>
            <a:softEdge rad="112500"/>
          </a:effectLst>
        </p:spPr>
      </p:pic>
      <p:pic>
        <p:nvPicPr>
          <p:cNvPr id="8" name="Picture 3" descr="C:\Users\Elena\Downloads\дети-инвалиды\image005.jpg"/>
          <p:cNvPicPr>
            <a:picLocks noChangeAspect="1" noChangeArrowheads="1"/>
          </p:cNvPicPr>
          <p:nvPr/>
        </p:nvPicPr>
        <p:blipFill>
          <a:blip r:embed="rId4" cstate="print"/>
          <a:srcRect l="5880" t="9267" r="15161" b="2955"/>
          <a:stretch>
            <a:fillRect/>
          </a:stretch>
        </p:blipFill>
        <p:spPr bwMode="auto">
          <a:xfrm>
            <a:off x="5072066" y="2736691"/>
            <a:ext cx="4842538" cy="4121309"/>
          </a:xfrm>
          <a:prstGeom prst="ellipse">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3"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34925" y="1125538"/>
            <a:ext cx="6732588" cy="1223962"/>
          </a:xfrm>
        </p:spPr>
        <p:txBody>
          <a:bodyPr>
            <a:noAutofit/>
          </a:bodyPr>
          <a:lstStyle/>
          <a:p>
            <a:pPr algn="l" eaLnBrk="1" hangingPunct="1">
              <a:defRPr/>
            </a:pPr>
            <a:r>
              <a:rPr lang="ru-RU" sz="6000" b="1" dirty="0" smtClean="0">
                <a:solidFill>
                  <a:srgbClr val="FF3300"/>
                </a:solidFill>
                <a:effectLst>
                  <a:outerShdw blurRad="38100" dist="38100" dir="2700000" algn="tl">
                    <a:srgbClr val="C0C0C0"/>
                  </a:outerShdw>
                </a:effectLst>
                <a:latin typeface="Monotype Corsiva" pitchFamily="66" charset="0"/>
              </a:rPr>
              <a:t>«ДО  НОВЫХ  ВСТРЕЧ</a:t>
            </a:r>
            <a:r>
              <a:rPr lang="en-US" sz="6000" b="1" dirty="0" smtClean="0">
                <a:solidFill>
                  <a:srgbClr val="FF3300"/>
                </a:solidFill>
                <a:effectLst>
                  <a:outerShdw blurRad="38100" dist="38100" dir="2700000" algn="tl">
                    <a:srgbClr val="C0C0C0"/>
                  </a:outerShdw>
                </a:effectLst>
                <a:latin typeface="Monotype Corsiva" pitchFamily="66" charset="0"/>
              </a:rPr>
              <a:t>…</a:t>
            </a:r>
            <a:r>
              <a:rPr lang="ru-RU" sz="6000" b="1" dirty="0" smtClean="0">
                <a:solidFill>
                  <a:srgbClr val="FF3300"/>
                </a:solidFill>
                <a:effectLst>
                  <a:outerShdw blurRad="38100" dist="38100" dir="2700000" algn="tl">
                    <a:srgbClr val="C0C0C0"/>
                  </a:outerShdw>
                </a:effectLst>
                <a:latin typeface="Monotype Corsiva" pitchFamily="66" charset="0"/>
              </a:rPr>
              <a:t>»</a:t>
            </a:r>
            <a:endParaRPr lang="ru-RU" sz="6000" dirty="0" smtClean="0">
              <a:solidFill>
                <a:srgbClr val="FF3300"/>
              </a:solidFill>
              <a:effectLst>
                <a:outerShdw blurRad="38100" dist="38100" dir="2700000" algn="tl">
                  <a:srgbClr val="C0C0C0"/>
                </a:outerShdw>
              </a:effectLst>
              <a:latin typeface="Monotype Corsiva" pitchFamily="66" charset="0"/>
            </a:endParaRPr>
          </a:p>
        </p:txBody>
      </p:sp>
      <p:pic>
        <p:nvPicPr>
          <p:cNvPr id="1026" name="Picture 2" descr="C:\Users\Elena\Downloads\дети-инвалиды\disability_1_.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5" cstate="print"/>
          <a:srcRect l="5880" t="9267" r="15161" b="2955"/>
          <a:stretch>
            <a:fillRect/>
          </a:stretch>
        </p:blipFill>
        <p:spPr bwMode="auto">
          <a:xfrm>
            <a:off x="4499992" y="1179899"/>
            <a:ext cx="4842538" cy="4121309"/>
          </a:xfrm>
          <a:prstGeom prst="ellipse">
            <a:avLst/>
          </a:prstGeom>
          <a:ln>
            <a:noFill/>
          </a:ln>
          <a:effectLst>
            <a:softEdge rad="112500"/>
          </a:effectLst>
        </p:spPr>
      </p:pic>
      <p:pic>
        <p:nvPicPr>
          <p:cNvPr id="3" name="Picture 2"/>
          <p:cNvPicPr>
            <a:picLocks noChangeAspect="1" noChangeArrowheads="1"/>
          </p:cNvPicPr>
          <p:nvPr/>
        </p:nvPicPr>
        <p:blipFill>
          <a:blip r:embed="rId6" cstate="print"/>
          <a:srcRect/>
          <a:stretch>
            <a:fillRect/>
          </a:stretch>
        </p:blipFill>
        <p:spPr bwMode="auto">
          <a:xfrm>
            <a:off x="0" y="0"/>
            <a:ext cx="9786974" cy="6858000"/>
          </a:xfrm>
          <a:prstGeom prst="rect">
            <a:avLst/>
          </a:prstGeom>
          <a:noFill/>
          <a:ln w="9525">
            <a:noFill/>
            <a:miter lim="800000"/>
            <a:headEnd/>
            <a:tailEnd/>
          </a:ln>
          <a:effectLst/>
        </p:spPr>
      </p:pic>
      <p:pic>
        <p:nvPicPr>
          <p:cNvPr id="10" name="Picture 2" descr="C:\Users\Elena\Downloads\дети-инвалиды\disability_1_.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143240" y="5415012"/>
            <a:ext cx="2714643" cy="1442988"/>
          </a:xfrm>
          <a:prstGeom prst="rect">
            <a:avLst/>
          </a:prstGeom>
          <a:noFill/>
          <a:ln w="9525">
            <a:noFill/>
            <a:miter lim="800000"/>
            <a:headEnd/>
            <a:tailEnd/>
          </a:ln>
        </p:spPr>
      </p:pic>
      <p:sp>
        <p:nvSpPr>
          <p:cNvPr id="31745" name="Rectangle 1"/>
          <p:cNvSpPr>
            <a:spLocks noChangeArrowheads="1"/>
          </p:cNvSpPr>
          <p:nvPr/>
        </p:nvSpPr>
        <p:spPr bwMode="auto">
          <a:xfrm>
            <a:off x="357158" y="357166"/>
            <a:ext cx="878684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Каждый ребенок требует индивидуального подхода. На занятиях необходимо повышенное внимание к выполнению правил техники безопасности. Воспитанник может заниматься по данной программе несколько лет, но  каждый учебный год в этом случае я предлагаю для изготовления другие изделия. На занятиях даю минимум теории, все сводится к практической деятельности, что обусловлено особенностями </a:t>
            </a:r>
            <a:r>
              <a:rPr kumimoji="0" lang="ru-RU" sz="2400" b="0" i="0" u="none" strike="noStrike" cap="none" normalizeH="0" dirty="0" smtClean="0">
                <a:ln>
                  <a:noFill/>
                </a:ln>
                <a:solidFill>
                  <a:srgbClr val="FFFF00"/>
                </a:solidFill>
                <a:effectLst/>
                <a:latin typeface="Monotype Corsiva" pitchFamily="66" charset="0"/>
                <a:ea typeface="Andale Sans UI" charset="-52"/>
                <a:cs typeface="Times New Roman" pitchFamily="18" charset="0"/>
              </a:rPr>
              <a:t> детей</a:t>
            </a:r>
            <a:r>
              <a:rPr kumimoji="0" lang="ru-RU" sz="2400" b="0" i="0"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 этой категории. Но материал берется самый элементарный, посильный.</a:t>
            </a:r>
            <a:endParaRPr kumimoji="0" lang="ru-RU" sz="2400" b="0" i="0"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Занимаясь декоративно-прикладным творчеством,  дети обретают как бы второе зрение: в своей работе они учатся видеть неповторимую красоту, образ. Способность понимать, чувствовать прекрасное является не только определенным критерием, показателем уровня развития ребенка, она выступает стимулом для развития его собственных творческих способностей. Что особенно актуально в работе с детьми с ограниченными возможностями здоровья.</a:t>
            </a:r>
            <a:endParaRPr kumimoji="0" lang="ru-RU" sz="2400" b="0" i="0" u="none" strike="noStrike" cap="none" normalizeH="0" baseline="0" dirty="0" smtClean="0">
              <a:ln>
                <a:noFill/>
              </a:ln>
              <a:solidFill>
                <a:srgbClr val="FFFF00"/>
              </a:solidFill>
              <a:effectLst/>
              <a:latin typeface="Monotype Corsiva" pitchFamily="66" charset="0"/>
              <a:cs typeface="Arial" pitchFamily="3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par>
                          <p:cTn id="15" fill="hold">
                            <p:stCondLst>
                              <p:cond delay="4000"/>
                            </p:stCondLst>
                            <p:childTnLst>
                              <p:par>
                                <p:cTn id="16" presetID="29" presetClass="entr" presetSubtype="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2000" fill="hold"/>
                                        <p:tgtEl>
                                          <p:spTgt spid="10"/>
                                        </p:tgtEl>
                                        <p:attrNameLst>
                                          <p:attrName>ppt_x</p:attrName>
                                        </p:attrNameLst>
                                      </p:cBhvr>
                                      <p:tavLst>
                                        <p:tav tm="0">
                                          <p:val>
                                            <p:strVal val="#ppt_x-.2"/>
                                          </p:val>
                                        </p:tav>
                                        <p:tav tm="100000">
                                          <p:val>
                                            <p:strVal val="#ppt_x"/>
                                          </p:val>
                                        </p:tav>
                                      </p:tavLst>
                                    </p:anim>
                                    <p:anim calcmode="lin" valueType="num">
                                      <p:cBhvr>
                                        <p:cTn id="19" dur="2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20" dur="2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heckerboard(across)">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3"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34925" y="1125538"/>
            <a:ext cx="6732588" cy="1223962"/>
          </a:xfrm>
        </p:spPr>
        <p:txBody>
          <a:bodyPr>
            <a:noAutofit/>
          </a:bodyPr>
          <a:lstStyle/>
          <a:p>
            <a:pPr algn="l" eaLnBrk="1" hangingPunct="1">
              <a:defRPr/>
            </a:pPr>
            <a:r>
              <a:rPr lang="ru-RU" sz="6000" b="1" dirty="0" smtClean="0">
                <a:solidFill>
                  <a:srgbClr val="FF3300"/>
                </a:solidFill>
                <a:effectLst>
                  <a:outerShdw blurRad="38100" dist="38100" dir="2700000" algn="tl">
                    <a:srgbClr val="C0C0C0"/>
                  </a:outerShdw>
                </a:effectLst>
                <a:latin typeface="Monotype Corsiva" pitchFamily="66" charset="0"/>
              </a:rPr>
              <a:t>«ДО  НОВЫХ  ВСТРЕЧ</a:t>
            </a:r>
            <a:r>
              <a:rPr lang="en-US" sz="6000" b="1" dirty="0" smtClean="0">
                <a:solidFill>
                  <a:srgbClr val="FF3300"/>
                </a:solidFill>
                <a:effectLst>
                  <a:outerShdw blurRad="38100" dist="38100" dir="2700000" algn="tl">
                    <a:srgbClr val="C0C0C0"/>
                  </a:outerShdw>
                </a:effectLst>
                <a:latin typeface="Monotype Corsiva" pitchFamily="66" charset="0"/>
              </a:rPr>
              <a:t>…</a:t>
            </a:r>
            <a:r>
              <a:rPr lang="ru-RU" sz="6000" b="1" dirty="0" smtClean="0">
                <a:solidFill>
                  <a:srgbClr val="FF3300"/>
                </a:solidFill>
                <a:effectLst>
                  <a:outerShdw blurRad="38100" dist="38100" dir="2700000" algn="tl">
                    <a:srgbClr val="C0C0C0"/>
                  </a:outerShdw>
                </a:effectLst>
                <a:latin typeface="Monotype Corsiva" pitchFamily="66" charset="0"/>
              </a:rPr>
              <a:t>»</a:t>
            </a:r>
            <a:endParaRPr lang="ru-RU" sz="6000" dirty="0" smtClean="0">
              <a:solidFill>
                <a:srgbClr val="FF3300"/>
              </a:solidFill>
              <a:effectLst>
                <a:outerShdw blurRad="38100" dist="38100" dir="2700000" algn="tl">
                  <a:srgbClr val="C0C0C0"/>
                </a:outerShdw>
              </a:effectLst>
              <a:latin typeface="Monotype Corsiva" pitchFamily="66" charset="0"/>
            </a:endParaRPr>
          </a:p>
        </p:txBody>
      </p:sp>
      <p:pic>
        <p:nvPicPr>
          <p:cNvPr id="1026" name="Picture 2" descr="C:\Users\Elena\Downloads\дети-инвалиды\disability_1_.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5" cstate="print"/>
          <a:srcRect l="5880" t="9267" r="15161" b="2955"/>
          <a:stretch>
            <a:fillRect/>
          </a:stretch>
        </p:blipFill>
        <p:spPr bwMode="auto">
          <a:xfrm>
            <a:off x="4499992" y="1179899"/>
            <a:ext cx="4842538" cy="4121309"/>
          </a:xfrm>
          <a:prstGeom prst="ellipse">
            <a:avLst/>
          </a:prstGeom>
          <a:ln>
            <a:noFill/>
          </a:ln>
          <a:effectLst>
            <a:softEdge rad="112500"/>
          </a:effectLst>
        </p:spPr>
      </p:pic>
      <p:pic>
        <p:nvPicPr>
          <p:cNvPr id="3" name="Picture 2"/>
          <p:cNvPicPr>
            <a:picLocks noChangeAspect="1" noChangeArrowheads="1"/>
          </p:cNvPicPr>
          <p:nvPr/>
        </p:nvPicPr>
        <p:blipFill>
          <a:blip r:embed="rId6" cstate="print"/>
          <a:srcRect/>
          <a:stretch>
            <a:fillRect/>
          </a:stretch>
        </p:blipFill>
        <p:spPr bwMode="auto">
          <a:xfrm>
            <a:off x="0" y="0"/>
            <a:ext cx="9786974" cy="6858000"/>
          </a:xfrm>
          <a:prstGeom prst="rect">
            <a:avLst/>
          </a:prstGeom>
          <a:noFill/>
          <a:ln w="9525">
            <a:noFill/>
            <a:miter lim="800000"/>
            <a:headEnd/>
            <a:tailEnd/>
          </a:ln>
          <a:effectLst/>
        </p:spPr>
      </p:pic>
      <p:sp>
        <p:nvSpPr>
          <p:cNvPr id="30721" name="Rectangle 1"/>
          <p:cNvSpPr>
            <a:spLocks noChangeArrowheads="1"/>
          </p:cNvSpPr>
          <p:nvPr/>
        </p:nvSpPr>
        <p:spPr bwMode="auto">
          <a:xfrm>
            <a:off x="428596" y="357166"/>
            <a:ext cx="914406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             </a:t>
            </a:r>
            <a:endParaRPr kumimoji="0" lang="ru-RU" sz="2250" b="0" i="0" u="none" strike="noStrike" cap="none" normalizeH="0" dirty="0" smtClean="0">
              <a:ln>
                <a:noFill/>
              </a:ln>
              <a:solidFill>
                <a:srgbClr val="FFFF00"/>
              </a:solidFill>
              <a:effectLst/>
              <a:latin typeface="Monotype Corsiva" pitchFamily="66" charset="0"/>
              <a:cs typeface="Arial" pitchFamily="34" charset="0"/>
            </a:endParaRPr>
          </a:p>
        </p:txBody>
      </p:sp>
      <p:pic>
        <p:nvPicPr>
          <p:cNvPr id="10" name="Picture 2" descr="C:\Users\Elena\Downloads\дети-инвалиды\disability_1_.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143240" y="5415012"/>
            <a:ext cx="2714643" cy="1442988"/>
          </a:xfrm>
          <a:prstGeom prst="rect">
            <a:avLst/>
          </a:prstGeom>
          <a:noFill/>
          <a:ln w="9525">
            <a:noFill/>
            <a:miter lim="800000"/>
            <a:headEnd/>
            <a:tailEnd/>
          </a:ln>
        </p:spPr>
      </p:pic>
      <p:sp>
        <p:nvSpPr>
          <p:cNvPr id="32769" name="Rectangle 1"/>
          <p:cNvSpPr>
            <a:spLocks noChangeArrowheads="1"/>
          </p:cNvSpPr>
          <p:nvPr/>
        </p:nvSpPr>
        <p:spPr bwMode="auto">
          <a:xfrm>
            <a:off x="1571604" y="285726"/>
            <a:ext cx="6500858"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Я считаю, что дети, имеющие инвалидность, так же способны и талантливы, как и обычные дети. Они нуждаются лишь в том, чтобы им дали возможность  проявить свои возможности и оказали поддержку – как педагоги, так и семья,  в которой они воспитываются. Ребенок, переживает незабываемый, счастливый  опыт творчества, не может остаться прежним. Эмоциональная память об этом будет заставлять его искать новые творческие подходы, поможет преодолевать неизбежные кризисы, возникающие в их повседневной жизни.</a:t>
            </a:r>
            <a:endParaRPr kumimoji="0" lang="ru-RU" sz="2400" b="1" i="1" u="none" strike="noStrike" cap="none" normalizeH="0" baseline="0" dirty="0" smtClean="0">
              <a:ln>
                <a:noFill/>
              </a:ln>
              <a:solidFill>
                <a:srgbClr val="FFFF00"/>
              </a:solidFill>
              <a:effectLst/>
              <a:latin typeface="Monotype Corsiva" pitchFamily="66" charset="0"/>
              <a:cs typeface="Arial" pitchFamily="34" charset="0"/>
            </a:endParaRPr>
          </a:p>
        </p:txBody>
      </p:sp>
      <p:pic>
        <p:nvPicPr>
          <p:cNvPr id="11" name="Picture 3" descr="C:\Users\Elena\Downloads\дети-инвалиды\image005.jpg"/>
          <p:cNvPicPr>
            <a:picLocks noChangeAspect="1" noChangeArrowheads="1"/>
          </p:cNvPicPr>
          <p:nvPr/>
        </p:nvPicPr>
        <p:blipFill>
          <a:blip r:embed="rId5" cstate="print"/>
          <a:srcRect l="5880" t="9267" r="15161" b="2955"/>
          <a:stretch>
            <a:fillRect/>
          </a:stretch>
        </p:blipFill>
        <p:spPr bwMode="auto">
          <a:xfrm>
            <a:off x="6557046" y="4000504"/>
            <a:ext cx="3357558" cy="2857496"/>
          </a:xfrm>
          <a:prstGeom prst="ellipse">
            <a:avLst/>
          </a:prstGeom>
          <a:ln>
            <a:noFill/>
          </a:ln>
          <a:effectLst>
            <a:softEdge rad="112500"/>
          </a:effectLst>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par>
                          <p:cTn id="15" fill="hold">
                            <p:stCondLst>
                              <p:cond delay="4000"/>
                            </p:stCondLst>
                            <p:childTnLst>
                              <p:par>
                                <p:cTn id="16" presetID="29" presetClass="entr" presetSubtype="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2000" fill="hold"/>
                                        <p:tgtEl>
                                          <p:spTgt spid="10"/>
                                        </p:tgtEl>
                                        <p:attrNameLst>
                                          <p:attrName>ppt_x</p:attrName>
                                        </p:attrNameLst>
                                      </p:cBhvr>
                                      <p:tavLst>
                                        <p:tav tm="0">
                                          <p:val>
                                            <p:strVal val="#ppt_x-.2"/>
                                          </p:val>
                                        </p:tav>
                                        <p:tav tm="100000">
                                          <p:val>
                                            <p:strVal val="#ppt_x"/>
                                          </p:val>
                                        </p:tav>
                                      </p:tavLst>
                                    </p:anim>
                                    <p:anim calcmode="lin" valueType="num">
                                      <p:cBhvr>
                                        <p:cTn id="19" dur="2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20" dur="2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heckerboard(across)">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2"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928662" y="1125538"/>
            <a:ext cx="8215337" cy="1223962"/>
          </a:xfrm>
        </p:spPr>
        <p:txBody>
          <a:bodyPr>
            <a:noAutofit/>
          </a:bodyPr>
          <a:lstStyle/>
          <a:p>
            <a:pPr lvl="0">
              <a:defRPr/>
            </a:pPr>
            <a:r>
              <a:rPr lang="ru-RU" sz="4000" b="1" i="1" dirty="0">
                <a:solidFill>
                  <a:srgbClr val="4B18B2"/>
                </a:solidFill>
                <a:latin typeface="Monotype Corsiva" pitchFamily="66" charset="0"/>
                <a:ea typeface="Andale Sans UI" charset="-52"/>
                <a:cs typeface="Times New Roman" pitchFamily="18" charset="0"/>
              </a:rPr>
              <a:t>Рекомендации педагогу </a:t>
            </a:r>
            <a:r>
              <a:rPr lang="ru-RU" sz="4000" b="1" i="1" dirty="0" smtClean="0">
                <a:solidFill>
                  <a:srgbClr val="4B18B2"/>
                </a:solidFill>
                <a:latin typeface="Monotype Corsiva" pitchFamily="66" charset="0"/>
                <a:ea typeface="Andale Sans UI" charset="-52"/>
                <a:cs typeface="Times New Roman" pitchFamily="18" charset="0"/>
              </a:rPr>
              <a:t> дополнительного образования по   развитию </a:t>
            </a:r>
            <a:r>
              <a:rPr lang="ru-RU" sz="4000" b="1" i="1" dirty="0">
                <a:solidFill>
                  <a:srgbClr val="4B18B2"/>
                </a:solidFill>
                <a:latin typeface="Monotype Corsiva" pitchFamily="66" charset="0"/>
                <a:ea typeface="Andale Sans UI" charset="-52"/>
                <a:cs typeface="Times New Roman" pitchFamily="18" charset="0"/>
              </a:rPr>
              <a:t>личности ребенка с ОВЗ</a:t>
            </a:r>
            <a:r>
              <a:rPr lang="ru-RU" sz="4000" b="1" i="1" dirty="0">
                <a:latin typeface="Monotype Corsiva" pitchFamily="66" charset="0"/>
                <a:cs typeface="Arial" pitchFamily="34" charset="0"/>
              </a:rPr>
              <a:t/>
            </a:r>
            <a:br>
              <a:rPr lang="ru-RU" sz="4000" b="1" i="1" dirty="0">
                <a:latin typeface="Monotype Corsiva" pitchFamily="66" charset="0"/>
                <a:cs typeface="Arial" pitchFamily="34" charset="0"/>
              </a:rPr>
            </a:br>
            <a:endParaRPr lang="ru-RU" sz="4000" b="1" i="1" dirty="0" smtClean="0">
              <a:solidFill>
                <a:srgbClr val="FF3300"/>
              </a:solidFill>
              <a:effectLst>
                <a:outerShdw blurRad="38100" dist="38100" dir="2700000" algn="tl">
                  <a:srgbClr val="C0C0C0"/>
                </a:outerShdw>
              </a:effectLst>
              <a:latin typeface="Monotype Corsiva" pitchFamily="66" charset="0"/>
            </a:endParaRPr>
          </a:p>
        </p:txBody>
      </p:sp>
      <p:sp>
        <p:nvSpPr>
          <p:cNvPr id="7" name="Прямоугольник 6"/>
          <p:cNvSpPr/>
          <p:nvPr/>
        </p:nvSpPr>
        <p:spPr>
          <a:xfrm>
            <a:off x="428596" y="2786058"/>
            <a:ext cx="9072626" cy="3108543"/>
          </a:xfrm>
          <a:prstGeom prst="rect">
            <a:avLst/>
          </a:prstGeom>
        </p:spPr>
        <p:txBody>
          <a:bodyPr wrap="square">
            <a:spAutoFit/>
          </a:bodyPr>
          <a:lstStyle/>
          <a:p>
            <a:pPr lvl="0" eaLnBrk="0" fontAlgn="base" hangingPunct="0">
              <a:spcBef>
                <a:spcPct val="0"/>
              </a:spcBef>
              <a:spcAft>
                <a:spcPct val="0"/>
              </a:spcAft>
              <a:buFontTx/>
              <a:buChar char="•"/>
              <a:tabLst>
                <a:tab pos="457200" algn="l"/>
              </a:tabLst>
            </a:pPr>
            <a:r>
              <a:rPr kumimoji="0" lang="ru-RU" sz="2800" b="1" i="1" u="none" strike="noStrike" cap="none" normalizeH="0" baseline="0" dirty="0" smtClean="0">
                <a:ln>
                  <a:noFill/>
                </a:ln>
                <a:solidFill>
                  <a:srgbClr val="660033"/>
                </a:solidFill>
                <a:effectLst/>
                <a:latin typeface="Times New Roman" pitchFamily="18" charset="0"/>
                <a:ea typeface="Andale Sans UI" charset="-52"/>
                <a:cs typeface="Times New Roman" pitchFamily="18" charset="0"/>
              </a:rPr>
              <a:t>1.Относитесь к ребенку спокойно и доброжелательно, так же, как к другим детям.</a:t>
            </a:r>
            <a:endParaRPr kumimoji="0" lang="ru-RU" sz="2800" b="1" i="0" u="none" strike="noStrike" cap="none" normalizeH="0" baseline="0" dirty="0" smtClean="0">
              <a:ln>
                <a:noFill/>
              </a:ln>
              <a:solidFill>
                <a:srgbClr val="660033"/>
              </a:solidFill>
              <a:effectLst/>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kumimoji="0" lang="ru-RU" sz="2800" b="1" i="1" u="none" strike="noStrike" cap="none" normalizeH="0" baseline="0" dirty="0" smtClean="0">
                <a:ln>
                  <a:noFill/>
                </a:ln>
                <a:solidFill>
                  <a:srgbClr val="660033"/>
                </a:solidFill>
                <a:effectLst/>
                <a:latin typeface="Times New Roman" pitchFamily="18" charset="0"/>
                <a:ea typeface="Andale Sans UI" charset="-52"/>
                <a:cs typeface="Times New Roman" pitchFamily="18" charset="0"/>
              </a:rPr>
              <a:t>2.Учитывайте индивидуальные возможности и особенности ребенка при выборе форм, методов, приемов работы на занятии.</a:t>
            </a:r>
            <a:endParaRPr kumimoji="0" lang="ru-RU" sz="2800" b="1" i="0" u="none" strike="noStrike" cap="none" normalizeH="0" baseline="0" dirty="0" smtClean="0">
              <a:ln>
                <a:noFill/>
              </a:ln>
              <a:solidFill>
                <a:srgbClr val="660033"/>
              </a:solidFill>
              <a:effectLst/>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kumimoji="0" lang="ru-RU" sz="2800" b="1" i="1" u="none" strike="noStrike" cap="none" normalizeH="0" baseline="0" dirty="0" smtClean="0">
                <a:ln>
                  <a:noFill/>
                </a:ln>
                <a:solidFill>
                  <a:srgbClr val="660033"/>
                </a:solidFill>
                <a:effectLst/>
                <a:latin typeface="Times New Roman" pitchFamily="18" charset="0"/>
                <a:ea typeface="Andale Sans UI" charset="-52"/>
                <a:cs typeface="Times New Roman" pitchFamily="18" charset="0"/>
              </a:rPr>
              <a:t>3.Сравнивайте ребенка с ним самим, а не с другими детьми.</a:t>
            </a:r>
            <a:endParaRPr kumimoji="0" lang="ru-RU" sz="2800" b="1" i="0" u="none" strike="noStrike" cap="none" normalizeH="0" baseline="0" dirty="0" smtClean="0">
              <a:ln>
                <a:noFill/>
              </a:ln>
              <a:solidFill>
                <a:srgbClr val="660033"/>
              </a:solidFill>
              <a:effectLst/>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3" cstate="print"/>
          <a:srcRect b="6250"/>
          <a:stretch>
            <a:fillRect/>
          </a:stretch>
        </p:blipFill>
        <p:spPr bwMode="auto">
          <a:xfrm>
            <a:off x="-609600" y="0"/>
            <a:ext cx="9753600" cy="6858000"/>
          </a:xfrm>
          <a:prstGeom prst="rect">
            <a:avLst/>
          </a:prstGeom>
          <a:noFill/>
          <a:ln w="9525">
            <a:noFill/>
            <a:miter lim="800000"/>
            <a:headEnd/>
            <a:tailEnd/>
          </a:ln>
        </p:spPr>
      </p:pic>
      <p:sp>
        <p:nvSpPr>
          <p:cNvPr id="2" name="Заголовок 1"/>
          <p:cNvSpPr>
            <a:spLocks noGrp="1"/>
          </p:cNvSpPr>
          <p:nvPr>
            <p:ph type="title"/>
          </p:nvPr>
        </p:nvSpPr>
        <p:spPr/>
        <p:txBody>
          <a:bodyPr>
            <a:noAutofit/>
          </a:bodyPr>
          <a:lstStyle/>
          <a:p>
            <a:pPr lvl="0"/>
            <a:r>
              <a:rPr lang="ru-RU" sz="2400" b="1" dirty="0" smtClean="0">
                <a:solidFill>
                  <a:srgbClr val="800080"/>
                </a:solidFill>
                <a:latin typeface="Monotype Corsiva" pitchFamily="66" charset="0"/>
              </a:rPr>
              <a:t/>
            </a:r>
            <a:br>
              <a:rPr lang="ru-RU" sz="2400" b="1" dirty="0" smtClean="0">
                <a:solidFill>
                  <a:srgbClr val="800080"/>
                </a:solidFill>
                <a:latin typeface="Monotype Corsiva" pitchFamily="66" charset="0"/>
              </a:rPr>
            </a:br>
            <a:endParaRPr lang="ru-RU" sz="2400" b="1" dirty="0">
              <a:solidFill>
                <a:srgbClr val="800080"/>
              </a:solidFill>
              <a:latin typeface="Monotype Corsiva" pitchFamily="66" charset="0"/>
            </a:endParaRPr>
          </a:p>
        </p:txBody>
      </p:sp>
      <p:sp>
        <p:nvSpPr>
          <p:cNvPr id="7" name="Содержимое 6"/>
          <p:cNvSpPr>
            <a:spLocks noGrp="1"/>
          </p:cNvSpPr>
          <p:nvPr>
            <p:ph idx="1"/>
          </p:nvPr>
        </p:nvSpPr>
        <p:spPr>
          <a:xfrm>
            <a:off x="-642974" y="1857364"/>
            <a:ext cx="9329774" cy="5000636"/>
          </a:xfrm>
        </p:spPr>
        <p:txBody>
          <a:bodyPr>
            <a:normAutofit fontScale="85000" lnSpcReduction="10000"/>
          </a:bodyPr>
          <a:lstStyle/>
          <a:p>
            <a:r>
              <a:rPr lang="ru-RU" b="1" dirty="0" smtClean="0">
                <a:solidFill>
                  <a:srgbClr val="800080"/>
                </a:solidFill>
                <a:latin typeface="Monotype Corsiva" pitchFamily="66" charset="0"/>
              </a:rPr>
              <a:t>Снятие страха - «Ничего страшного...»</a:t>
            </a:r>
            <a:endParaRPr lang="ru-RU" b="1" dirty="0">
              <a:solidFill>
                <a:srgbClr val="800080"/>
              </a:solidFill>
              <a:latin typeface="Monotype Corsiva" pitchFamily="66" charset="0"/>
            </a:endParaRPr>
          </a:p>
          <a:p>
            <a:r>
              <a:rPr lang="ru-RU" b="1" dirty="0" smtClean="0">
                <a:solidFill>
                  <a:srgbClr val="800080"/>
                </a:solidFill>
                <a:latin typeface="Monotype Corsiva" pitchFamily="66" charset="0"/>
              </a:rPr>
              <a:t>Скрытая инструкция - «Ты же помнишь, что...»</a:t>
            </a:r>
            <a:endParaRPr lang="ru-RU" b="1" dirty="0">
              <a:solidFill>
                <a:srgbClr val="800080"/>
              </a:solidFill>
              <a:latin typeface="Monotype Corsiva" pitchFamily="66" charset="0"/>
            </a:endParaRPr>
          </a:p>
          <a:p>
            <a:r>
              <a:rPr lang="ru-RU" b="1" dirty="0" smtClean="0">
                <a:solidFill>
                  <a:srgbClr val="800080"/>
                </a:solidFill>
                <a:latin typeface="Monotype Corsiva" pitchFamily="66" charset="0"/>
              </a:rPr>
              <a:t>Авансирование - «У тебя получится...», «Ты сможешь...»</a:t>
            </a:r>
            <a:br>
              <a:rPr lang="ru-RU" b="1" dirty="0" smtClean="0">
                <a:solidFill>
                  <a:srgbClr val="800080"/>
                </a:solidFill>
                <a:latin typeface="Monotype Corsiva" pitchFamily="66" charset="0"/>
              </a:rPr>
            </a:br>
            <a:r>
              <a:rPr lang="ru-RU" b="1" dirty="0" smtClean="0">
                <a:solidFill>
                  <a:srgbClr val="800080"/>
                </a:solidFill>
                <a:latin typeface="Monotype Corsiva" pitchFamily="66" charset="0"/>
              </a:rPr>
              <a:t>Говорите это искренне и уверенно.</a:t>
            </a:r>
            <a:endParaRPr lang="ru-RU" b="1" dirty="0">
              <a:solidFill>
                <a:srgbClr val="800080"/>
              </a:solidFill>
              <a:latin typeface="Monotype Corsiva" pitchFamily="66" charset="0"/>
            </a:endParaRPr>
          </a:p>
          <a:p>
            <a:r>
              <a:rPr lang="ru-RU" b="1" dirty="0" smtClean="0">
                <a:solidFill>
                  <a:srgbClr val="800080"/>
                </a:solidFill>
                <a:latin typeface="Monotype Corsiva" pitchFamily="66" charset="0"/>
              </a:rPr>
              <a:t>Усиление мотива - «Нам это нужно для...»</a:t>
            </a:r>
            <a:br>
              <a:rPr lang="ru-RU" b="1" dirty="0" smtClean="0">
                <a:solidFill>
                  <a:srgbClr val="800080"/>
                </a:solidFill>
                <a:latin typeface="Monotype Corsiva" pitchFamily="66" charset="0"/>
              </a:rPr>
            </a:br>
            <a:r>
              <a:rPr lang="ru-RU" b="1" dirty="0" smtClean="0">
                <a:solidFill>
                  <a:srgbClr val="800080"/>
                </a:solidFill>
                <a:latin typeface="Monotype Corsiva" pitchFamily="66" charset="0"/>
              </a:rPr>
              <a:t>(«Будешь лучше читать, сможешь найти в книге ответы на свои вопросы»).</a:t>
            </a:r>
            <a:endParaRPr lang="ru-RU" b="1" dirty="0">
              <a:solidFill>
                <a:srgbClr val="800080"/>
              </a:solidFill>
              <a:latin typeface="Monotype Corsiva" pitchFamily="66" charset="0"/>
            </a:endParaRPr>
          </a:p>
          <a:p>
            <a:r>
              <a:rPr lang="ru-RU" b="1" dirty="0" smtClean="0">
                <a:solidFill>
                  <a:srgbClr val="800080"/>
                </a:solidFill>
                <a:latin typeface="Monotype Corsiva" pitchFamily="66" charset="0"/>
              </a:rPr>
              <a:t>Педагогическое внушение - «Приступай же...</a:t>
            </a:r>
            <a:endParaRPr lang="ru-RU" b="1" dirty="0">
              <a:solidFill>
                <a:srgbClr val="800080"/>
              </a:solidFill>
              <a:latin typeface="Monotype Corsiva" pitchFamily="66" charset="0"/>
            </a:endParaRPr>
          </a:p>
          <a:p>
            <a:r>
              <a:rPr lang="ru-RU" b="1" dirty="0" smtClean="0">
                <a:solidFill>
                  <a:srgbClr val="800080"/>
                </a:solidFill>
                <a:latin typeface="Monotype Corsiva" pitchFamily="66" charset="0"/>
              </a:rPr>
              <a:t>Высокая оценка детали - «Вот эта часть у тебя получилась замечательно</a:t>
            </a:r>
            <a:r>
              <a:rPr lang="ru-RU" sz="2800" b="1" dirty="0" smtClean="0">
                <a:solidFill>
                  <a:srgbClr val="800080"/>
                </a:solidFill>
                <a:latin typeface="Monotype Corsiva" pitchFamily="66" charset="0"/>
              </a:rPr>
              <a:t>...»</a:t>
            </a:r>
            <a:br>
              <a:rPr lang="ru-RU" sz="2800" b="1" dirty="0" smtClean="0">
                <a:solidFill>
                  <a:srgbClr val="800080"/>
                </a:solidFill>
                <a:latin typeface="Monotype Corsiva" pitchFamily="66" charset="0"/>
              </a:rPr>
            </a:br>
            <a:r>
              <a:rPr lang="ru-RU" b="1" i="1" dirty="0" smtClean="0">
                <a:solidFill>
                  <a:srgbClr val="800080"/>
                </a:solidFill>
                <a:latin typeface="Monotype Corsiva" pitchFamily="66" charset="0"/>
              </a:rPr>
              <a:t> («Сегодня ты хорошо рассказал о..., отвечал на </a:t>
            </a:r>
            <a:r>
              <a:rPr lang="ru-RU" b="1" i="1" dirty="0" smtClean="0">
                <a:solidFill>
                  <a:srgbClr val="800080"/>
                </a:solidFill>
                <a:latin typeface="Monotype Corsiva" pitchFamily="66" charset="0"/>
              </a:rPr>
              <a:t>вопросы и </a:t>
            </a:r>
            <a:r>
              <a:rPr lang="ru-RU" b="1" i="1" dirty="0" smtClean="0">
                <a:solidFill>
                  <a:srgbClr val="800080"/>
                </a:solidFill>
                <a:latin typeface="Monotype Corsiva" pitchFamily="66" charset="0"/>
              </a:rPr>
              <a:t>т.д.»)</a:t>
            </a:r>
            <a:br>
              <a:rPr lang="ru-RU" b="1" i="1" dirty="0" smtClean="0">
                <a:solidFill>
                  <a:srgbClr val="800080"/>
                </a:solidFill>
                <a:latin typeface="Monotype Corsiva" pitchFamily="66" charset="0"/>
              </a:rPr>
            </a:br>
            <a:endParaRPr lang="ru-RU" dirty="0"/>
          </a:p>
        </p:txBody>
      </p:sp>
      <p:sp>
        <p:nvSpPr>
          <p:cNvPr id="4" name="Прямоугольник 3"/>
          <p:cNvSpPr/>
          <p:nvPr/>
        </p:nvSpPr>
        <p:spPr>
          <a:xfrm>
            <a:off x="0" y="1071546"/>
            <a:ext cx="8964488" cy="769441"/>
          </a:xfrm>
          <a:prstGeom prst="rect">
            <a:avLst/>
          </a:prstGeom>
        </p:spPr>
        <p:txBody>
          <a:bodyPr wrap="square">
            <a:spAutoFit/>
          </a:bodyPr>
          <a:lstStyle/>
          <a:p>
            <a:pPr algn="ctr"/>
            <a:r>
              <a:rPr lang="ru-RU" sz="4400" b="1" i="1" dirty="0" smtClean="0">
                <a:solidFill>
                  <a:srgbClr val="4B18B2"/>
                </a:solidFill>
                <a:latin typeface="Monotype Corsiva" pitchFamily="66" charset="0"/>
              </a:rPr>
              <a:t>Приемы формирования ситуации успеха:</a:t>
            </a:r>
            <a:endParaRPr lang="ru-RU" sz="4400" i="1" dirty="0">
              <a:solidFill>
                <a:srgbClr val="4B18B2"/>
              </a:solidFill>
              <a:latin typeface="Monotype Corsiva" pitchFamily="66" charset="0"/>
            </a:endParaRPr>
          </a:p>
        </p:txBody>
      </p:sp>
      <p:sp>
        <p:nvSpPr>
          <p:cNvPr id="6" name="Прямоугольник 5"/>
          <p:cNvSpPr/>
          <p:nvPr/>
        </p:nvSpPr>
        <p:spPr>
          <a:xfrm>
            <a:off x="357158" y="285729"/>
            <a:ext cx="8786842" cy="954107"/>
          </a:xfrm>
          <a:prstGeom prst="rect">
            <a:avLst/>
          </a:prstGeom>
        </p:spPr>
        <p:txBody>
          <a:bodyPr wrap="square">
            <a:spAutoFit/>
          </a:bodyPr>
          <a:lstStyle/>
          <a:p>
            <a:pPr lvl="0" eaLnBrk="0" fontAlgn="base" hangingPunct="0">
              <a:spcBef>
                <a:spcPct val="0"/>
              </a:spcBef>
              <a:spcAft>
                <a:spcPct val="0"/>
              </a:spcAft>
              <a:buFontTx/>
              <a:buChar char="•"/>
              <a:tabLst>
                <a:tab pos="457200" algn="l"/>
              </a:tabLst>
            </a:pPr>
            <a:r>
              <a:rPr kumimoji="0" lang="ru-RU" sz="2800" b="1" i="1" u="none" strike="noStrike" cap="none" normalizeH="0" baseline="0" dirty="0" smtClean="0">
                <a:ln>
                  <a:noFill/>
                </a:ln>
                <a:solidFill>
                  <a:srgbClr val="660033"/>
                </a:solidFill>
                <a:effectLst/>
                <a:latin typeface="Times New Roman" pitchFamily="18" charset="0"/>
                <a:ea typeface="Andale Sans UI" charset="-52"/>
                <a:cs typeface="Times New Roman" pitchFamily="18" charset="0"/>
              </a:rPr>
              <a:t>4.Создавайте у ребенка субъективное переживание успеха.</a:t>
            </a:r>
            <a:endParaRPr kumimoji="0" lang="ru-RU" sz="2800" b="1" i="0" u="none" strike="noStrike" cap="none" normalizeH="0" baseline="0" dirty="0" smtClean="0">
              <a:ln>
                <a:noFill/>
              </a:ln>
              <a:solidFill>
                <a:srgbClr val="660033"/>
              </a:solidFill>
              <a:effectLst/>
              <a:latin typeface="Arial" pitchFamily="34" charset="0"/>
              <a:cs typeface="Arial" pitchFamily="3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2"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title"/>
          </p:nvPr>
        </p:nvSpPr>
        <p:spPr/>
        <p:txBody>
          <a:bodyPr>
            <a:noAutofit/>
          </a:bodyPr>
          <a:lstStyle/>
          <a:p>
            <a:pPr algn="just"/>
            <a:r>
              <a:rPr lang="ru-RU" sz="2400" b="1" dirty="0" smtClean="0">
                <a:solidFill>
                  <a:srgbClr val="800080"/>
                </a:solidFill>
                <a:latin typeface="Monotype Corsiva" pitchFamily="66" charset="0"/>
              </a:rPr>
              <a:t/>
            </a:r>
            <a:br>
              <a:rPr lang="ru-RU" sz="2400" b="1" dirty="0" smtClean="0">
                <a:solidFill>
                  <a:srgbClr val="800080"/>
                </a:solidFill>
                <a:latin typeface="Monotype Corsiva" pitchFamily="66" charset="0"/>
              </a:rPr>
            </a:br>
            <a:r>
              <a:rPr lang="ru-RU" sz="3200" b="1" i="1" dirty="0" smtClean="0">
                <a:solidFill>
                  <a:srgbClr val="4B18B2"/>
                </a:solidFill>
                <a:latin typeface="Monotype Corsiva" pitchFamily="66" charset="0"/>
              </a:rPr>
              <a:t>5.Помогайте ребенку почувствовать свою интеллектуальную состоятельность.</a:t>
            </a:r>
            <a:endParaRPr lang="ru-RU" sz="3200" b="1" dirty="0" smtClean="0">
              <a:solidFill>
                <a:srgbClr val="4B18B2"/>
              </a:solidFill>
              <a:latin typeface="Monotype Corsiva" pitchFamily="66" charset="0"/>
            </a:endParaRPr>
          </a:p>
        </p:txBody>
      </p:sp>
      <p:sp>
        <p:nvSpPr>
          <p:cNvPr id="5" name="Содержимое 4"/>
          <p:cNvSpPr>
            <a:spLocks noGrp="1"/>
          </p:cNvSpPr>
          <p:nvPr>
            <p:ph idx="1"/>
          </p:nvPr>
        </p:nvSpPr>
        <p:spPr/>
        <p:txBody>
          <a:bodyPr>
            <a:normAutofit fontScale="77500" lnSpcReduction="20000"/>
          </a:bodyPr>
          <a:lstStyle/>
          <a:p>
            <a:pPr algn="ctr">
              <a:buNone/>
            </a:pPr>
            <a:r>
              <a:rPr lang="ru-RU" sz="4700" b="1" dirty="0" smtClean="0">
                <a:solidFill>
                  <a:srgbClr val="F13DC2"/>
                </a:solidFill>
                <a:latin typeface="Monotype Corsiva" pitchFamily="66" charset="0"/>
              </a:rPr>
              <a:t>Приемы:</a:t>
            </a:r>
            <a:r>
              <a:rPr lang="ru-RU" dirty="0" smtClean="0"/>
              <a:t>	</a:t>
            </a:r>
          </a:p>
          <a:p>
            <a:pPr lvl="0"/>
            <a:r>
              <a:rPr lang="ru-RU" sz="3800" b="1" i="1" dirty="0" smtClean="0">
                <a:solidFill>
                  <a:srgbClr val="660033"/>
                </a:solidFill>
                <a:latin typeface="Monotype Corsiva" pitchFamily="66" charset="0"/>
              </a:rPr>
              <a:t>Отмечайте достижения ребенка, а не неудачи.</a:t>
            </a:r>
          </a:p>
          <a:p>
            <a:pPr lvl="0"/>
            <a:r>
              <a:rPr lang="ru-RU" sz="3800" b="1" i="1" dirty="0" smtClean="0">
                <a:solidFill>
                  <a:srgbClr val="660033"/>
                </a:solidFill>
                <a:latin typeface="Monotype Corsiva" pitchFamily="66" charset="0"/>
              </a:rPr>
              <a:t>Делайте ошибки нормальным и нужным явлением.</a:t>
            </a:r>
          </a:p>
          <a:p>
            <a:pPr lvl="0"/>
            <a:r>
              <a:rPr lang="ru-RU" sz="3800" b="1" i="1" dirty="0" smtClean="0">
                <a:solidFill>
                  <a:srgbClr val="660033"/>
                </a:solidFill>
                <a:latin typeface="Monotype Corsiva" pitchFamily="66" charset="0"/>
              </a:rPr>
              <a:t>Формируйте веру в успех.</a:t>
            </a:r>
          </a:p>
          <a:p>
            <a:pPr lvl="0"/>
            <a:r>
              <a:rPr lang="ru-RU" sz="3800" b="1" i="1" dirty="0" smtClean="0">
                <a:solidFill>
                  <a:srgbClr val="660033"/>
                </a:solidFill>
                <a:latin typeface="Monotype Corsiva" pitchFamily="66" charset="0"/>
              </a:rPr>
              <a:t>Концентрируйте внимание на уже достигнутых в прошлом успехах (на прошлом занятии ты смог сделать..., сможешь и сейчас).</a:t>
            </a:r>
          </a:p>
          <a:p>
            <a:pPr>
              <a:buNone/>
            </a:pPr>
            <a:r>
              <a:rPr lang="ru-RU" sz="4100" b="1" i="1" dirty="0" smtClean="0">
                <a:solidFill>
                  <a:srgbClr val="4B18B2"/>
                </a:solidFill>
                <a:latin typeface="Monotype Corsiva" pitchFamily="66" charset="0"/>
              </a:rPr>
              <a:t>6. Дайте, ребенку возможность делать выбор, решать самому, высказывать свою точку зрения.</a:t>
            </a:r>
          </a:p>
          <a:p>
            <a:pPr>
              <a:buNone/>
            </a:pPr>
            <a:r>
              <a:rPr lang="ru-RU" dirty="0" smtClean="0"/>
              <a:t> </a:t>
            </a:r>
          </a:p>
          <a:p>
            <a:endParaRPr lang="ru-R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3"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34925" y="1125538"/>
            <a:ext cx="6732588" cy="1223962"/>
          </a:xfrm>
        </p:spPr>
        <p:txBody>
          <a:bodyPr>
            <a:noAutofit/>
          </a:bodyPr>
          <a:lstStyle/>
          <a:p>
            <a:pPr algn="l" eaLnBrk="1" hangingPunct="1">
              <a:defRPr/>
            </a:pPr>
            <a:r>
              <a:rPr lang="ru-RU" sz="6000" b="1" dirty="0" smtClean="0">
                <a:solidFill>
                  <a:srgbClr val="FF3300"/>
                </a:solidFill>
                <a:effectLst>
                  <a:outerShdw blurRad="38100" dist="38100" dir="2700000" algn="tl">
                    <a:srgbClr val="C0C0C0"/>
                  </a:outerShdw>
                </a:effectLst>
                <a:latin typeface="Monotype Corsiva" pitchFamily="66" charset="0"/>
              </a:rPr>
              <a:t>«ДО  НОВЫХ  ВСТРЕЧ</a:t>
            </a:r>
            <a:r>
              <a:rPr lang="en-US" sz="6000" b="1" dirty="0" smtClean="0">
                <a:solidFill>
                  <a:srgbClr val="FF3300"/>
                </a:solidFill>
                <a:effectLst>
                  <a:outerShdw blurRad="38100" dist="38100" dir="2700000" algn="tl">
                    <a:srgbClr val="C0C0C0"/>
                  </a:outerShdw>
                </a:effectLst>
                <a:latin typeface="Monotype Corsiva" pitchFamily="66" charset="0"/>
              </a:rPr>
              <a:t>…</a:t>
            </a:r>
            <a:r>
              <a:rPr lang="ru-RU" sz="6000" b="1" dirty="0" smtClean="0">
                <a:solidFill>
                  <a:srgbClr val="FF3300"/>
                </a:solidFill>
                <a:effectLst>
                  <a:outerShdw blurRad="38100" dist="38100" dir="2700000" algn="tl">
                    <a:srgbClr val="C0C0C0"/>
                  </a:outerShdw>
                </a:effectLst>
                <a:latin typeface="Monotype Corsiva" pitchFamily="66" charset="0"/>
              </a:rPr>
              <a:t>»</a:t>
            </a:r>
            <a:endParaRPr lang="ru-RU" sz="6000" dirty="0" smtClean="0">
              <a:solidFill>
                <a:srgbClr val="FF3300"/>
              </a:solidFill>
              <a:effectLst>
                <a:outerShdw blurRad="38100" dist="38100" dir="2700000" algn="tl">
                  <a:srgbClr val="C0C0C0"/>
                </a:outerShdw>
              </a:effectLst>
              <a:latin typeface="Monotype Corsiva" pitchFamily="66" charset="0"/>
            </a:endParaRPr>
          </a:p>
        </p:txBody>
      </p:sp>
      <p:pic>
        <p:nvPicPr>
          <p:cNvPr id="1026" name="Picture 2" descr="C:\Users\Elena\Downloads\дети-инвалиды\disability_1_.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5" cstate="print"/>
          <a:srcRect l="5880" t="9267" r="15161" b="2955"/>
          <a:stretch>
            <a:fillRect/>
          </a:stretch>
        </p:blipFill>
        <p:spPr bwMode="auto">
          <a:xfrm>
            <a:off x="4499992" y="1179899"/>
            <a:ext cx="4842538" cy="4121309"/>
          </a:xfrm>
          <a:prstGeom prst="ellipse">
            <a:avLst/>
          </a:prstGeom>
          <a:ln>
            <a:noFill/>
          </a:ln>
          <a:effectLst>
            <a:softEdge rad="112500"/>
          </a:effectLst>
        </p:spPr>
      </p:pic>
      <p:pic>
        <p:nvPicPr>
          <p:cNvPr id="6" name="Picture 3" descr="C:\Users\Elena\Downloads\дети-инвалиды\73541771_51241212230596_258971.gif"/>
          <p:cNvPicPr>
            <a:picLocks noChangeAspect="1" noChangeArrowheads="1"/>
          </p:cNvPicPr>
          <p:nvPr/>
        </p:nvPicPr>
        <p:blipFill>
          <a:blip r:embed="rId6" cstate="print"/>
          <a:srcRect b="12321"/>
          <a:stretch>
            <a:fillRect/>
          </a:stretch>
        </p:blipFill>
        <p:spPr bwMode="auto">
          <a:xfrm>
            <a:off x="0" y="0"/>
            <a:ext cx="9144000" cy="7316788"/>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2"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34925" y="1125538"/>
            <a:ext cx="6732588" cy="1223962"/>
          </a:xfrm>
        </p:spPr>
        <p:txBody>
          <a:bodyPr>
            <a:noAutofit/>
          </a:bodyPr>
          <a:lstStyle/>
          <a:p>
            <a:pPr algn="l" eaLnBrk="1" hangingPunct="1">
              <a:defRPr/>
            </a:pPr>
            <a:r>
              <a:rPr lang="ru-RU" sz="6000" b="1" smtClean="0">
                <a:solidFill>
                  <a:srgbClr val="FF3300"/>
                </a:solidFill>
                <a:effectLst>
                  <a:outerShdw blurRad="38100" dist="38100" dir="2700000" algn="tl">
                    <a:srgbClr val="C0C0C0"/>
                  </a:outerShdw>
                </a:effectLst>
                <a:latin typeface="Monotype Corsiva" pitchFamily="66" charset="0"/>
              </a:rPr>
              <a:t>«ДО  НОВЫХ  ВСТРЕЧ</a:t>
            </a:r>
            <a:r>
              <a:rPr lang="en-US" sz="6000" b="1" smtClean="0">
                <a:solidFill>
                  <a:srgbClr val="FF3300"/>
                </a:solidFill>
                <a:effectLst>
                  <a:outerShdw blurRad="38100" dist="38100" dir="2700000" algn="tl">
                    <a:srgbClr val="C0C0C0"/>
                  </a:outerShdw>
                </a:effectLst>
                <a:latin typeface="Monotype Corsiva" pitchFamily="66" charset="0"/>
              </a:rPr>
              <a:t>…</a:t>
            </a:r>
            <a:r>
              <a:rPr lang="ru-RU" sz="6000" b="1" smtClean="0">
                <a:solidFill>
                  <a:srgbClr val="FF3300"/>
                </a:solidFill>
                <a:effectLst>
                  <a:outerShdw blurRad="38100" dist="38100" dir="2700000" algn="tl">
                    <a:srgbClr val="C0C0C0"/>
                  </a:outerShdw>
                </a:effectLst>
                <a:latin typeface="Monotype Corsiva" pitchFamily="66" charset="0"/>
              </a:rPr>
              <a:t>»</a:t>
            </a:r>
            <a:endParaRPr lang="ru-RU" sz="6000" smtClean="0">
              <a:solidFill>
                <a:srgbClr val="FF3300"/>
              </a:solidFill>
              <a:effectLst>
                <a:outerShdw blurRad="38100" dist="38100" dir="2700000" algn="tl">
                  <a:srgbClr val="C0C0C0"/>
                </a:outerShdw>
              </a:effectLst>
              <a:latin typeface="Monotype Corsiva" pitchFamily="66" charset="0"/>
            </a:endParaRPr>
          </a:p>
        </p:txBody>
      </p:sp>
      <p:pic>
        <p:nvPicPr>
          <p:cNvPr id="1026" name="Picture 2" descr="C:\Users\Elena\Downloads\дети-инвалиды\disability_1_.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4" cstate="print"/>
          <a:srcRect l="5880" t="9267" r="15161" b="2955"/>
          <a:stretch>
            <a:fillRect/>
          </a:stretch>
        </p:blipFill>
        <p:spPr bwMode="auto">
          <a:xfrm>
            <a:off x="4499992" y="1179899"/>
            <a:ext cx="4842538" cy="4121309"/>
          </a:xfrm>
          <a:prstGeom prst="ellipse">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3"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34925" y="1125538"/>
            <a:ext cx="6732588" cy="1223962"/>
          </a:xfrm>
        </p:spPr>
        <p:txBody>
          <a:bodyPr>
            <a:noAutofit/>
          </a:bodyPr>
          <a:lstStyle/>
          <a:p>
            <a:pPr algn="l" eaLnBrk="1" hangingPunct="1">
              <a:defRPr/>
            </a:pPr>
            <a:endParaRPr lang="ru-RU" sz="6000" dirty="0" smtClean="0">
              <a:solidFill>
                <a:srgbClr val="FF3300"/>
              </a:solidFill>
              <a:effectLst>
                <a:outerShdw blurRad="38100" dist="38100" dir="2700000" algn="tl">
                  <a:srgbClr val="C0C0C0"/>
                </a:outerShdw>
              </a:effectLst>
              <a:latin typeface="Monotype Corsiva" pitchFamily="66" charset="0"/>
            </a:endParaRPr>
          </a:p>
        </p:txBody>
      </p:sp>
      <p:pic>
        <p:nvPicPr>
          <p:cNvPr id="6" name="Picture 3"/>
          <p:cNvPicPr>
            <a:picLocks noChangeAspect="1" noChangeArrowheads="1"/>
          </p:cNvPicPr>
          <p:nvPr/>
        </p:nvPicPr>
        <p:blipFill>
          <a:blip r:embed="rId4" cstate="print"/>
          <a:srcRect/>
          <a:stretch>
            <a:fillRect/>
          </a:stretch>
        </p:blipFill>
        <p:spPr bwMode="auto">
          <a:xfrm>
            <a:off x="0" y="0"/>
            <a:ext cx="9858348" cy="6858000"/>
          </a:xfrm>
          <a:prstGeom prst="rect">
            <a:avLst/>
          </a:prstGeom>
          <a:noFill/>
          <a:ln w="9525">
            <a:noFill/>
            <a:miter lim="800000"/>
            <a:headEnd/>
            <a:tailEnd/>
          </a:ln>
          <a:effectLst/>
        </p:spPr>
      </p:pic>
      <p:sp>
        <p:nvSpPr>
          <p:cNvPr id="7" name="Прямоугольник 6"/>
          <p:cNvSpPr/>
          <p:nvPr/>
        </p:nvSpPr>
        <p:spPr>
          <a:xfrm>
            <a:off x="357158" y="1166843"/>
            <a:ext cx="9501254" cy="4031873"/>
          </a:xfrm>
          <a:prstGeom prst="rect">
            <a:avLst/>
          </a:prstGeom>
        </p:spPr>
        <p:txBody>
          <a:bodyPr wrap="square">
            <a:spAutoFit/>
          </a:bodyPr>
          <a:lstStyle/>
          <a:p>
            <a:r>
              <a:rPr lang="ru-RU" sz="3200" b="1" i="1" dirty="0" smtClean="0">
                <a:solidFill>
                  <a:srgbClr val="002060"/>
                </a:solidFill>
                <a:latin typeface="Monotype Corsiva" pitchFamily="66" charset="0"/>
              </a:rPr>
              <a:t>Мир «особого» ребёнка интересен и пуглив.                                                                                                                     Мир «особого» ребёнка безобразен и красив.                                                                                                            Неуклюж, порою странен, добродушен и открыт.</a:t>
            </a:r>
            <a:br>
              <a:rPr lang="ru-RU" sz="3200" b="1" i="1" dirty="0" smtClean="0">
                <a:solidFill>
                  <a:srgbClr val="002060"/>
                </a:solidFill>
                <a:latin typeface="Monotype Corsiva" pitchFamily="66" charset="0"/>
              </a:rPr>
            </a:br>
            <a:r>
              <a:rPr lang="ru-RU" sz="3200" b="1" i="1" dirty="0" smtClean="0">
                <a:solidFill>
                  <a:srgbClr val="002060"/>
                </a:solidFill>
                <a:latin typeface="Monotype Corsiva" pitchFamily="66" charset="0"/>
              </a:rPr>
              <a:t>Мир «особого» ребёнка. Иногда он нас страшит.</a:t>
            </a:r>
            <a:br>
              <a:rPr lang="ru-RU" sz="3200" b="1" i="1" dirty="0" smtClean="0">
                <a:solidFill>
                  <a:srgbClr val="002060"/>
                </a:solidFill>
                <a:latin typeface="Monotype Corsiva" pitchFamily="66" charset="0"/>
              </a:rPr>
            </a:br>
            <a:r>
              <a:rPr lang="ru-RU" sz="3200" b="1" i="1" dirty="0" smtClean="0">
                <a:solidFill>
                  <a:srgbClr val="002060"/>
                </a:solidFill>
                <a:latin typeface="Monotype Corsiva" pitchFamily="66" charset="0"/>
              </a:rPr>
              <a:t>Почему он агрессивен? Почему он так закрыт?</a:t>
            </a:r>
            <a:br>
              <a:rPr lang="ru-RU" sz="3200" b="1" i="1" dirty="0" smtClean="0">
                <a:solidFill>
                  <a:srgbClr val="002060"/>
                </a:solidFill>
                <a:latin typeface="Monotype Corsiva" pitchFamily="66" charset="0"/>
              </a:rPr>
            </a:br>
            <a:r>
              <a:rPr lang="ru-RU" sz="3200" b="1" i="1" dirty="0" smtClean="0">
                <a:solidFill>
                  <a:srgbClr val="002060"/>
                </a:solidFill>
                <a:latin typeface="Monotype Corsiva" pitchFamily="66" charset="0"/>
              </a:rPr>
              <a:t>Почему он так испуган? Почему не говорит?</a:t>
            </a:r>
            <a:br>
              <a:rPr lang="ru-RU" sz="3200" b="1" i="1" dirty="0" smtClean="0">
                <a:solidFill>
                  <a:srgbClr val="002060"/>
                </a:solidFill>
                <a:latin typeface="Monotype Corsiva" pitchFamily="66" charset="0"/>
              </a:rPr>
            </a:br>
            <a:r>
              <a:rPr lang="ru-RU" sz="3200" b="1" i="1" dirty="0" smtClean="0">
                <a:solidFill>
                  <a:srgbClr val="002060"/>
                </a:solidFill>
                <a:latin typeface="Monotype Corsiva" pitchFamily="66" charset="0"/>
              </a:rPr>
              <a:t>Мир «особого» ребёнка –он закрыт от глаз чужих.</a:t>
            </a:r>
            <a:br>
              <a:rPr lang="ru-RU" sz="3200" b="1" i="1" dirty="0" smtClean="0">
                <a:solidFill>
                  <a:srgbClr val="002060"/>
                </a:solidFill>
                <a:latin typeface="Monotype Corsiva" pitchFamily="66" charset="0"/>
              </a:rPr>
            </a:br>
            <a:r>
              <a:rPr lang="ru-RU" sz="3200" b="1" i="1" dirty="0" smtClean="0">
                <a:solidFill>
                  <a:srgbClr val="002060"/>
                </a:solidFill>
                <a:latin typeface="Monotype Corsiva" pitchFamily="66" charset="0"/>
              </a:rPr>
              <a:t>Мир «особого» ребёнка -допускает лишь своих</a:t>
            </a:r>
            <a:endParaRPr lang="ru-RU" sz="3200" i="1" dirty="0">
              <a:latin typeface="Monotype Corsiva" pitchFamily="66" charset="0"/>
            </a:endParaRPr>
          </a:p>
        </p:txBody>
      </p:sp>
      <p:pic>
        <p:nvPicPr>
          <p:cNvPr id="8" name="Picture 2" descr="C:\Users\Elena\Downloads\дети-инвалиды\disability_1_.gif"/>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714612" y="5032764"/>
            <a:ext cx="3433751" cy="1825235"/>
          </a:xfrm>
          <a:prstGeom prst="rect">
            <a:avLst/>
          </a:prstGeom>
          <a:noFill/>
          <a:ln w="9525">
            <a:noFill/>
            <a:miter lim="800000"/>
            <a:headEnd/>
            <a:tailEnd/>
          </a:ln>
        </p:spPr>
      </p:pic>
      <p:pic>
        <p:nvPicPr>
          <p:cNvPr id="9" name="Picture 3" descr="C:\Users\Elena\Downloads\дети-инвалиды\image005.jpg"/>
          <p:cNvPicPr>
            <a:picLocks noChangeAspect="1" noChangeArrowheads="1"/>
          </p:cNvPicPr>
          <p:nvPr/>
        </p:nvPicPr>
        <p:blipFill>
          <a:blip r:embed="rId6" cstate="print"/>
          <a:srcRect l="5880" t="9267" r="15161" b="2955"/>
          <a:stretch>
            <a:fillRect/>
          </a:stretch>
        </p:blipFill>
        <p:spPr bwMode="auto">
          <a:xfrm>
            <a:off x="7230420" y="357166"/>
            <a:ext cx="1913580" cy="1628579"/>
          </a:xfrm>
          <a:prstGeom prst="ellipse">
            <a:avLst/>
          </a:prstGeom>
          <a:ln>
            <a:noFill/>
          </a:ln>
          <a:effectLst>
            <a:softEdge rad="112500"/>
          </a:effectLst>
        </p:spPr>
      </p:pic>
    </p:spTree>
    <p:custDataLst>
      <p:tags r:id="rId1"/>
    </p:custData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2000" fill="hold"/>
                                        <p:tgtEl>
                                          <p:spTgt spid="8"/>
                                        </p:tgtEl>
                                        <p:attrNameLst>
                                          <p:attrName>ppt_x</p:attrName>
                                        </p:attrNameLst>
                                      </p:cBhvr>
                                      <p:tavLst>
                                        <p:tav tm="0">
                                          <p:val>
                                            <p:strVal val="#ppt_x-.2"/>
                                          </p:val>
                                        </p:tav>
                                        <p:tav tm="100000">
                                          <p:val>
                                            <p:strVal val="#ppt_x"/>
                                          </p:val>
                                        </p:tav>
                                      </p:tavLst>
                                    </p:anim>
                                    <p:anim calcmode="lin" valueType="num">
                                      <p:cBhvr>
                                        <p:cTn id="13" dur="2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4" dur="2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linds(horizontal)">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3"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34925" y="1125538"/>
            <a:ext cx="6732588" cy="1223962"/>
          </a:xfrm>
        </p:spPr>
        <p:txBody>
          <a:bodyPr>
            <a:noAutofit/>
          </a:bodyPr>
          <a:lstStyle/>
          <a:p>
            <a:pPr algn="l" eaLnBrk="1" hangingPunct="1">
              <a:defRPr/>
            </a:pPr>
            <a:r>
              <a:rPr lang="ru-RU" sz="6000" b="1" dirty="0" smtClean="0">
                <a:solidFill>
                  <a:srgbClr val="FF3300"/>
                </a:solidFill>
                <a:effectLst>
                  <a:outerShdw blurRad="38100" dist="38100" dir="2700000" algn="tl">
                    <a:srgbClr val="C0C0C0"/>
                  </a:outerShdw>
                </a:effectLst>
                <a:latin typeface="Monotype Corsiva" pitchFamily="66" charset="0"/>
              </a:rPr>
              <a:t>«ДО  НОВЫХ  ВСТРЕЧ</a:t>
            </a:r>
            <a:r>
              <a:rPr lang="en-US" sz="6000" b="1" dirty="0" smtClean="0">
                <a:solidFill>
                  <a:srgbClr val="FF3300"/>
                </a:solidFill>
                <a:effectLst>
                  <a:outerShdw blurRad="38100" dist="38100" dir="2700000" algn="tl">
                    <a:srgbClr val="C0C0C0"/>
                  </a:outerShdw>
                </a:effectLst>
                <a:latin typeface="Monotype Corsiva" pitchFamily="66" charset="0"/>
              </a:rPr>
              <a:t>…</a:t>
            </a:r>
            <a:r>
              <a:rPr lang="ru-RU" sz="6000" b="1" dirty="0" smtClean="0">
                <a:solidFill>
                  <a:srgbClr val="FF3300"/>
                </a:solidFill>
                <a:effectLst>
                  <a:outerShdw blurRad="38100" dist="38100" dir="2700000" algn="tl">
                    <a:srgbClr val="C0C0C0"/>
                  </a:outerShdw>
                </a:effectLst>
                <a:latin typeface="Monotype Corsiva" pitchFamily="66" charset="0"/>
              </a:rPr>
              <a:t>»</a:t>
            </a:r>
            <a:endParaRPr lang="ru-RU" sz="6000" dirty="0" smtClean="0">
              <a:solidFill>
                <a:srgbClr val="FF3300"/>
              </a:solidFill>
              <a:effectLst>
                <a:outerShdw blurRad="38100" dist="38100" dir="2700000" algn="tl">
                  <a:srgbClr val="C0C0C0"/>
                </a:outerShdw>
              </a:effectLst>
              <a:latin typeface="Monotype Corsiva" pitchFamily="66" charset="0"/>
            </a:endParaRPr>
          </a:p>
        </p:txBody>
      </p:sp>
      <p:pic>
        <p:nvPicPr>
          <p:cNvPr id="1026" name="Picture 2" descr="C:\Users\Elena\Downloads\дети-инвалиды\disability_1_.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5" cstate="print"/>
          <a:srcRect l="5880" t="9267" r="15161" b="2955"/>
          <a:stretch>
            <a:fillRect/>
          </a:stretch>
        </p:blipFill>
        <p:spPr bwMode="auto">
          <a:xfrm>
            <a:off x="4499992" y="1179899"/>
            <a:ext cx="4842538" cy="4121309"/>
          </a:xfrm>
          <a:prstGeom prst="ellipse">
            <a:avLst/>
          </a:prstGeom>
          <a:ln>
            <a:noFill/>
          </a:ln>
          <a:effectLst>
            <a:softEdge rad="112500"/>
          </a:effectLst>
        </p:spPr>
      </p:pic>
      <p:pic>
        <p:nvPicPr>
          <p:cNvPr id="3" name="Picture 2"/>
          <p:cNvPicPr>
            <a:picLocks noChangeAspect="1" noChangeArrowheads="1"/>
          </p:cNvPicPr>
          <p:nvPr/>
        </p:nvPicPr>
        <p:blipFill>
          <a:blip r:embed="rId6" cstate="print"/>
          <a:srcRect/>
          <a:stretch>
            <a:fillRect/>
          </a:stretch>
        </p:blipFill>
        <p:spPr bwMode="auto">
          <a:xfrm>
            <a:off x="0" y="0"/>
            <a:ext cx="9786974" cy="6858000"/>
          </a:xfrm>
          <a:prstGeom prst="rect">
            <a:avLst/>
          </a:prstGeom>
          <a:noFill/>
          <a:ln w="9525">
            <a:noFill/>
            <a:miter lim="800000"/>
            <a:headEnd/>
            <a:tailEnd/>
          </a:ln>
          <a:effectLst/>
        </p:spPr>
      </p:pic>
      <p:pic>
        <p:nvPicPr>
          <p:cNvPr id="9" name="Picture 2" descr="C:\Users\Elena\Downloads\дети-инвалиды\1f75b48b04e5.jpg">
            <a:hlinkClick r:id="" action="ppaction://hlinkshowjump?jump=nextslide" highlightClick="1"/>
          </p:cNvPr>
          <p:cNvPicPr>
            <a:picLocks noChangeAspect="1" noChangeArrowheads="1"/>
          </p:cNvPicPr>
          <p:nvPr/>
        </p:nvPicPr>
        <p:blipFill>
          <a:blip r:embed="rId7" cstate="print">
            <a:clrChange>
              <a:clrFrom>
                <a:srgbClr val="FFFFFF"/>
              </a:clrFrom>
              <a:clrTo>
                <a:srgbClr val="FFFFFF">
                  <a:alpha val="0"/>
                </a:srgbClr>
              </a:clrTo>
            </a:clrChange>
            <a:lum bright="-10000" contrast="30000"/>
          </a:blip>
          <a:srcRect/>
          <a:stretch>
            <a:fillRect/>
          </a:stretch>
        </p:blipFill>
        <p:spPr bwMode="auto">
          <a:xfrm>
            <a:off x="0" y="4190130"/>
            <a:ext cx="2714612" cy="2667869"/>
          </a:xfrm>
          <a:prstGeom prst="actionButtonForwardNext">
            <a:avLst/>
          </a:prstGeom>
          <a:noFill/>
          <a:ln w="9525">
            <a:noFill/>
            <a:miter lim="800000"/>
            <a:headEnd/>
            <a:tailEnd/>
          </a:ln>
          <a:effectLst>
            <a:glow rad="228600">
              <a:schemeClr val="accent6">
                <a:satMod val="175000"/>
                <a:alpha val="40000"/>
              </a:schemeClr>
            </a:glow>
          </a:effectLst>
        </p:spPr>
      </p:pic>
      <p:sp>
        <p:nvSpPr>
          <p:cNvPr id="10" name="Прямоугольник 9"/>
          <p:cNvSpPr/>
          <p:nvPr/>
        </p:nvSpPr>
        <p:spPr>
          <a:xfrm>
            <a:off x="2286000" y="357167"/>
            <a:ext cx="6858000" cy="6124754"/>
          </a:xfrm>
          <a:prstGeom prst="rect">
            <a:avLst/>
          </a:prstGeom>
        </p:spPr>
        <p:txBody>
          <a:bodyPr wrap="square">
            <a:spAutoFit/>
          </a:bodyPr>
          <a:lstStyle/>
          <a:p>
            <a:pPr lvl="0" indent="457200" algn="just" fontAlgn="base">
              <a:spcBef>
                <a:spcPct val="0"/>
              </a:spcBef>
              <a:spcAft>
                <a:spcPct val="0"/>
              </a:spcAft>
            </a:pPr>
            <a:r>
              <a:rPr kumimoji="0" lang="ru-RU" sz="2800" b="0" i="0" u="none" strike="noStrike" cap="none" normalizeH="0" baseline="0" dirty="0" smtClean="0">
                <a:ln>
                  <a:noFill/>
                </a:ln>
                <a:solidFill>
                  <a:srgbClr val="FFFF00"/>
                </a:solidFill>
                <a:effectLst/>
                <a:latin typeface="Monotype Corsiva" pitchFamily="66" charset="0"/>
                <a:ea typeface="Andale Sans UI"/>
                <a:cs typeface="Times New Roman" pitchFamily="18" charset="0"/>
              </a:rPr>
              <a:t>Дети с ограниченными возможностями здоровья одна из наиболее  уязвимых категорий детей. Круг общения таких детей невелик. Только система дополнительного образования может предоставить им возможность реализовать свой потенциал. </a:t>
            </a:r>
            <a:endParaRPr kumimoji="0" lang="ru-RU" sz="2800" b="0" i="0" u="none" strike="noStrike" cap="none" normalizeH="0" baseline="0" dirty="0" smtClean="0">
              <a:ln>
                <a:noFill/>
              </a:ln>
              <a:solidFill>
                <a:srgbClr val="FFFF00"/>
              </a:solidFill>
              <a:effectLst/>
              <a:latin typeface="Monotype Corsiva" pitchFamily="66" charset="0"/>
              <a:cs typeface="Arial" pitchFamily="34" charset="0"/>
            </a:endParaRPr>
          </a:p>
          <a:p>
            <a:pPr lvl="0" indent="450850" algn="just" eaLnBrk="0" fontAlgn="base" hangingPunct="0">
              <a:spcBef>
                <a:spcPct val="0"/>
              </a:spcBef>
              <a:spcAft>
                <a:spcPct val="0"/>
              </a:spcAft>
            </a:pPr>
            <a:r>
              <a:rPr kumimoji="0" lang="ru-RU" sz="2800" b="0" i="0" u="none" strike="noStrike" cap="none" normalizeH="0" baseline="0" dirty="0" smtClean="0">
                <a:ln>
                  <a:noFill/>
                </a:ln>
                <a:solidFill>
                  <a:srgbClr val="FFFF00"/>
                </a:solidFill>
                <a:effectLst/>
                <a:latin typeface="Monotype Corsiva" pitchFamily="66" charset="0"/>
                <a:ea typeface="Andale Sans UI"/>
                <a:cs typeface="Times New Roman" pitchFamily="18" charset="0"/>
              </a:rPr>
              <a:t>С такими детьми я работаю уже 10 лет. </a:t>
            </a:r>
            <a:endParaRPr kumimoji="0" lang="ru-RU" sz="2800" b="0" i="0" u="none" strike="noStrike" cap="none" normalizeH="0" baseline="0" dirty="0" smtClean="0">
              <a:ln>
                <a:noFill/>
              </a:ln>
              <a:solidFill>
                <a:srgbClr val="FFFF00"/>
              </a:solidFill>
              <a:effectLst/>
              <a:latin typeface="Monotype Corsiva" pitchFamily="66" charset="0"/>
              <a:cs typeface="Arial" pitchFamily="34" charset="0"/>
            </a:endParaRPr>
          </a:p>
          <a:p>
            <a:pPr lvl="0" indent="450850" algn="just" eaLnBrk="0" fontAlgn="base" hangingPunct="0">
              <a:spcBef>
                <a:spcPct val="0"/>
              </a:spcBef>
              <a:spcAft>
                <a:spcPct val="0"/>
              </a:spcAft>
            </a:pPr>
            <a:r>
              <a:rPr kumimoji="0" lang="ru-RU" sz="2800" b="0" i="0" u="none" strike="noStrike" cap="none" normalizeH="0" baseline="0" dirty="0" smtClean="0">
                <a:ln>
                  <a:noFill/>
                </a:ln>
                <a:solidFill>
                  <a:srgbClr val="FFFF00"/>
                </a:solidFill>
                <a:effectLst/>
                <a:latin typeface="Monotype Corsiva" pitchFamily="66" charset="0"/>
                <a:ea typeface="Andale Sans UI"/>
                <a:cs typeface="Times New Roman" pitchFamily="18" charset="0"/>
              </a:rPr>
              <a:t>Для результативной работы мной была разработана программа «Содружество», направленная  на формирование основ комплексного решения проблем детей с ограниченными возможностями: развитие интеллекта, мышления, памяти, чувства прекрасного, моторики рук. </a:t>
            </a:r>
            <a:endParaRPr kumimoji="0" lang="ru-RU" sz="2800" b="0" i="0" u="none" strike="noStrike" cap="none" normalizeH="0" baseline="0" dirty="0" smtClean="0">
              <a:ln>
                <a:noFill/>
              </a:ln>
              <a:solidFill>
                <a:srgbClr val="FFFF00"/>
              </a:solidFill>
              <a:effectLst/>
              <a:latin typeface="Monotype Corsiva" pitchFamily="66" charset="0"/>
              <a:cs typeface="Arial" pitchFamily="34" charset="0"/>
            </a:endParaRPr>
          </a:p>
        </p:txBody>
      </p:sp>
    </p:spTree>
    <p:custDataLst>
      <p:tags r:id="rId1"/>
    </p:custData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64" presetClass="path" presetSubtype="0" accel="50000" decel="50000" fill="hold" nodeType="clickEffect">
                                  <p:stCondLst>
                                    <p:cond delay="0"/>
                                  </p:stCondLst>
                                  <p:iterate type="lt">
                                    <p:tmPct val="0"/>
                                  </p:iterate>
                                  <p:childTnLst>
                                    <p:animMotion origin="layout" path="M 0 0  L 0 -0.33333  E" pathEditMode="relative" ptsTypes="">
                                      <p:cBhvr>
                                        <p:cTn id="18" dur="2000" fill="hold"/>
                                        <p:tgtEl>
                                          <p:spTgt spid="9"/>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iterate type="lt">
                                    <p:tmPct val="0"/>
                                  </p:iterate>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2"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34925" y="1125538"/>
            <a:ext cx="6732588" cy="1223962"/>
          </a:xfrm>
        </p:spPr>
        <p:txBody>
          <a:bodyPr>
            <a:noAutofit/>
          </a:bodyPr>
          <a:lstStyle/>
          <a:p>
            <a:pPr algn="l" eaLnBrk="1" hangingPunct="1">
              <a:defRPr/>
            </a:pPr>
            <a:r>
              <a:rPr lang="ru-RU" sz="6000" b="1" dirty="0" smtClean="0">
                <a:solidFill>
                  <a:srgbClr val="FF3300"/>
                </a:solidFill>
                <a:effectLst>
                  <a:outerShdw blurRad="38100" dist="38100" dir="2700000" algn="tl">
                    <a:srgbClr val="C0C0C0"/>
                  </a:outerShdw>
                </a:effectLst>
                <a:latin typeface="Monotype Corsiva" pitchFamily="66" charset="0"/>
              </a:rPr>
              <a:t>«ДО  НОВЫХ  ВСТРЕЧ</a:t>
            </a:r>
            <a:r>
              <a:rPr lang="en-US" sz="6000" b="1" dirty="0" smtClean="0">
                <a:solidFill>
                  <a:srgbClr val="FF3300"/>
                </a:solidFill>
                <a:effectLst>
                  <a:outerShdw blurRad="38100" dist="38100" dir="2700000" algn="tl">
                    <a:srgbClr val="C0C0C0"/>
                  </a:outerShdw>
                </a:effectLst>
                <a:latin typeface="Monotype Corsiva" pitchFamily="66" charset="0"/>
              </a:rPr>
              <a:t>…</a:t>
            </a:r>
            <a:r>
              <a:rPr lang="ru-RU" sz="6000" b="1" dirty="0" smtClean="0">
                <a:solidFill>
                  <a:srgbClr val="FF3300"/>
                </a:solidFill>
                <a:effectLst>
                  <a:outerShdw blurRad="38100" dist="38100" dir="2700000" algn="tl">
                    <a:srgbClr val="C0C0C0"/>
                  </a:outerShdw>
                </a:effectLst>
                <a:latin typeface="Monotype Corsiva" pitchFamily="66" charset="0"/>
              </a:rPr>
              <a:t>»</a:t>
            </a:r>
            <a:endParaRPr lang="ru-RU" sz="6000" dirty="0" smtClean="0">
              <a:solidFill>
                <a:srgbClr val="FF3300"/>
              </a:solidFill>
              <a:effectLst>
                <a:outerShdw blurRad="38100" dist="38100" dir="2700000" algn="tl">
                  <a:srgbClr val="C0C0C0"/>
                </a:outerShdw>
              </a:effectLst>
              <a:latin typeface="Monotype Corsiva" pitchFamily="66" charset="0"/>
            </a:endParaRPr>
          </a:p>
        </p:txBody>
      </p:sp>
      <p:pic>
        <p:nvPicPr>
          <p:cNvPr id="1026" name="Picture 2" descr="C:\Users\Elena\Downloads\дети-инвалиды\disability_1_.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4" cstate="print"/>
          <a:srcRect l="5880" t="9267" r="15161" b="2955"/>
          <a:stretch>
            <a:fillRect/>
          </a:stretch>
        </p:blipFill>
        <p:spPr bwMode="auto">
          <a:xfrm>
            <a:off x="4499992" y="1179899"/>
            <a:ext cx="4842538" cy="4121309"/>
          </a:xfrm>
          <a:prstGeom prst="ellipse">
            <a:avLst/>
          </a:prstGeom>
          <a:ln>
            <a:noFill/>
          </a:ln>
          <a:effectLst>
            <a:softEdge rad="112500"/>
          </a:effectLst>
        </p:spPr>
      </p:pic>
      <p:pic>
        <p:nvPicPr>
          <p:cNvPr id="3" name="Picture 2"/>
          <p:cNvPicPr>
            <a:picLocks noChangeAspect="1" noChangeArrowheads="1"/>
          </p:cNvPicPr>
          <p:nvPr/>
        </p:nvPicPr>
        <p:blipFill>
          <a:blip r:embed="rId5" cstate="print"/>
          <a:srcRect/>
          <a:stretch>
            <a:fillRect/>
          </a:stretch>
        </p:blipFill>
        <p:spPr bwMode="auto">
          <a:xfrm>
            <a:off x="0" y="0"/>
            <a:ext cx="9786974" cy="6858000"/>
          </a:xfrm>
          <a:prstGeom prst="rect">
            <a:avLst/>
          </a:prstGeom>
          <a:noFill/>
          <a:ln w="9525">
            <a:noFill/>
            <a:miter lim="800000"/>
            <a:headEnd/>
            <a:tailEnd/>
          </a:ln>
          <a:effectLst/>
        </p:spPr>
      </p:pic>
      <p:pic>
        <p:nvPicPr>
          <p:cNvPr id="9" name="Picture 2" descr="C:\Users\Elena\Downloads\дети-инвалиды\1f75b48b04e5.jpg"/>
          <p:cNvPicPr>
            <a:picLocks noChangeAspect="1" noChangeArrowheads="1"/>
          </p:cNvPicPr>
          <p:nvPr/>
        </p:nvPicPr>
        <p:blipFill>
          <a:blip r:embed="rId6" cstate="print">
            <a:clrChange>
              <a:clrFrom>
                <a:srgbClr val="FFFFFF"/>
              </a:clrFrom>
              <a:clrTo>
                <a:srgbClr val="FFFFFF">
                  <a:alpha val="0"/>
                </a:srgbClr>
              </a:clrTo>
            </a:clrChange>
            <a:lum bright="-10000" contrast="30000"/>
          </a:blip>
          <a:srcRect/>
          <a:stretch>
            <a:fillRect/>
          </a:stretch>
        </p:blipFill>
        <p:spPr bwMode="auto">
          <a:xfrm>
            <a:off x="0" y="4190130"/>
            <a:ext cx="2714612" cy="2667869"/>
          </a:xfrm>
          <a:prstGeom prst="rect">
            <a:avLst/>
          </a:prstGeom>
          <a:noFill/>
          <a:ln w="9525">
            <a:noFill/>
            <a:miter lim="800000"/>
            <a:headEnd/>
            <a:tailEnd/>
          </a:ln>
        </p:spPr>
      </p:pic>
      <p:sp>
        <p:nvSpPr>
          <p:cNvPr id="11" name="Rectangle 1"/>
          <p:cNvSpPr>
            <a:spLocks noChangeArrowheads="1"/>
          </p:cNvSpPr>
          <p:nvPr/>
        </p:nvSpPr>
        <p:spPr bwMode="auto">
          <a:xfrm>
            <a:off x="2143108" y="571480"/>
            <a:ext cx="7000892"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84175"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Andale Sans UI"/>
                <a:cs typeface="Times New Roman" pitchFamily="18" charset="0"/>
              </a:rPr>
              <a:t> </a:t>
            </a:r>
            <a:r>
              <a:rPr kumimoji="0" lang="ru-RU" sz="2800" b="0" i="1" u="none" strike="noStrike" cap="none" normalizeH="0" baseline="0" dirty="0" smtClean="0">
                <a:ln>
                  <a:noFill/>
                </a:ln>
                <a:solidFill>
                  <a:srgbClr val="FFFF00"/>
                </a:solidFill>
                <a:effectLst/>
                <a:latin typeface="Monotype Corsiva" pitchFamily="66" charset="0"/>
                <a:ea typeface="Andale Sans UI"/>
                <a:cs typeface="Times New Roman" pitchFamily="18" charset="0"/>
              </a:rPr>
              <a:t>Программа имеет 4 основных блока:"Бумажная фантазия", "Поделки из бисера", "Мягкая игрушка","Вышивка",   это позволяет выбрать для ребенка   технику с учетом возрастных особенностей и  с учетом заболевания обучающегося. В течение учебного года могут </a:t>
            </a:r>
            <a:r>
              <a:rPr kumimoji="0" lang="ru-RU" sz="2800" b="0" i="1" u="none" strike="noStrike" cap="none" normalizeH="0" baseline="0" dirty="0" smtClean="0">
                <a:ln>
                  <a:noFill/>
                </a:ln>
                <a:solidFill>
                  <a:srgbClr val="FFFF00"/>
                </a:solidFill>
                <a:effectLst/>
                <a:latin typeface="Monotype Corsiva" pitchFamily="66" charset="0"/>
                <a:ea typeface="Andale Sans UI"/>
                <a:cs typeface="Times New Roman" pitchFamily="18" charset="0"/>
              </a:rPr>
              <a:t> </a:t>
            </a:r>
            <a:r>
              <a:rPr kumimoji="0" lang="ru-RU" sz="2800" b="0" i="1" u="none" strike="noStrike" cap="none" normalizeH="0" baseline="0" dirty="0" smtClean="0">
                <a:ln>
                  <a:noFill/>
                </a:ln>
                <a:solidFill>
                  <a:srgbClr val="FFFF00"/>
                </a:solidFill>
                <a:effectLst/>
                <a:latin typeface="Monotype Corsiva" pitchFamily="66" charset="0"/>
                <a:ea typeface="Andale Sans UI"/>
                <a:cs typeface="Times New Roman" pitchFamily="18" charset="0"/>
              </a:rPr>
              <a:t>вносится дополнительные темы, изменятся количество часов по темам исходя из индивидуальных возможностей ребёнка.</a:t>
            </a:r>
            <a:endParaRPr kumimoji="0" lang="ru-RU" sz="2800" b="0" i="1" u="none" strike="noStrike" cap="none" normalizeH="0" baseline="0" dirty="0" smtClean="0">
              <a:ln>
                <a:noFill/>
              </a:ln>
              <a:solidFill>
                <a:srgbClr val="FFFF00"/>
              </a:solidFill>
              <a:effectLst/>
              <a:latin typeface="Monotype Corsiva" pitchFamily="66" charset="0"/>
              <a:cs typeface="Arial" pitchFamily="34" charset="0"/>
            </a:endParaRPr>
          </a:p>
          <a:p>
            <a:pPr marL="0" marR="0" lvl="0" indent="384175" algn="just" defTabSz="914400" rtl="0" eaLnBrk="0" fontAlgn="base" latinLnBrk="0" hangingPunct="0">
              <a:lnSpc>
                <a:spcPct val="100000"/>
              </a:lnSpc>
              <a:spcBef>
                <a:spcPct val="0"/>
              </a:spcBef>
              <a:spcAft>
                <a:spcPct val="0"/>
              </a:spcAft>
              <a:buClrTx/>
              <a:buSzTx/>
              <a:buFontTx/>
              <a:buNone/>
              <a:tabLst/>
            </a:pPr>
            <a:r>
              <a:rPr kumimoji="0" lang="ru-RU" sz="2800" b="0" i="1" u="none" strike="noStrike" cap="none" normalizeH="0" baseline="0" dirty="0" smtClean="0">
                <a:ln>
                  <a:noFill/>
                </a:ln>
                <a:solidFill>
                  <a:srgbClr val="FFFF00"/>
                </a:solidFill>
                <a:effectLst/>
                <a:latin typeface="Monotype Corsiva" pitchFamily="66" charset="0"/>
                <a:ea typeface="Andale Sans UI"/>
                <a:cs typeface="Times New Roman" pitchFamily="18" charset="0"/>
              </a:rPr>
              <a:t>При составлении рабочей программы я  обязательно учитываю:</a:t>
            </a:r>
            <a:endParaRPr kumimoji="0" lang="ru-RU" sz="2800" b="0" i="1" u="none" strike="noStrike" cap="none" normalizeH="0" baseline="0" dirty="0" smtClean="0">
              <a:ln>
                <a:noFill/>
              </a:ln>
              <a:solidFill>
                <a:srgbClr val="FFFF00"/>
              </a:solidFill>
              <a:effectLst/>
              <a:latin typeface="Monotype Corsiva" pitchFamily="66"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1" u="none" strike="noStrike" cap="none" normalizeH="0" baseline="0" dirty="0" smtClean="0">
                <a:ln>
                  <a:noFill/>
                </a:ln>
                <a:solidFill>
                  <a:srgbClr val="FFFF00"/>
                </a:solidFill>
                <a:effectLst/>
                <a:latin typeface="Monotype Corsiva" pitchFamily="66" charset="0"/>
                <a:ea typeface="Andale Sans UI"/>
                <a:cs typeface="Times New Roman" pitchFamily="18" charset="0"/>
              </a:rPr>
              <a:t>желание ребенка и его родителей;</a:t>
            </a:r>
            <a:endParaRPr kumimoji="0" lang="ru-RU" sz="2800" b="0" i="1" u="none" strike="noStrike" cap="none" normalizeH="0" baseline="0" dirty="0" smtClean="0">
              <a:ln>
                <a:noFill/>
              </a:ln>
              <a:solidFill>
                <a:srgbClr val="FFFF00"/>
              </a:solidFill>
              <a:effectLst/>
              <a:latin typeface="Monotype Corsiva" pitchFamily="66"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0" i="1" u="none" strike="noStrike" cap="none" normalizeH="0" baseline="0" dirty="0" smtClean="0">
                <a:ln>
                  <a:noFill/>
                </a:ln>
                <a:solidFill>
                  <a:srgbClr val="FFFF00"/>
                </a:solidFill>
                <a:effectLst/>
                <a:latin typeface="Monotype Corsiva" pitchFamily="66" charset="0"/>
                <a:ea typeface="Andale Sans UI"/>
                <a:cs typeface="Times New Roman" pitchFamily="18" charset="0"/>
              </a:rPr>
              <a:t>возможности ребенка, состояние его здоровья;</a:t>
            </a:r>
            <a:endParaRPr kumimoji="0" lang="ru-RU" sz="2800" b="0" i="1" u="none" strike="noStrike" cap="none" normalizeH="0" baseline="0" dirty="0" smtClean="0">
              <a:ln>
                <a:noFill/>
              </a:ln>
              <a:solidFill>
                <a:srgbClr val="FFFF00"/>
              </a:solidFill>
              <a:effectLst/>
              <a:latin typeface="Monotype Corsiva" pitchFamily="66"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1" u="none" strike="noStrike" cap="none" normalizeH="0" baseline="0" dirty="0" smtClean="0">
                <a:ln>
                  <a:noFill/>
                </a:ln>
                <a:solidFill>
                  <a:srgbClr val="FFFF00"/>
                </a:solidFill>
                <a:effectLst/>
                <a:latin typeface="Monotype Corsiva" pitchFamily="66" charset="0"/>
                <a:ea typeface="Andale Sans UI"/>
                <a:cs typeface="Times New Roman" pitchFamily="18" charset="0"/>
              </a:rPr>
              <a:t>.</a:t>
            </a:r>
            <a:endParaRPr kumimoji="0" lang="ru-RU" sz="2800" b="0" i="1" u="none" strike="noStrike" cap="none" normalizeH="0" baseline="0" dirty="0" smtClean="0">
              <a:ln>
                <a:noFill/>
              </a:ln>
              <a:solidFill>
                <a:srgbClr val="FFFF00"/>
              </a:solidFill>
              <a:effectLst/>
              <a:latin typeface="Monotype Corsiva" pitchFamily="66"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2"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34925" y="1125538"/>
            <a:ext cx="6732588" cy="1223962"/>
          </a:xfrm>
        </p:spPr>
        <p:txBody>
          <a:bodyPr>
            <a:noAutofit/>
          </a:bodyPr>
          <a:lstStyle/>
          <a:p>
            <a:pPr algn="l" eaLnBrk="1" hangingPunct="1">
              <a:defRPr/>
            </a:pPr>
            <a:r>
              <a:rPr lang="ru-RU" sz="6000" b="1" dirty="0" smtClean="0">
                <a:solidFill>
                  <a:srgbClr val="FF3300"/>
                </a:solidFill>
                <a:effectLst>
                  <a:outerShdw blurRad="38100" dist="38100" dir="2700000" algn="tl">
                    <a:srgbClr val="C0C0C0"/>
                  </a:outerShdw>
                </a:effectLst>
                <a:latin typeface="Monotype Corsiva" pitchFamily="66" charset="0"/>
              </a:rPr>
              <a:t>«ДО  НОВЫХ  ВСТРЕЧ</a:t>
            </a:r>
            <a:r>
              <a:rPr lang="en-US" sz="6000" b="1" dirty="0" smtClean="0">
                <a:solidFill>
                  <a:srgbClr val="FF3300"/>
                </a:solidFill>
                <a:effectLst>
                  <a:outerShdw blurRad="38100" dist="38100" dir="2700000" algn="tl">
                    <a:srgbClr val="C0C0C0"/>
                  </a:outerShdw>
                </a:effectLst>
                <a:latin typeface="Monotype Corsiva" pitchFamily="66" charset="0"/>
              </a:rPr>
              <a:t>…</a:t>
            </a:r>
            <a:r>
              <a:rPr lang="ru-RU" sz="6000" b="1" dirty="0" smtClean="0">
                <a:solidFill>
                  <a:srgbClr val="FF3300"/>
                </a:solidFill>
                <a:effectLst>
                  <a:outerShdw blurRad="38100" dist="38100" dir="2700000" algn="tl">
                    <a:srgbClr val="C0C0C0"/>
                  </a:outerShdw>
                </a:effectLst>
                <a:latin typeface="Monotype Corsiva" pitchFamily="66" charset="0"/>
              </a:rPr>
              <a:t>»</a:t>
            </a:r>
            <a:endParaRPr lang="ru-RU" sz="6000" dirty="0" smtClean="0">
              <a:solidFill>
                <a:srgbClr val="FF3300"/>
              </a:solidFill>
              <a:effectLst>
                <a:outerShdw blurRad="38100" dist="38100" dir="2700000" algn="tl">
                  <a:srgbClr val="C0C0C0"/>
                </a:outerShdw>
              </a:effectLst>
              <a:latin typeface="Monotype Corsiva" pitchFamily="66" charset="0"/>
            </a:endParaRPr>
          </a:p>
        </p:txBody>
      </p:sp>
      <p:pic>
        <p:nvPicPr>
          <p:cNvPr id="1026" name="Picture 2" descr="C:\Users\Elena\Downloads\дети-инвалиды\disability_1_.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4" cstate="print"/>
          <a:srcRect l="5880" t="9267" r="15161" b="2955"/>
          <a:stretch>
            <a:fillRect/>
          </a:stretch>
        </p:blipFill>
        <p:spPr bwMode="auto">
          <a:xfrm>
            <a:off x="4499992" y="1179899"/>
            <a:ext cx="4842538" cy="4121309"/>
          </a:xfrm>
          <a:prstGeom prst="ellipse">
            <a:avLst/>
          </a:prstGeom>
          <a:ln>
            <a:noFill/>
          </a:ln>
          <a:effectLst>
            <a:softEdge rad="112500"/>
          </a:effectLst>
        </p:spPr>
      </p:pic>
      <p:pic>
        <p:nvPicPr>
          <p:cNvPr id="3" name="Picture 2"/>
          <p:cNvPicPr>
            <a:picLocks noChangeAspect="1" noChangeArrowheads="1"/>
          </p:cNvPicPr>
          <p:nvPr/>
        </p:nvPicPr>
        <p:blipFill>
          <a:blip r:embed="rId5" cstate="print"/>
          <a:srcRect/>
          <a:stretch>
            <a:fillRect/>
          </a:stretch>
        </p:blipFill>
        <p:spPr bwMode="auto">
          <a:xfrm>
            <a:off x="0" y="0"/>
            <a:ext cx="9786974" cy="6858000"/>
          </a:xfrm>
          <a:prstGeom prst="rect">
            <a:avLst/>
          </a:prstGeom>
          <a:noFill/>
          <a:ln w="9525">
            <a:noFill/>
            <a:miter lim="800000"/>
            <a:headEnd/>
            <a:tailEnd/>
          </a:ln>
          <a:effectLst/>
        </p:spPr>
      </p:pic>
      <p:pic>
        <p:nvPicPr>
          <p:cNvPr id="9" name="Picture 2" descr="C:\Users\Elena\Downloads\дети-инвалиды\1f75b48b04e5.jpg"/>
          <p:cNvPicPr>
            <a:picLocks noChangeAspect="1" noChangeArrowheads="1"/>
          </p:cNvPicPr>
          <p:nvPr/>
        </p:nvPicPr>
        <p:blipFill>
          <a:blip r:embed="rId6" cstate="print">
            <a:clrChange>
              <a:clrFrom>
                <a:srgbClr val="FFFFFF"/>
              </a:clrFrom>
              <a:clrTo>
                <a:srgbClr val="FFFFFF">
                  <a:alpha val="0"/>
                </a:srgbClr>
              </a:clrTo>
            </a:clrChange>
            <a:lum bright="-10000" contrast="30000"/>
          </a:blip>
          <a:srcRect/>
          <a:stretch>
            <a:fillRect/>
          </a:stretch>
        </p:blipFill>
        <p:spPr bwMode="auto">
          <a:xfrm>
            <a:off x="0" y="4190130"/>
            <a:ext cx="2714612" cy="2667869"/>
          </a:xfrm>
          <a:prstGeom prst="rect">
            <a:avLst/>
          </a:prstGeom>
          <a:noFill/>
          <a:ln w="9525">
            <a:noFill/>
            <a:miter lim="800000"/>
            <a:headEnd/>
            <a:tailEnd/>
          </a:ln>
        </p:spPr>
      </p:pic>
      <p:sp>
        <p:nvSpPr>
          <p:cNvPr id="11" name="Прямоугольник 10"/>
          <p:cNvSpPr/>
          <p:nvPr/>
        </p:nvSpPr>
        <p:spPr>
          <a:xfrm>
            <a:off x="1214414" y="366623"/>
            <a:ext cx="8429684" cy="6001643"/>
          </a:xfrm>
          <a:prstGeom prst="rect">
            <a:avLst/>
          </a:prstGeom>
        </p:spPr>
        <p:txBody>
          <a:bodyPr wrap="square">
            <a:spAutoFit/>
          </a:bodyPr>
          <a:lstStyle/>
          <a:p>
            <a:pPr algn="just" fontAlgn="base">
              <a:spcBef>
                <a:spcPct val="0"/>
              </a:spcBef>
              <a:spcAft>
                <a:spcPct val="0"/>
              </a:spcAft>
            </a:pPr>
            <a:r>
              <a:rPr kumimoji="0" lang="ru-RU" sz="24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Цель: </a:t>
            </a:r>
            <a:r>
              <a:rPr lang="ru-RU" sz="2400" dirty="0" smtClean="0">
                <a:solidFill>
                  <a:srgbClr val="FFFF00"/>
                </a:solidFill>
                <a:latin typeface="Times New Roman" pitchFamily="18" charset="0"/>
                <a:ea typeface="Calibri" pitchFamily="34" charset="0"/>
                <a:cs typeface="Times New Roman" pitchFamily="18" charset="0"/>
              </a:rPr>
              <a:t>С</a:t>
            </a:r>
            <a:r>
              <a:rPr kumimoji="0" lang="ru-RU" sz="24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оциальная</a:t>
            </a:r>
            <a:r>
              <a:rPr kumimoji="0" lang="ru-RU" sz="2400" b="0" i="0" u="none" strike="noStrike" cap="none" normalizeH="0" dirty="0" smtClean="0">
                <a:ln>
                  <a:noFill/>
                </a:ln>
                <a:solidFill>
                  <a:srgbClr val="FFFF00"/>
                </a:solidFill>
                <a:effectLst/>
                <a:latin typeface="Times New Roman" pitchFamily="18" charset="0"/>
                <a:ea typeface="Calibri" pitchFamily="34" charset="0"/>
                <a:cs typeface="Times New Roman" pitchFamily="18" charset="0"/>
              </a:rPr>
              <a:t> реабилитация и</a:t>
            </a:r>
            <a:r>
              <a:rPr kumimoji="0" lang="ru-RU" sz="24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адаптация </a:t>
            </a:r>
            <a:r>
              <a:rPr kumimoji="0" lang="ru-RU" sz="24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детей с ограниченными возможностями </a:t>
            </a:r>
            <a:r>
              <a:rPr kumimoji="0" lang="ru-RU" sz="24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здоровья, приобретение определённых</a:t>
            </a:r>
            <a:r>
              <a:rPr kumimoji="0" lang="ru-RU" sz="2400" b="0" i="0" u="none" strike="noStrike" cap="none" normalizeH="0" dirty="0" smtClean="0">
                <a:ln>
                  <a:noFill/>
                </a:ln>
                <a:solidFill>
                  <a:srgbClr val="FFFF00"/>
                </a:solidFill>
                <a:effectLst/>
                <a:latin typeface="Times New Roman" pitchFamily="18" charset="0"/>
                <a:ea typeface="Calibri" pitchFamily="34" charset="0"/>
                <a:cs typeface="Times New Roman" pitchFamily="18" charset="0"/>
              </a:rPr>
              <a:t> рабочих навыков.</a:t>
            </a:r>
            <a:r>
              <a:rPr kumimoji="0" lang="ru-RU" sz="24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endParaRPr kumimoji="0" lang="ru-RU" sz="2400" b="0" i="0" u="none" strike="noStrike" cap="none" normalizeH="0" baseline="0" dirty="0" smtClean="0">
              <a:ln>
                <a:noFill/>
              </a:ln>
              <a:solidFill>
                <a:srgbClr val="FFFF00"/>
              </a:solidFill>
              <a:effectLst/>
              <a:latin typeface="Arial" pitchFamily="34" charset="0"/>
              <a:cs typeface="Arial" pitchFamily="34" charset="0"/>
            </a:endParaRPr>
          </a:p>
          <a:p>
            <a:pPr lvl="0" algn="just" eaLnBrk="0" fontAlgn="base" hangingPunct="0">
              <a:spcBef>
                <a:spcPct val="0"/>
              </a:spcBef>
              <a:spcAft>
                <a:spcPct val="0"/>
              </a:spcAft>
            </a:pPr>
            <a:r>
              <a:rPr lang="ru-RU" sz="2400" dirty="0" smtClean="0">
                <a:solidFill>
                  <a:schemeClr val="accent6">
                    <a:lumMod val="40000"/>
                    <a:lumOff val="60000"/>
                  </a:schemeClr>
                </a:solidFill>
                <a:latin typeface="Monotype Corsiva" pitchFamily="66" charset="0"/>
                <a:ea typeface="Andale Sans UI" charset="-52"/>
                <a:cs typeface="Times New Roman" pitchFamily="18" charset="0"/>
              </a:rPr>
              <a:t>Это позволяет </a:t>
            </a:r>
            <a:r>
              <a:rPr kumimoji="0" lang="ru-RU" sz="2400" b="0" i="0" u="none" strike="noStrike" cap="none" normalizeH="0" baseline="0" dirty="0" smtClean="0">
                <a:ln>
                  <a:noFill/>
                </a:ln>
                <a:solidFill>
                  <a:schemeClr val="accent6">
                    <a:lumMod val="40000"/>
                    <a:lumOff val="60000"/>
                  </a:schemeClr>
                </a:solidFill>
                <a:effectLst/>
                <a:latin typeface="Monotype Corsiva" pitchFamily="66" charset="0"/>
                <a:ea typeface="Andale Sans UI" charset="-52"/>
                <a:cs typeface="Times New Roman" pitchFamily="18" charset="0"/>
              </a:rPr>
              <a:t>максимально использовать</a:t>
            </a:r>
            <a:r>
              <a:rPr kumimoji="0" lang="ru-RU" sz="2400" b="0" i="0" u="none" strike="noStrike" cap="none" normalizeH="0" dirty="0" smtClean="0">
                <a:ln>
                  <a:noFill/>
                </a:ln>
                <a:solidFill>
                  <a:schemeClr val="accent6">
                    <a:lumMod val="40000"/>
                    <a:lumOff val="60000"/>
                  </a:schemeClr>
                </a:solidFill>
                <a:effectLst/>
                <a:latin typeface="Monotype Corsiva" pitchFamily="66" charset="0"/>
                <a:ea typeface="Andale Sans UI" charset="-52"/>
                <a:cs typeface="Times New Roman" pitchFamily="18" charset="0"/>
              </a:rPr>
              <a:t> </a:t>
            </a:r>
            <a:r>
              <a:rPr kumimoji="0" lang="ru-RU" sz="2400" b="0" i="0" u="none" strike="noStrike" cap="none" normalizeH="0" baseline="0" dirty="0" smtClean="0">
                <a:ln>
                  <a:noFill/>
                </a:ln>
                <a:solidFill>
                  <a:schemeClr val="accent6">
                    <a:lumMod val="40000"/>
                    <a:lumOff val="60000"/>
                  </a:schemeClr>
                </a:solidFill>
                <a:effectLst/>
                <a:latin typeface="Monotype Corsiva" pitchFamily="66" charset="0"/>
                <a:ea typeface="Andale Sans UI" charset="-52"/>
                <a:cs typeface="Times New Roman" pitchFamily="18" charset="0"/>
              </a:rPr>
              <a:t> </a:t>
            </a:r>
            <a:r>
              <a:rPr kumimoji="0" lang="ru-RU" sz="2400" b="0" i="0" u="none" strike="noStrike" cap="none" normalizeH="0" baseline="0" dirty="0" smtClean="0">
                <a:ln>
                  <a:noFill/>
                </a:ln>
                <a:solidFill>
                  <a:schemeClr val="accent6">
                    <a:lumMod val="40000"/>
                    <a:lumOff val="60000"/>
                  </a:schemeClr>
                </a:solidFill>
                <a:effectLst/>
                <a:latin typeface="Monotype Corsiva" pitchFamily="66" charset="0"/>
                <a:ea typeface="Andale Sans UI" charset="-52"/>
                <a:cs typeface="Times New Roman" pitchFamily="18" charset="0"/>
              </a:rPr>
              <a:t>возможности </a:t>
            </a:r>
            <a:r>
              <a:rPr kumimoji="0" lang="ru-RU" sz="2400" b="0" i="0" u="none" strike="noStrike" cap="none" normalizeH="0" baseline="0" dirty="0" smtClean="0">
                <a:ln>
                  <a:noFill/>
                </a:ln>
                <a:solidFill>
                  <a:schemeClr val="accent6">
                    <a:lumMod val="40000"/>
                    <a:lumOff val="60000"/>
                  </a:schemeClr>
                </a:solidFill>
                <a:effectLst/>
                <a:latin typeface="Monotype Corsiva" pitchFamily="66" charset="0"/>
                <a:ea typeface="Andale Sans UI" charset="-52"/>
                <a:cs typeface="Times New Roman" pitchFamily="18" charset="0"/>
              </a:rPr>
              <a:t>ребенка, способствует </a:t>
            </a:r>
            <a:r>
              <a:rPr kumimoji="0" lang="ru-RU" sz="2400" b="0" i="0" u="none" strike="noStrike" cap="none" normalizeH="0" baseline="0" dirty="0" smtClean="0">
                <a:ln>
                  <a:noFill/>
                </a:ln>
                <a:solidFill>
                  <a:schemeClr val="accent6">
                    <a:lumMod val="40000"/>
                    <a:lumOff val="60000"/>
                  </a:schemeClr>
                </a:solidFill>
                <a:effectLst/>
                <a:latin typeface="Monotype Corsiva" pitchFamily="66" charset="0"/>
                <a:ea typeface="Andale Sans UI" charset="-52"/>
                <a:cs typeface="Times New Roman" pitchFamily="18" charset="0"/>
              </a:rPr>
              <a:t>лучшему познанию окружающего мира, дает возможность, преодолев трудности, поверить в собственные силы.</a:t>
            </a:r>
            <a:endParaRPr kumimoji="0" lang="ru-RU" sz="2400" b="0" i="0" u="none" strike="noStrike" cap="none" normalizeH="0" baseline="0" dirty="0" smtClean="0">
              <a:ln>
                <a:noFill/>
              </a:ln>
              <a:solidFill>
                <a:schemeClr val="accent6">
                  <a:lumMod val="40000"/>
                  <a:lumOff val="60000"/>
                </a:schemeClr>
              </a:solidFill>
              <a:effectLst/>
              <a:latin typeface="Monotype Corsiva" pitchFamily="66" charset="0"/>
              <a:cs typeface="Arial" pitchFamily="34" charset="0"/>
            </a:endParaRPr>
          </a:p>
          <a:p>
            <a:pPr lvl="0" algn="just" eaLnBrk="0" fontAlgn="base" hangingPunct="0">
              <a:spcBef>
                <a:spcPct val="0"/>
              </a:spcBef>
              <a:spcAft>
                <a:spcPct val="0"/>
              </a:spcAft>
            </a:pPr>
            <a:r>
              <a:rPr kumimoji="0" lang="ru-RU" sz="2400" b="0" i="0" u="none" strike="noStrike" cap="none" normalizeH="0" baseline="0" dirty="0" smtClean="0">
                <a:ln>
                  <a:noFill/>
                </a:ln>
                <a:solidFill>
                  <a:schemeClr val="accent6">
                    <a:lumMod val="40000"/>
                    <a:lumOff val="60000"/>
                  </a:schemeClr>
                </a:solidFill>
                <a:effectLst/>
                <a:latin typeface="Monotype Corsiva" pitchFamily="66" charset="0"/>
                <a:ea typeface="Times New Roman" pitchFamily="18" charset="0"/>
                <a:cs typeface="Times New Roman" pitchFamily="18" charset="0"/>
              </a:rPr>
              <a:t>В работе использую две формы  занятий:</a:t>
            </a:r>
            <a:endParaRPr kumimoji="0" lang="ru-RU" sz="2400" b="0" i="0" u="none" strike="noStrike" cap="none" normalizeH="0" baseline="0" dirty="0" smtClean="0">
              <a:ln>
                <a:noFill/>
              </a:ln>
              <a:solidFill>
                <a:schemeClr val="accent6">
                  <a:lumMod val="40000"/>
                  <a:lumOff val="60000"/>
                </a:schemeClr>
              </a:solidFill>
              <a:effectLst/>
              <a:latin typeface="Monotype Corsiva" pitchFamily="66" charset="0"/>
              <a:cs typeface="Arial" pitchFamily="34" charset="0"/>
            </a:endParaRPr>
          </a:p>
          <a:p>
            <a:pPr lvl="0" algn="just" eaLnBrk="0" fontAlgn="base" hangingPunct="0">
              <a:spcBef>
                <a:spcPct val="0"/>
              </a:spcBef>
              <a:spcAft>
                <a:spcPct val="0"/>
              </a:spcAft>
              <a:buFontTx/>
              <a:buChar char="•"/>
            </a:pPr>
            <a:r>
              <a:rPr kumimoji="0" lang="ru-RU" sz="2400" b="0" i="0" u="none" strike="noStrike" cap="none" normalizeH="0" baseline="0" dirty="0" smtClean="0">
                <a:ln>
                  <a:noFill/>
                </a:ln>
                <a:solidFill>
                  <a:schemeClr val="accent6">
                    <a:lumMod val="40000"/>
                    <a:lumOff val="60000"/>
                  </a:schemeClr>
                </a:solidFill>
                <a:effectLst/>
                <a:latin typeface="Monotype Corsiva" pitchFamily="66" charset="0"/>
                <a:ea typeface="Times New Roman" pitchFamily="18" charset="0"/>
                <a:cs typeface="Times New Roman" pitchFamily="18" charset="0"/>
              </a:rPr>
              <a:t>надомную - это когда педагог приходит в семью; </a:t>
            </a:r>
            <a:endParaRPr kumimoji="0" lang="ru-RU" sz="2400" b="0" i="0" u="none" strike="noStrike" cap="none" normalizeH="0" baseline="0" dirty="0" smtClean="0">
              <a:ln>
                <a:noFill/>
              </a:ln>
              <a:solidFill>
                <a:schemeClr val="accent6">
                  <a:lumMod val="40000"/>
                  <a:lumOff val="60000"/>
                </a:schemeClr>
              </a:solidFill>
              <a:effectLst/>
              <a:latin typeface="Monotype Corsiva" pitchFamily="66" charset="0"/>
              <a:cs typeface="Arial" pitchFamily="34" charset="0"/>
            </a:endParaRPr>
          </a:p>
          <a:p>
            <a:pPr lvl="0" algn="just" eaLnBrk="0" fontAlgn="base" hangingPunct="0">
              <a:spcBef>
                <a:spcPct val="0"/>
              </a:spcBef>
              <a:spcAft>
                <a:spcPct val="0"/>
              </a:spcAft>
              <a:buFontTx/>
              <a:buChar char="•"/>
            </a:pPr>
            <a:r>
              <a:rPr kumimoji="0" lang="ru-RU" sz="2400" b="0" i="0" u="none" strike="noStrike" cap="none" normalizeH="0" baseline="0" dirty="0" smtClean="0">
                <a:ln>
                  <a:noFill/>
                </a:ln>
                <a:solidFill>
                  <a:schemeClr val="accent6">
                    <a:lumMod val="40000"/>
                    <a:lumOff val="60000"/>
                  </a:schemeClr>
                </a:solidFill>
                <a:effectLst/>
                <a:latin typeface="Monotype Corsiva" pitchFamily="66" charset="0"/>
                <a:ea typeface="Times New Roman" pitchFamily="18" charset="0"/>
                <a:cs typeface="Times New Roman" pitchFamily="18" charset="0"/>
              </a:rPr>
              <a:t>занятия в основной группе детей посещающих дом детского творчества .</a:t>
            </a:r>
            <a:r>
              <a:rPr kumimoji="0" lang="ru-RU" sz="2400" b="0" i="0" u="none" strike="noStrike" cap="none" normalizeH="0" baseline="0" dirty="0" smtClean="0">
                <a:ln>
                  <a:noFill/>
                </a:ln>
                <a:solidFill>
                  <a:schemeClr val="accent6">
                    <a:lumMod val="40000"/>
                    <a:lumOff val="60000"/>
                  </a:schemeClr>
                </a:solidFill>
                <a:effectLst/>
                <a:latin typeface="Monotype Corsiva" pitchFamily="66" charset="0"/>
                <a:ea typeface="Andale Sans UI" charset="-52"/>
                <a:cs typeface="Times New Roman" pitchFamily="18" charset="0"/>
              </a:rPr>
              <a:t> </a:t>
            </a:r>
            <a:endParaRPr kumimoji="0" lang="ru-RU" sz="2400" b="0" i="0" u="none" strike="noStrike" cap="none" normalizeH="0" baseline="0" dirty="0" smtClean="0">
              <a:ln>
                <a:noFill/>
              </a:ln>
              <a:solidFill>
                <a:schemeClr val="accent6">
                  <a:lumMod val="40000"/>
                  <a:lumOff val="60000"/>
                </a:schemeClr>
              </a:solidFill>
              <a:effectLst/>
              <a:latin typeface="Monotype Corsiva" pitchFamily="66" charset="0"/>
              <a:cs typeface="Arial" pitchFamily="34" charset="0"/>
            </a:endParaRPr>
          </a:p>
          <a:p>
            <a:pPr lvl="0" algn="just" eaLnBrk="0" fontAlgn="base" hangingPunct="0">
              <a:spcBef>
                <a:spcPct val="0"/>
              </a:spcBef>
              <a:spcAft>
                <a:spcPct val="0"/>
              </a:spcAft>
            </a:pPr>
            <a:r>
              <a:rPr kumimoji="0" lang="ru-RU" sz="2400" b="0" i="0" u="none" strike="noStrike" cap="none" normalizeH="0" baseline="0" dirty="0" smtClean="0">
                <a:ln>
                  <a:noFill/>
                </a:ln>
                <a:solidFill>
                  <a:schemeClr val="accent6">
                    <a:lumMod val="40000"/>
                    <a:lumOff val="60000"/>
                  </a:schemeClr>
                </a:solidFill>
                <a:effectLst/>
                <a:latin typeface="Monotype Corsiva" pitchFamily="66" charset="0"/>
                <a:ea typeface="Andale Sans UI" charset="-52"/>
                <a:cs typeface="Times New Roman" pitchFamily="18" charset="0"/>
              </a:rPr>
              <a:t>На дому занятия провожу совместно с привлечением кого-либо из членов семьи.</a:t>
            </a:r>
            <a:endParaRPr kumimoji="0" lang="ru-RU" sz="2400" b="0" i="0" u="none" strike="noStrike" cap="none" normalizeH="0" baseline="0" dirty="0" smtClean="0">
              <a:ln>
                <a:noFill/>
              </a:ln>
              <a:solidFill>
                <a:schemeClr val="accent6">
                  <a:lumMod val="40000"/>
                  <a:lumOff val="60000"/>
                </a:schemeClr>
              </a:solidFill>
              <a:effectLst/>
              <a:latin typeface="Monotype Corsiva" pitchFamily="66" charset="0"/>
              <a:cs typeface="Arial" pitchFamily="34" charset="0"/>
            </a:endParaRPr>
          </a:p>
          <a:p>
            <a:pPr lvl="0" algn="just" eaLnBrk="0" fontAlgn="base" hangingPunct="0">
              <a:spcBef>
                <a:spcPct val="0"/>
              </a:spcBef>
              <a:spcAft>
                <a:spcPct val="0"/>
              </a:spcAft>
            </a:pPr>
            <a:r>
              <a:rPr kumimoji="0" lang="ru-RU" sz="2400" b="0" i="0" u="none" strike="noStrike" cap="none" normalizeH="0" baseline="0" dirty="0" smtClean="0">
                <a:ln>
                  <a:noFill/>
                </a:ln>
                <a:solidFill>
                  <a:schemeClr val="accent6">
                    <a:lumMod val="40000"/>
                    <a:lumOff val="60000"/>
                  </a:schemeClr>
                </a:solidFill>
                <a:effectLst/>
                <a:latin typeface="Monotype Corsiva" pitchFamily="66" charset="0"/>
                <a:ea typeface="Andale Sans UI" charset="-52"/>
                <a:cs typeface="Times New Roman" pitchFamily="18" charset="0"/>
              </a:rPr>
              <a:t>Проводить занятия непросто, т.к. дети, с которыми я занимаюсь на данный момент имеют тяжелые нарушения здоровья: один ребенок с нарушениями умственного развития, второй имеет физические проблемы связанные с заболеванием кожи  </a:t>
            </a:r>
            <a:endParaRPr kumimoji="0" lang="ru-RU" sz="2400" b="0" i="0" u="none" strike="noStrike" cap="none" normalizeH="0" baseline="0" dirty="0" smtClean="0">
              <a:ln>
                <a:noFill/>
              </a:ln>
              <a:solidFill>
                <a:schemeClr val="accent6">
                  <a:lumMod val="40000"/>
                  <a:lumOff val="60000"/>
                </a:schemeClr>
              </a:solidFill>
              <a:effectLst/>
              <a:latin typeface="Monotype Corsiva" pitchFamily="66"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3"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title"/>
          </p:nvPr>
        </p:nvSpPr>
        <p:spPr/>
        <p:txBody>
          <a:bodyPr>
            <a:noAutofit/>
          </a:bodyPr>
          <a:lstStyle/>
          <a:p>
            <a:pPr algn="l" eaLnBrk="1" hangingPunct="1">
              <a:defRPr/>
            </a:pPr>
            <a:r>
              <a:rPr lang="ru-RU" sz="6000" b="1" dirty="0" smtClean="0">
                <a:solidFill>
                  <a:srgbClr val="FF3300"/>
                </a:solidFill>
                <a:effectLst>
                  <a:outerShdw blurRad="38100" dist="38100" dir="2700000" algn="tl">
                    <a:srgbClr val="C0C0C0"/>
                  </a:outerShdw>
                </a:effectLst>
                <a:latin typeface="Monotype Corsiva" pitchFamily="66" charset="0"/>
              </a:rPr>
              <a:t>«ДО  НОВЫХ  ВСТРЕЧ</a:t>
            </a:r>
            <a:r>
              <a:rPr lang="en-US" sz="6000" b="1" dirty="0" smtClean="0">
                <a:solidFill>
                  <a:srgbClr val="FF3300"/>
                </a:solidFill>
                <a:effectLst>
                  <a:outerShdw blurRad="38100" dist="38100" dir="2700000" algn="tl">
                    <a:srgbClr val="C0C0C0"/>
                  </a:outerShdw>
                </a:effectLst>
                <a:latin typeface="Monotype Corsiva" pitchFamily="66" charset="0"/>
              </a:rPr>
              <a:t>…</a:t>
            </a:r>
            <a:r>
              <a:rPr lang="ru-RU" sz="6000" b="1" dirty="0" smtClean="0">
                <a:solidFill>
                  <a:srgbClr val="FF3300"/>
                </a:solidFill>
                <a:effectLst>
                  <a:outerShdw blurRad="38100" dist="38100" dir="2700000" algn="tl">
                    <a:srgbClr val="C0C0C0"/>
                  </a:outerShdw>
                </a:effectLst>
                <a:latin typeface="Monotype Corsiva" pitchFamily="66" charset="0"/>
              </a:rPr>
              <a:t>»</a:t>
            </a:r>
            <a:endParaRPr lang="ru-RU" sz="6000" dirty="0" smtClean="0">
              <a:solidFill>
                <a:srgbClr val="FF3300"/>
              </a:solidFill>
              <a:effectLst>
                <a:outerShdw blurRad="38100" dist="38100" dir="2700000" algn="tl">
                  <a:srgbClr val="C0C0C0"/>
                </a:outerShdw>
              </a:effectLst>
              <a:latin typeface="Monotype Corsiva" pitchFamily="66" charset="0"/>
            </a:endParaRPr>
          </a:p>
        </p:txBody>
      </p:sp>
      <p:sp>
        <p:nvSpPr>
          <p:cNvPr id="10" name="Содержимое 9"/>
          <p:cNvSpPr>
            <a:spLocks noGrp="1"/>
          </p:cNvSpPr>
          <p:nvPr>
            <p:ph idx="1"/>
          </p:nvPr>
        </p:nvSpPr>
        <p:spPr/>
        <p:txBody>
          <a:bodyPr/>
          <a:lstStyle/>
          <a:p>
            <a:endParaRPr lang="ru-RU"/>
          </a:p>
        </p:txBody>
      </p:sp>
      <p:pic>
        <p:nvPicPr>
          <p:cNvPr id="1026" name="Picture 2" descr="C:\Users\Elena\Downloads\дети-инвалиды\disability_1_.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5" cstate="print"/>
          <a:srcRect l="5880" t="9267" r="15161" b="2955"/>
          <a:stretch>
            <a:fillRect/>
          </a:stretch>
        </p:blipFill>
        <p:spPr bwMode="auto">
          <a:xfrm>
            <a:off x="4499992" y="1179899"/>
            <a:ext cx="4842538" cy="4121309"/>
          </a:xfrm>
          <a:prstGeom prst="ellipse">
            <a:avLst/>
          </a:prstGeom>
          <a:ln>
            <a:noFill/>
          </a:ln>
          <a:effectLst>
            <a:softEdge rad="112500"/>
          </a:effectLst>
        </p:spPr>
      </p:pic>
      <p:pic>
        <p:nvPicPr>
          <p:cNvPr id="3" name="Picture 2"/>
          <p:cNvPicPr>
            <a:picLocks noChangeAspect="1" noChangeArrowheads="1"/>
          </p:cNvPicPr>
          <p:nvPr/>
        </p:nvPicPr>
        <p:blipFill>
          <a:blip r:embed="rId6" cstate="print"/>
          <a:srcRect/>
          <a:stretch>
            <a:fillRect/>
          </a:stretch>
        </p:blipFill>
        <p:spPr bwMode="auto">
          <a:xfrm>
            <a:off x="0" y="0"/>
            <a:ext cx="9786974" cy="6858000"/>
          </a:xfrm>
          <a:prstGeom prst="rect">
            <a:avLst/>
          </a:prstGeom>
          <a:noFill/>
          <a:ln w="9525">
            <a:noFill/>
            <a:miter lim="800000"/>
            <a:headEnd/>
            <a:tailEnd/>
          </a:ln>
          <a:effectLst/>
        </p:spPr>
      </p:pic>
      <p:pic>
        <p:nvPicPr>
          <p:cNvPr id="9" name="Picture 2" descr="C:\Users\Elena\Downloads\дети-инвалиды\1f75b48b04e5.jpg"/>
          <p:cNvPicPr>
            <a:picLocks noChangeAspect="1" noChangeArrowheads="1"/>
          </p:cNvPicPr>
          <p:nvPr/>
        </p:nvPicPr>
        <p:blipFill>
          <a:blip r:embed="rId7" cstate="print">
            <a:clrChange>
              <a:clrFrom>
                <a:srgbClr val="FFFFFF"/>
              </a:clrFrom>
              <a:clrTo>
                <a:srgbClr val="FFFFFF">
                  <a:alpha val="0"/>
                </a:srgbClr>
              </a:clrTo>
            </a:clrChange>
            <a:lum bright="-10000" contrast="30000"/>
          </a:blip>
          <a:srcRect/>
          <a:stretch>
            <a:fillRect/>
          </a:stretch>
        </p:blipFill>
        <p:spPr bwMode="auto">
          <a:xfrm>
            <a:off x="0" y="3929066"/>
            <a:ext cx="2980251" cy="2928934"/>
          </a:xfrm>
          <a:prstGeom prst="rect">
            <a:avLst/>
          </a:prstGeom>
          <a:noFill/>
          <a:ln w="9525">
            <a:noFill/>
            <a:miter lim="800000"/>
            <a:headEnd/>
            <a:tailEnd/>
          </a:ln>
        </p:spPr>
      </p:pic>
      <p:sp>
        <p:nvSpPr>
          <p:cNvPr id="27649" name="Rectangle 1"/>
          <p:cNvSpPr>
            <a:spLocks noChangeArrowheads="1"/>
          </p:cNvSpPr>
          <p:nvPr/>
        </p:nvSpPr>
        <p:spPr bwMode="auto">
          <a:xfrm>
            <a:off x="857224" y="500042"/>
            <a:ext cx="828677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tab pos="839788" algn="l"/>
              </a:tabLst>
            </a:pPr>
            <a:r>
              <a:rPr kumimoji="0" lang="ru-RU" sz="2400" b="0" i="0"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Моя главная задача  открыть каждого  ребенка с творческой стороны.</a:t>
            </a:r>
            <a:endParaRPr kumimoji="0" lang="ru-RU" sz="2400" b="0" i="0"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839788" algn="l"/>
              </a:tabLst>
            </a:pPr>
            <a:r>
              <a:rPr kumimoji="0" lang="ru-RU" sz="2400" b="0" i="0"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Вся работа с детьми-инвалидами ведется с соблюдением определенных психолого-педагогических условий:</a:t>
            </a:r>
            <a:endParaRPr kumimoji="0" lang="ru-RU" sz="2400" b="0" i="0"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839788" algn="l"/>
              </a:tabLst>
            </a:pPr>
            <a:r>
              <a:rPr kumimoji="0" lang="ru-RU" sz="2400" b="0" i="0"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учет сложившегося социального опыта ребенка;</a:t>
            </a:r>
            <a:endParaRPr kumimoji="0" lang="ru-RU" sz="2400" b="0" i="0"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839788" algn="l"/>
              </a:tabLst>
            </a:pPr>
            <a:r>
              <a:rPr kumimoji="0" lang="ru-RU" sz="2400" b="0" i="0" u="none" strike="noStrike" cap="none" normalizeH="0" baseline="0" dirty="0" smtClean="0">
                <a:ln>
                  <a:noFill/>
                </a:ln>
                <a:solidFill>
                  <a:srgbClr val="FFFF00"/>
                </a:solidFill>
                <a:effectLst/>
                <a:latin typeface="Monotype Corsiva" pitchFamily="66" charset="0"/>
                <a:ea typeface="Calibri" pitchFamily="34" charset="0"/>
                <a:cs typeface="Times New Roman" pitchFamily="18" charset="0"/>
              </a:rPr>
              <a:t>безусловное принятие ребенка как личности;</a:t>
            </a:r>
            <a:endParaRPr kumimoji="0" lang="ru-RU" sz="2400" b="0" i="0"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839788" algn="l"/>
              </a:tabLst>
            </a:pPr>
            <a:r>
              <a:rPr kumimoji="0" lang="ru-RU" sz="2400" b="0" i="0" u="none" strike="noStrike" cap="none" normalizeH="0" baseline="0" dirty="0" smtClean="0">
                <a:ln>
                  <a:noFill/>
                </a:ln>
                <a:solidFill>
                  <a:srgbClr val="FFFF00"/>
                </a:solidFill>
                <a:effectLst/>
                <a:latin typeface="Monotype Corsiva" pitchFamily="66" charset="0"/>
                <a:ea typeface="Calibri" pitchFamily="34" charset="0"/>
                <a:cs typeface="Times New Roman" pitchFamily="18" charset="0"/>
              </a:rPr>
              <a:t>учет </a:t>
            </a:r>
            <a:r>
              <a:rPr kumimoji="0" lang="ru-RU" sz="2400" i="0" u="none" strike="noStrike" cap="none" normalizeH="0" baseline="0" dirty="0" smtClean="0">
                <a:ln>
                  <a:noFill/>
                </a:ln>
                <a:solidFill>
                  <a:srgbClr val="FFFF00"/>
                </a:solidFill>
                <a:effectLst/>
                <a:latin typeface="Monotype Corsiva" pitchFamily="66" charset="0"/>
                <a:ea typeface="Calibri" pitchFamily="34" charset="0"/>
                <a:cs typeface="Times New Roman" pitchFamily="18" charset="0"/>
              </a:rPr>
              <a:t>возможностей</a:t>
            </a:r>
            <a:r>
              <a:rPr kumimoji="0" lang="ru-RU" sz="2400" b="0" i="0" u="none" strike="noStrike" cap="none" normalizeH="0" baseline="0" dirty="0" smtClean="0">
                <a:ln>
                  <a:noFill/>
                </a:ln>
                <a:solidFill>
                  <a:srgbClr val="FFFF00"/>
                </a:solidFill>
                <a:effectLst/>
                <a:latin typeface="Monotype Corsiva" pitchFamily="66" charset="0"/>
                <a:ea typeface="Calibri" pitchFamily="34" charset="0"/>
                <a:cs typeface="Times New Roman" pitchFamily="18" charset="0"/>
              </a:rPr>
              <a:t>, интересов, потребностей, индивидуальных особенностей;</a:t>
            </a:r>
            <a:endParaRPr kumimoji="0" lang="ru-RU" sz="2400" b="0" i="0"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839788" algn="l"/>
              </a:tabLst>
            </a:pPr>
            <a:r>
              <a:rPr kumimoji="0" lang="ru-RU" sz="2400" b="0" i="0" u="none" strike="noStrike" cap="none" normalizeH="0" baseline="0" dirty="0" smtClean="0">
                <a:ln>
                  <a:noFill/>
                </a:ln>
                <a:solidFill>
                  <a:srgbClr val="FFFF00"/>
                </a:solidFill>
                <a:effectLst/>
                <a:latin typeface="Monotype Corsiva" pitchFamily="66" charset="0"/>
                <a:ea typeface="Calibri" pitchFamily="34" charset="0"/>
                <a:cs typeface="Times New Roman" pitchFamily="18" charset="0"/>
              </a:rPr>
              <a:t>создание ситуации успеха.</a:t>
            </a:r>
            <a:endParaRPr kumimoji="0" lang="ru-RU" sz="2400" b="0" i="0"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839788" algn="l"/>
              </a:tabLst>
            </a:pPr>
            <a:r>
              <a:rPr kumimoji="0" lang="ru-RU" sz="2400" b="0" i="0"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Материал  для занятий подбираю так, чтобы дети не чувствовали утомления. На занятиях чередую различные виды деятельности, Постоянный поиск новых форм и методов организации учебного процесса позволяет делать работу с детьми более разнообразной, эмоционально и информационно насыщенной. </a:t>
            </a:r>
            <a:endParaRPr kumimoji="0" lang="ru-RU" sz="2400" b="0" i="0" u="none" strike="noStrike" cap="none" normalizeH="0" baseline="0" dirty="0" smtClean="0">
              <a:ln>
                <a:noFill/>
              </a:ln>
              <a:solidFill>
                <a:srgbClr val="FFFF00"/>
              </a:solidFill>
              <a:effectLst/>
              <a:latin typeface="Monotype Corsiva" pitchFamily="66" charset="0"/>
              <a:cs typeface="Arial" pitchFamily="3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3"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title"/>
          </p:nvPr>
        </p:nvSpPr>
        <p:spPr/>
        <p:txBody>
          <a:bodyPr>
            <a:noAutofit/>
          </a:bodyPr>
          <a:lstStyle/>
          <a:p>
            <a:pPr algn="l" eaLnBrk="1" hangingPunct="1">
              <a:defRPr/>
            </a:pPr>
            <a:r>
              <a:rPr lang="ru-RU" sz="6000" b="1" dirty="0" smtClean="0">
                <a:solidFill>
                  <a:srgbClr val="FF3300"/>
                </a:solidFill>
                <a:effectLst>
                  <a:outerShdw blurRad="38100" dist="38100" dir="2700000" algn="tl">
                    <a:srgbClr val="C0C0C0"/>
                  </a:outerShdw>
                </a:effectLst>
                <a:latin typeface="Monotype Corsiva" pitchFamily="66" charset="0"/>
              </a:rPr>
              <a:t>«ДО  НОВЫХ  ВСТРЕЧ</a:t>
            </a:r>
            <a:r>
              <a:rPr lang="en-US" sz="6000" b="1" dirty="0" smtClean="0">
                <a:solidFill>
                  <a:srgbClr val="FF3300"/>
                </a:solidFill>
                <a:effectLst>
                  <a:outerShdw blurRad="38100" dist="38100" dir="2700000" algn="tl">
                    <a:srgbClr val="C0C0C0"/>
                  </a:outerShdw>
                </a:effectLst>
                <a:latin typeface="Monotype Corsiva" pitchFamily="66" charset="0"/>
              </a:rPr>
              <a:t>…</a:t>
            </a:r>
            <a:r>
              <a:rPr lang="ru-RU" sz="6000" b="1" dirty="0" smtClean="0">
                <a:solidFill>
                  <a:srgbClr val="FF3300"/>
                </a:solidFill>
                <a:effectLst>
                  <a:outerShdw blurRad="38100" dist="38100" dir="2700000" algn="tl">
                    <a:srgbClr val="C0C0C0"/>
                  </a:outerShdw>
                </a:effectLst>
                <a:latin typeface="Monotype Corsiva" pitchFamily="66" charset="0"/>
              </a:rPr>
              <a:t>»</a:t>
            </a:r>
            <a:endParaRPr lang="ru-RU" sz="6000" dirty="0" smtClean="0">
              <a:solidFill>
                <a:srgbClr val="FF3300"/>
              </a:solidFill>
              <a:effectLst>
                <a:outerShdw blurRad="38100" dist="38100" dir="2700000" algn="tl">
                  <a:srgbClr val="C0C0C0"/>
                </a:outerShdw>
              </a:effectLst>
              <a:latin typeface="Monotype Corsiva" pitchFamily="66" charset="0"/>
            </a:endParaRPr>
          </a:p>
        </p:txBody>
      </p:sp>
      <p:sp>
        <p:nvSpPr>
          <p:cNvPr id="8" name="Содержимое 7"/>
          <p:cNvSpPr>
            <a:spLocks noGrp="1"/>
          </p:cNvSpPr>
          <p:nvPr>
            <p:ph idx="1"/>
          </p:nvPr>
        </p:nvSpPr>
        <p:spPr/>
        <p:txBody>
          <a:bodyPr/>
          <a:lstStyle/>
          <a:p>
            <a:endParaRPr lang="ru-RU"/>
          </a:p>
        </p:txBody>
      </p:sp>
      <p:pic>
        <p:nvPicPr>
          <p:cNvPr id="1026" name="Picture 2" descr="C:\Users\Elena\Downloads\дети-инвалиды\disability_1_.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5" cstate="print"/>
          <a:srcRect l="5880" t="9267" r="15161" b="2955"/>
          <a:stretch>
            <a:fillRect/>
          </a:stretch>
        </p:blipFill>
        <p:spPr bwMode="auto">
          <a:xfrm>
            <a:off x="4499992" y="1179899"/>
            <a:ext cx="4842538" cy="4121309"/>
          </a:xfrm>
          <a:prstGeom prst="ellipse">
            <a:avLst/>
          </a:prstGeom>
          <a:ln>
            <a:noFill/>
          </a:ln>
          <a:effectLst>
            <a:softEdge rad="112500"/>
          </a:effectLst>
        </p:spPr>
      </p:pic>
      <p:pic>
        <p:nvPicPr>
          <p:cNvPr id="3" name="Picture 2"/>
          <p:cNvPicPr>
            <a:picLocks noChangeAspect="1" noChangeArrowheads="1"/>
          </p:cNvPicPr>
          <p:nvPr/>
        </p:nvPicPr>
        <p:blipFill>
          <a:blip r:embed="rId6" cstate="print"/>
          <a:srcRect/>
          <a:stretch>
            <a:fillRect/>
          </a:stretch>
        </p:blipFill>
        <p:spPr bwMode="auto">
          <a:xfrm>
            <a:off x="0" y="0"/>
            <a:ext cx="9786974" cy="6858000"/>
          </a:xfrm>
          <a:prstGeom prst="rect">
            <a:avLst/>
          </a:prstGeom>
          <a:noFill/>
          <a:ln w="9525">
            <a:noFill/>
            <a:miter lim="800000"/>
            <a:headEnd/>
            <a:tailEnd/>
          </a:ln>
          <a:effectLst/>
        </p:spPr>
      </p:pic>
      <p:sp>
        <p:nvSpPr>
          <p:cNvPr id="26625" name="Rectangle 1"/>
          <p:cNvSpPr>
            <a:spLocks noChangeArrowheads="1"/>
          </p:cNvSpPr>
          <p:nvPr/>
        </p:nvSpPr>
        <p:spPr bwMode="auto">
          <a:xfrm>
            <a:off x="0" y="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На основе своего опыта могу сказать, что эффективными оказываются такие методы и формы обучения, использование которых основано на реализации мотивационной сфере ребенка: развития самосознания, самоутверждения в обществе, формирование самооценки, потребности в общении со сверстниками. Выбираю методы обучения, методические приемы с учетом знаний и практических навыков.</a:t>
            </a:r>
            <a:endParaRPr kumimoji="0" lang="ru-RU" sz="2400" b="1" i="1"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В своей работе я использую следующие педагогические технологии; </a:t>
            </a:r>
            <a:r>
              <a:rPr kumimoji="0" lang="ru-RU" sz="2400" b="1" i="1" u="none" strike="noStrike" cap="none" normalizeH="0" baseline="0" dirty="0" err="1" smtClean="0">
                <a:ln>
                  <a:noFill/>
                </a:ln>
                <a:solidFill>
                  <a:srgbClr val="FFFF00"/>
                </a:solidFill>
                <a:effectLst/>
                <a:latin typeface="Monotype Corsiva" pitchFamily="66" charset="0"/>
                <a:ea typeface="Andale Sans UI" charset="-52"/>
                <a:cs typeface="Times New Roman" pitchFamily="18" charset="0"/>
              </a:rPr>
              <a:t>здоровьесберегающие</a:t>
            </a:r>
            <a:r>
              <a:rPr kumimoji="0" lang="ru-RU" sz="2400" b="1" i="1"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 ( </a:t>
            </a:r>
            <a:r>
              <a:rPr kumimoji="0" lang="ru-RU" sz="2400" b="1" i="1" u="none" strike="noStrike" cap="none" normalizeH="0" baseline="0" dirty="0" err="1" smtClean="0">
                <a:ln>
                  <a:noFill/>
                </a:ln>
                <a:solidFill>
                  <a:srgbClr val="FFFF00"/>
                </a:solidFill>
                <a:effectLst/>
                <a:latin typeface="Monotype Corsiva" pitchFamily="66" charset="0"/>
                <a:ea typeface="Andale Sans UI" charset="-52"/>
                <a:cs typeface="Times New Roman" pitchFamily="18" charset="0"/>
              </a:rPr>
              <a:t>физкульт-минутки</a:t>
            </a:r>
            <a:r>
              <a:rPr kumimoji="0" lang="ru-RU" sz="2400" b="1" i="1"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 зрительная гимнастика, пальчиковая гимнастика), игровые </a:t>
            </a:r>
            <a:endParaRPr kumimoji="0" lang="ru-RU" sz="2400" b="1" i="1"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Считаю, что начинать работу с такими детьми нужно с формирования положительного эмоционального настроя. Это удается, когда я применяю диалоговые формы общения . Встреча с детьми всегда начинается с доверительного и доброжелательного общения. Каждый ребенок работает в своем темпе, в соответствии  со своими возможностями.  </a:t>
            </a:r>
            <a:endParaRPr kumimoji="0" lang="ru-RU" sz="2400" b="1" i="1"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Стараюсь предоставить им больше самостоятельности.</a:t>
            </a:r>
            <a:endParaRPr kumimoji="0" lang="ru-RU" sz="2400" b="1" i="1" u="none" strike="noStrike" cap="none" normalizeH="0" baseline="0" dirty="0" smtClean="0">
              <a:ln>
                <a:noFill/>
              </a:ln>
              <a:solidFill>
                <a:srgbClr val="FFFF00"/>
              </a:solidFill>
              <a:effectLst/>
              <a:latin typeface="Monotype Corsiva" pitchFamily="66" charset="0"/>
              <a:cs typeface="Arial" pitchFamily="34" charset="0"/>
            </a:endParaRPr>
          </a:p>
        </p:txBody>
      </p:sp>
      <p:pic>
        <p:nvPicPr>
          <p:cNvPr id="11" name="Picture 2" descr="C:\Users\Elena\Downloads\дети-инвалиды\disability_1_.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928795" y="4769464"/>
            <a:ext cx="3929090" cy="2088536"/>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6625">
                                            <p:txEl>
                                              <p:pRg st="0" end="0"/>
                                            </p:txEl>
                                          </p:spTgt>
                                        </p:tgtEl>
                                        <p:attrNameLst>
                                          <p:attrName>style.visibility</p:attrName>
                                        </p:attrNameLst>
                                      </p:cBhvr>
                                      <p:to>
                                        <p:strVal val="visible"/>
                                      </p:to>
                                    </p:set>
                                    <p:animEffect transition="in" filter="fade">
                                      <p:cBhvr>
                                        <p:cTn id="19" dur="1000"/>
                                        <p:tgtEl>
                                          <p:spTgt spid="26625">
                                            <p:txEl>
                                              <p:pRg st="0" end="0"/>
                                            </p:txEl>
                                          </p:spTgt>
                                        </p:tgtEl>
                                      </p:cBhvr>
                                    </p:animEffect>
                                    <p:anim calcmode="lin" valueType="num">
                                      <p:cBhvr>
                                        <p:cTn id="20" dur="1000" fill="hold"/>
                                        <p:tgtEl>
                                          <p:spTgt spid="26625">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26625">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6625">
                                            <p:txEl>
                                              <p:pRg st="1" end="1"/>
                                            </p:txEl>
                                          </p:spTgt>
                                        </p:tgtEl>
                                        <p:attrNameLst>
                                          <p:attrName>style.visibility</p:attrName>
                                        </p:attrNameLst>
                                      </p:cBhvr>
                                      <p:to>
                                        <p:strVal val="visible"/>
                                      </p:to>
                                    </p:set>
                                    <p:animEffect transition="in" filter="fade">
                                      <p:cBhvr>
                                        <p:cTn id="24" dur="1000"/>
                                        <p:tgtEl>
                                          <p:spTgt spid="26625">
                                            <p:txEl>
                                              <p:pRg st="1" end="1"/>
                                            </p:txEl>
                                          </p:spTgt>
                                        </p:tgtEl>
                                      </p:cBhvr>
                                    </p:animEffect>
                                    <p:anim calcmode="lin" valueType="num">
                                      <p:cBhvr>
                                        <p:cTn id="25" dur="1000" fill="hold"/>
                                        <p:tgtEl>
                                          <p:spTgt spid="26625">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26625">
                                            <p:txEl>
                                              <p:pRg st="1" end="1"/>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6625">
                                            <p:txEl>
                                              <p:pRg st="2" end="2"/>
                                            </p:txEl>
                                          </p:spTgt>
                                        </p:tgtEl>
                                        <p:attrNameLst>
                                          <p:attrName>style.visibility</p:attrName>
                                        </p:attrNameLst>
                                      </p:cBhvr>
                                      <p:to>
                                        <p:strVal val="visible"/>
                                      </p:to>
                                    </p:set>
                                    <p:animEffect transition="in" filter="fade">
                                      <p:cBhvr>
                                        <p:cTn id="29" dur="1000"/>
                                        <p:tgtEl>
                                          <p:spTgt spid="26625">
                                            <p:txEl>
                                              <p:pRg st="2" end="2"/>
                                            </p:txEl>
                                          </p:spTgt>
                                        </p:tgtEl>
                                      </p:cBhvr>
                                    </p:animEffect>
                                    <p:anim calcmode="lin" valueType="num">
                                      <p:cBhvr>
                                        <p:cTn id="30" dur="1000" fill="hold"/>
                                        <p:tgtEl>
                                          <p:spTgt spid="26625">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26625">
                                            <p:txEl>
                                              <p:pRg st="2" end="2"/>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6625">
                                            <p:txEl>
                                              <p:pRg st="3" end="3"/>
                                            </p:txEl>
                                          </p:spTgt>
                                        </p:tgtEl>
                                        <p:attrNameLst>
                                          <p:attrName>style.visibility</p:attrName>
                                        </p:attrNameLst>
                                      </p:cBhvr>
                                      <p:to>
                                        <p:strVal val="visible"/>
                                      </p:to>
                                    </p:set>
                                    <p:animEffect transition="in" filter="fade">
                                      <p:cBhvr>
                                        <p:cTn id="34" dur="1000"/>
                                        <p:tgtEl>
                                          <p:spTgt spid="26625">
                                            <p:txEl>
                                              <p:pRg st="3" end="3"/>
                                            </p:txEl>
                                          </p:spTgt>
                                        </p:tgtEl>
                                      </p:cBhvr>
                                    </p:animEffect>
                                    <p:anim calcmode="lin" valueType="num">
                                      <p:cBhvr>
                                        <p:cTn id="35" dur="1000" fill="hold"/>
                                        <p:tgtEl>
                                          <p:spTgt spid="26625">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6625">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1000"/>
                            </p:stCondLst>
                            <p:childTnLst>
                              <p:par>
                                <p:cTn id="38" presetID="29" presetClass="entr" presetSubtype="0" fill="hold" nodeType="after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2000" fill="hold"/>
                                        <p:tgtEl>
                                          <p:spTgt spid="11"/>
                                        </p:tgtEl>
                                        <p:attrNameLst>
                                          <p:attrName>ppt_x</p:attrName>
                                        </p:attrNameLst>
                                      </p:cBhvr>
                                      <p:tavLst>
                                        <p:tav tm="0">
                                          <p:val>
                                            <p:strVal val="#ppt_x-.2"/>
                                          </p:val>
                                        </p:tav>
                                        <p:tav tm="100000">
                                          <p:val>
                                            <p:strVal val="#ppt_x"/>
                                          </p:val>
                                        </p:tav>
                                      </p:tavLst>
                                    </p:anim>
                                    <p:anim calcmode="lin" valueType="num">
                                      <p:cBhvr>
                                        <p:cTn id="41" dur="2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checkerboard(across)">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2"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34925" y="1125538"/>
            <a:ext cx="6732588" cy="1223962"/>
          </a:xfrm>
        </p:spPr>
        <p:txBody>
          <a:bodyPr>
            <a:noAutofit/>
          </a:bodyPr>
          <a:lstStyle/>
          <a:p>
            <a:pPr algn="l" eaLnBrk="1" hangingPunct="1">
              <a:defRPr/>
            </a:pPr>
            <a:r>
              <a:rPr lang="ru-RU" sz="6000" b="1" dirty="0" smtClean="0">
                <a:solidFill>
                  <a:srgbClr val="FF3300"/>
                </a:solidFill>
                <a:effectLst>
                  <a:outerShdw blurRad="38100" dist="38100" dir="2700000" algn="tl">
                    <a:srgbClr val="C0C0C0"/>
                  </a:outerShdw>
                </a:effectLst>
                <a:latin typeface="Monotype Corsiva" pitchFamily="66" charset="0"/>
              </a:rPr>
              <a:t>«ДО  НОВЫХ  ВСТРЕЧ</a:t>
            </a:r>
            <a:r>
              <a:rPr lang="en-US" sz="6000" b="1" dirty="0" smtClean="0">
                <a:solidFill>
                  <a:srgbClr val="FF3300"/>
                </a:solidFill>
                <a:effectLst>
                  <a:outerShdw blurRad="38100" dist="38100" dir="2700000" algn="tl">
                    <a:srgbClr val="C0C0C0"/>
                  </a:outerShdw>
                </a:effectLst>
                <a:latin typeface="Monotype Corsiva" pitchFamily="66" charset="0"/>
              </a:rPr>
              <a:t>…</a:t>
            </a:r>
            <a:r>
              <a:rPr lang="ru-RU" sz="6000" b="1" dirty="0" smtClean="0">
                <a:solidFill>
                  <a:srgbClr val="FF3300"/>
                </a:solidFill>
                <a:effectLst>
                  <a:outerShdw blurRad="38100" dist="38100" dir="2700000" algn="tl">
                    <a:srgbClr val="C0C0C0"/>
                  </a:outerShdw>
                </a:effectLst>
                <a:latin typeface="Monotype Corsiva" pitchFamily="66" charset="0"/>
              </a:rPr>
              <a:t>»</a:t>
            </a:r>
            <a:endParaRPr lang="ru-RU" sz="6000" dirty="0" smtClean="0">
              <a:solidFill>
                <a:srgbClr val="FF3300"/>
              </a:solidFill>
              <a:effectLst>
                <a:outerShdw blurRad="38100" dist="38100" dir="2700000" algn="tl">
                  <a:srgbClr val="C0C0C0"/>
                </a:outerShdw>
              </a:effectLst>
              <a:latin typeface="Monotype Corsiva" pitchFamily="66" charset="0"/>
            </a:endParaRPr>
          </a:p>
        </p:txBody>
      </p:sp>
      <p:pic>
        <p:nvPicPr>
          <p:cNvPr id="1026" name="Picture 2" descr="C:\Users\Elena\Downloads\дети-инвалиды\disability_1_.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4" cstate="print"/>
          <a:srcRect l="5880" t="9267" r="15161" b="2955"/>
          <a:stretch>
            <a:fillRect/>
          </a:stretch>
        </p:blipFill>
        <p:spPr bwMode="auto">
          <a:xfrm>
            <a:off x="4499992" y="1179899"/>
            <a:ext cx="4842538" cy="4121309"/>
          </a:xfrm>
          <a:prstGeom prst="ellipse">
            <a:avLst/>
          </a:prstGeom>
          <a:ln>
            <a:noFill/>
          </a:ln>
          <a:effectLst>
            <a:softEdge rad="112500"/>
          </a:effectLst>
        </p:spPr>
      </p:pic>
      <p:pic>
        <p:nvPicPr>
          <p:cNvPr id="3" name="Picture 2"/>
          <p:cNvPicPr>
            <a:picLocks noChangeAspect="1" noChangeArrowheads="1"/>
          </p:cNvPicPr>
          <p:nvPr/>
        </p:nvPicPr>
        <p:blipFill>
          <a:blip r:embed="rId5" cstate="print"/>
          <a:srcRect/>
          <a:stretch>
            <a:fillRect/>
          </a:stretch>
        </p:blipFill>
        <p:spPr bwMode="auto">
          <a:xfrm>
            <a:off x="0" y="0"/>
            <a:ext cx="9786974" cy="6858000"/>
          </a:xfrm>
          <a:prstGeom prst="rect">
            <a:avLst/>
          </a:prstGeom>
          <a:noFill/>
          <a:ln w="9525">
            <a:noFill/>
            <a:miter lim="800000"/>
            <a:headEnd/>
            <a:tailEnd/>
          </a:ln>
          <a:effectLst/>
        </p:spPr>
      </p:pic>
      <p:pic>
        <p:nvPicPr>
          <p:cNvPr id="9" name="Picture 2" descr="C:\Users\Elena\Downloads\дети-инвалиды\1f75b48b04e5.jpg"/>
          <p:cNvPicPr>
            <a:picLocks noChangeAspect="1" noChangeArrowheads="1"/>
          </p:cNvPicPr>
          <p:nvPr/>
        </p:nvPicPr>
        <p:blipFill>
          <a:blip r:embed="rId6" cstate="print">
            <a:clrChange>
              <a:clrFrom>
                <a:srgbClr val="FFFFFF"/>
              </a:clrFrom>
              <a:clrTo>
                <a:srgbClr val="FFFFFF">
                  <a:alpha val="0"/>
                </a:srgbClr>
              </a:clrTo>
            </a:clrChange>
            <a:lum bright="-10000" contrast="30000"/>
          </a:blip>
          <a:srcRect/>
          <a:stretch>
            <a:fillRect/>
          </a:stretch>
        </p:blipFill>
        <p:spPr bwMode="auto">
          <a:xfrm>
            <a:off x="0" y="5453872"/>
            <a:ext cx="1428728" cy="1404127"/>
          </a:xfrm>
          <a:prstGeom prst="rect">
            <a:avLst/>
          </a:prstGeom>
          <a:noFill/>
          <a:ln w="9525">
            <a:noFill/>
            <a:miter lim="800000"/>
            <a:headEnd/>
            <a:tailEnd/>
          </a:ln>
        </p:spPr>
      </p:pic>
      <p:sp>
        <p:nvSpPr>
          <p:cNvPr id="25601" name="Rectangle 1"/>
          <p:cNvSpPr>
            <a:spLocks noChangeArrowheads="1"/>
          </p:cNvSpPr>
          <p:nvPr/>
        </p:nvSpPr>
        <p:spPr bwMode="auto">
          <a:xfrm>
            <a:off x="571472" y="285728"/>
            <a:ext cx="821537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У ребенка-инвалида, не занимающегося дополнительным образованием, не происходит наработки жизненных навыков, позволяющих ему существовать со своими особенностями во взрослой жизни, поэтому цель моей работы заключается не только в том, чтобы познакомить детей с различным видами  творчества, но и выработать  у них умения и навыки работы с различными материалами, в различных техниках.  В конечном итоге - научить детей полноценному образу жизни, радоваться этой жизни, не обращая внимания на свой недуг. Все занятия носят  воспитательный характер. При проведении  занятий проявляю заботу о настроении и работоспособности детей, создаю особую атмосферу внимания и доверия.           </a:t>
            </a:r>
            <a:endParaRPr kumimoji="0" lang="ru-RU" sz="2400" b="1" i="1" u="none" strike="noStrike" cap="none" normalizeH="0" baseline="0" dirty="0" smtClean="0">
              <a:ln>
                <a:noFill/>
              </a:ln>
              <a:solidFill>
                <a:srgbClr val="FFFF00"/>
              </a:solidFill>
              <a:effectLst/>
              <a:latin typeface="Monotype Corsiva" pitchFamily="66"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В конце каждого занятия фиксирую внимание детей на достигнутом результате. Положительная оценка работы ребёнка является для него важным стимулом. Необходимо отметить недостатки, но похвала должна и предварять, и завершать оценку.</a:t>
            </a:r>
            <a:endParaRPr kumimoji="0" lang="ru-RU" sz="2400" b="1" i="1" u="none" strike="noStrike" cap="none" normalizeH="0" baseline="0" dirty="0" smtClean="0">
              <a:ln>
                <a:noFill/>
              </a:ln>
              <a:solidFill>
                <a:srgbClr val="FFFF00"/>
              </a:solidFill>
              <a:effectLst/>
              <a:latin typeface="Monotype Corsiva" pitchFamily="66"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descr="C:\Users\Elena\Downloads\дети-инвалиды\картинки\1224922302_solnishko-1024.jpg"/>
          <p:cNvPicPr>
            <a:picLocks noChangeAspect="1" noChangeArrowheads="1"/>
          </p:cNvPicPr>
          <p:nvPr/>
        </p:nvPicPr>
        <p:blipFill>
          <a:blip r:embed="rId3" cstate="print"/>
          <a:srcRect b="6250"/>
          <a:stretch>
            <a:fillRect/>
          </a:stretch>
        </p:blipFill>
        <p:spPr bwMode="auto">
          <a:xfrm>
            <a:off x="0" y="0"/>
            <a:ext cx="9753600" cy="6858000"/>
          </a:xfrm>
          <a:prstGeom prst="rect">
            <a:avLst/>
          </a:prstGeom>
          <a:noFill/>
          <a:ln w="9525">
            <a:noFill/>
            <a:miter lim="800000"/>
            <a:headEnd/>
            <a:tailEnd/>
          </a:ln>
        </p:spPr>
      </p:pic>
      <p:sp>
        <p:nvSpPr>
          <p:cNvPr id="2" name="Заголовок 1"/>
          <p:cNvSpPr>
            <a:spLocks noGrp="1"/>
          </p:cNvSpPr>
          <p:nvPr>
            <p:ph type="ctrTitle"/>
          </p:nvPr>
        </p:nvSpPr>
        <p:spPr>
          <a:xfrm>
            <a:off x="34925" y="1125538"/>
            <a:ext cx="6732588" cy="1223962"/>
          </a:xfrm>
        </p:spPr>
        <p:txBody>
          <a:bodyPr>
            <a:noAutofit/>
          </a:bodyPr>
          <a:lstStyle/>
          <a:p>
            <a:pPr algn="l" eaLnBrk="1" hangingPunct="1">
              <a:defRPr/>
            </a:pPr>
            <a:r>
              <a:rPr lang="ru-RU" sz="6000" b="1" dirty="0" smtClean="0">
                <a:solidFill>
                  <a:srgbClr val="FF3300"/>
                </a:solidFill>
                <a:effectLst>
                  <a:outerShdw blurRad="38100" dist="38100" dir="2700000" algn="tl">
                    <a:srgbClr val="C0C0C0"/>
                  </a:outerShdw>
                </a:effectLst>
                <a:latin typeface="Monotype Corsiva" pitchFamily="66" charset="0"/>
              </a:rPr>
              <a:t>«ДО  НОВЫХ  ВСТРЕЧ</a:t>
            </a:r>
            <a:r>
              <a:rPr lang="en-US" sz="6000" b="1" dirty="0" smtClean="0">
                <a:solidFill>
                  <a:srgbClr val="FF3300"/>
                </a:solidFill>
                <a:effectLst>
                  <a:outerShdw blurRad="38100" dist="38100" dir="2700000" algn="tl">
                    <a:srgbClr val="C0C0C0"/>
                  </a:outerShdw>
                </a:effectLst>
                <a:latin typeface="Monotype Corsiva" pitchFamily="66" charset="0"/>
              </a:rPr>
              <a:t>…</a:t>
            </a:r>
            <a:r>
              <a:rPr lang="ru-RU" sz="6000" b="1" dirty="0" smtClean="0">
                <a:solidFill>
                  <a:srgbClr val="FF3300"/>
                </a:solidFill>
                <a:effectLst>
                  <a:outerShdw blurRad="38100" dist="38100" dir="2700000" algn="tl">
                    <a:srgbClr val="C0C0C0"/>
                  </a:outerShdw>
                </a:effectLst>
                <a:latin typeface="Monotype Corsiva" pitchFamily="66" charset="0"/>
              </a:rPr>
              <a:t>»</a:t>
            </a:r>
            <a:endParaRPr lang="ru-RU" sz="6000" dirty="0" smtClean="0">
              <a:solidFill>
                <a:srgbClr val="FF3300"/>
              </a:solidFill>
              <a:effectLst>
                <a:outerShdw blurRad="38100" dist="38100" dir="2700000" algn="tl">
                  <a:srgbClr val="C0C0C0"/>
                </a:outerShdw>
              </a:effectLst>
              <a:latin typeface="Monotype Corsiva" pitchFamily="66" charset="0"/>
            </a:endParaRPr>
          </a:p>
        </p:txBody>
      </p:sp>
      <p:pic>
        <p:nvPicPr>
          <p:cNvPr id="1026" name="Picture 2" descr="C:\Users\Elena\Downloads\дети-инвалиды\disability_1_.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1438" y="4197350"/>
            <a:ext cx="5005387" cy="2660650"/>
          </a:xfrm>
          <a:prstGeom prst="rect">
            <a:avLst/>
          </a:prstGeom>
          <a:noFill/>
          <a:ln w="9525">
            <a:noFill/>
            <a:miter lim="800000"/>
            <a:headEnd/>
            <a:tailEnd/>
          </a:ln>
        </p:spPr>
      </p:pic>
      <p:pic>
        <p:nvPicPr>
          <p:cNvPr id="1027" name="Picture 3" descr="C:\Users\Elena\Downloads\дети-инвалиды\image005.jpg"/>
          <p:cNvPicPr>
            <a:picLocks noChangeAspect="1" noChangeArrowheads="1"/>
          </p:cNvPicPr>
          <p:nvPr/>
        </p:nvPicPr>
        <p:blipFill>
          <a:blip r:embed="rId5" cstate="print"/>
          <a:srcRect l="5880" t="9267" r="15161" b="2955"/>
          <a:stretch>
            <a:fillRect/>
          </a:stretch>
        </p:blipFill>
        <p:spPr bwMode="auto">
          <a:xfrm>
            <a:off x="4499992" y="1179899"/>
            <a:ext cx="4842538" cy="4121309"/>
          </a:xfrm>
          <a:prstGeom prst="ellipse">
            <a:avLst/>
          </a:prstGeom>
          <a:ln>
            <a:noFill/>
          </a:ln>
          <a:effectLst>
            <a:softEdge rad="112500"/>
          </a:effectLst>
        </p:spPr>
      </p:pic>
      <p:pic>
        <p:nvPicPr>
          <p:cNvPr id="3" name="Picture 2"/>
          <p:cNvPicPr>
            <a:picLocks noChangeAspect="1" noChangeArrowheads="1"/>
          </p:cNvPicPr>
          <p:nvPr/>
        </p:nvPicPr>
        <p:blipFill>
          <a:blip r:embed="rId6" cstate="print"/>
          <a:srcRect/>
          <a:stretch>
            <a:fillRect/>
          </a:stretch>
        </p:blipFill>
        <p:spPr bwMode="auto">
          <a:xfrm>
            <a:off x="0" y="0"/>
            <a:ext cx="9786974" cy="6858000"/>
          </a:xfrm>
          <a:prstGeom prst="rect">
            <a:avLst/>
          </a:prstGeom>
          <a:noFill/>
          <a:ln w="9525">
            <a:noFill/>
            <a:miter lim="800000"/>
            <a:headEnd/>
            <a:tailEnd/>
          </a:ln>
          <a:effectLst/>
        </p:spPr>
      </p:pic>
      <p:sp>
        <p:nvSpPr>
          <p:cNvPr id="30721" name="Rectangle 1"/>
          <p:cNvSpPr>
            <a:spLocks noChangeArrowheads="1"/>
          </p:cNvSpPr>
          <p:nvPr/>
        </p:nvSpPr>
        <p:spPr bwMode="auto">
          <a:xfrm>
            <a:off x="428596" y="357166"/>
            <a:ext cx="9144064" cy="56553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FFFF00"/>
                </a:solidFill>
                <a:effectLst/>
                <a:latin typeface="Monotype Corsiva" pitchFamily="66" charset="0"/>
                <a:ea typeface="Andale Sans UI" charset="-52"/>
                <a:cs typeface="Times New Roman" pitchFamily="18" charset="0"/>
              </a:rPr>
              <a:t>             </a:t>
            </a:r>
            <a:r>
              <a:rPr kumimoji="0" lang="ru-RU" sz="2250" b="0" i="0" u="none" strike="noStrike" cap="none" normalizeH="0" dirty="0" smtClean="0">
                <a:ln>
                  <a:noFill/>
                </a:ln>
                <a:solidFill>
                  <a:srgbClr val="FFFF00"/>
                </a:solidFill>
                <a:effectLst/>
                <a:latin typeface="Monotype Corsiva" pitchFamily="66" charset="0"/>
                <a:ea typeface="Andale Sans UI" charset="-52"/>
                <a:cs typeface="Times New Roman" pitchFamily="18" charset="0"/>
              </a:rPr>
              <a:t>Индивидуальные особенности детей затрудняют их самостоятельность, а это, как следствие, порождает неуверенность в своих силах. Моя задача – помочь </a:t>
            </a:r>
            <a:r>
              <a:rPr lang="ru-RU" sz="2250" dirty="0" smtClean="0">
                <a:solidFill>
                  <a:srgbClr val="FFFF00"/>
                </a:solidFill>
                <a:latin typeface="Monotype Corsiva" pitchFamily="66" charset="0"/>
                <a:ea typeface="Andale Sans UI" charset="-52"/>
                <a:cs typeface="Times New Roman" pitchFamily="18" charset="0"/>
              </a:rPr>
              <a:t>им</a:t>
            </a:r>
            <a:r>
              <a:rPr kumimoji="0" lang="ru-RU" sz="2250" b="0" i="0" u="none" strike="noStrike" cap="none" normalizeH="0" dirty="0" smtClean="0">
                <a:ln>
                  <a:noFill/>
                </a:ln>
                <a:solidFill>
                  <a:srgbClr val="FFFF00"/>
                </a:solidFill>
                <a:effectLst/>
                <a:latin typeface="Monotype Corsiva" pitchFamily="66" charset="0"/>
                <a:ea typeface="Andale Sans UI" charset="-52"/>
                <a:cs typeface="Times New Roman" pitchFamily="18" charset="0"/>
              </a:rPr>
              <a:t> преодолевать трудности: не бояться браться за новое дело, высказывать свое мнение, быть решительным, уверенным, смелым.</a:t>
            </a:r>
            <a:endParaRPr kumimoji="0" lang="ru-RU" sz="2250" b="0" i="0" u="none" strike="noStrike" cap="none" normalizeH="0" dirty="0" smtClean="0">
              <a:ln>
                <a:noFill/>
              </a:ln>
              <a:solidFill>
                <a:srgbClr val="FFFF00"/>
              </a:solidFill>
              <a:effectLst/>
              <a:latin typeface="Monotype Corsiva" pitchFamily="66"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250" b="0" i="0" u="none" strike="noStrike" cap="none" normalizeH="0" dirty="0" smtClean="0">
                <a:ln>
                  <a:noFill/>
                </a:ln>
                <a:solidFill>
                  <a:srgbClr val="FFFF00"/>
                </a:solidFill>
                <a:effectLst/>
                <a:latin typeface="Monotype Corsiva" pitchFamily="66" charset="0"/>
                <a:ea typeface="Andale Sans UI" charset="-52"/>
                <a:cs typeface="Times New Roman" pitchFamily="18" charset="0"/>
              </a:rPr>
              <a:t>              Все занятия носят практико-ориентированный характер. Это расширяет возможности  приобретения практического опыта ребенка, формирование и развитие новых жизненных умений и навыков.</a:t>
            </a:r>
            <a:endParaRPr kumimoji="0" lang="ru-RU" sz="2250" b="0" i="0" u="none" strike="noStrike" cap="none" normalizeH="0" dirty="0" smtClean="0">
              <a:ln>
                <a:noFill/>
              </a:ln>
              <a:solidFill>
                <a:srgbClr val="FFFF00"/>
              </a:solidFill>
              <a:effectLst/>
              <a:latin typeface="Monotype Corsiva" pitchFamily="66"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250" b="0" i="0" u="none" strike="noStrike" cap="none" normalizeH="0" dirty="0" smtClean="0">
                <a:ln>
                  <a:noFill/>
                </a:ln>
                <a:solidFill>
                  <a:srgbClr val="FFFF00"/>
                </a:solidFill>
                <a:effectLst/>
                <a:latin typeface="Monotype Corsiva" pitchFamily="66" charset="0"/>
                <a:ea typeface="Andale Sans UI" charset="-52"/>
                <a:cs typeface="Times New Roman" pitchFamily="18" charset="0"/>
              </a:rPr>
              <a:t>Такие дети психологически «младше своего возраста». Мышление их более конкретно; им сложно думать об абстрактных вещах. Память, внимание ослаблено. Им труднее осваивать учебный материал, и они быстро его забывают.</a:t>
            </a:r>
            <a:endParaRPr kumimoji="0" lang="ru-RU" sz="2250" b="0" i="0" u="none" strike="noStrike" cap="none" normalizeH="0" dirty="0" smtClean="0">
              <a:ln>
                <a:noFill/>
              </a:ln>
              <a:solidFill>
                <a:srgbClr val="FFFF00"/>
              </a:solidFill>
              <a:effectLst/>
              <a:latin typeface="Monotype Corsiva" pitchFamily="66"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lang="ru-RU" sz="2250" dirty="0" smtClean="0">
                <a:solidFill>
                  <a:srgbClr val="FFFF00"/>
                </a:solidFill>
                <a:latin typeface="Monotype Corsiva" pitchFamily="66" charset="0"/>
                <a:ea typeface="Andale Sans UI" charset="-52"/>
                <a:cs typeface="Times New Roman" pitchFamily="18" charset="0"/>
              </a:rPr>
              <a:t>Дети </a:t>
            </a:r>
            <a:r>
              <a:rPr kumimoji="0" lang="ru-RU" sz="2250" b="0" i="0" u="none" strike="noStrike" cap="none" normalizeH="0" dirty="0" smtClean="0">
                <a:ln>
                  <a:noFill/>
                </a:ln>
                <a:solidFill>
                  <a:srgbClr val="FFFF00"/>
                </a:solidFill>
                <a:effectLst/>
                <a:latin typeface="Monotype Corsiva" pitchFamily="66" charset="0"/>
                <a:ea typeface="Andale Sans UI" charset="-52"/>
                <a:cs typeface="Times New Roman" pitchFamily="18" charset="0"/>
              </a:rPr>
              <a:t>быстро утомляются. Им надоедает слушать, играть, куда-то идти, делать любую монотонную работу. У них слабый самоконтроль, Данное обещание быстро забывается, запрет нарушается.</a:t>
            </a:r>
            <a:endParaRPr kumimoji="0" lang="ru-RU" sz="2250" b="0" i="0" u="none" strike="noStrike" cap="none" normalizeH="0" dirty="0" smtClean="0">
              <a:ln>
                <a:noFill/>
              </a:ln>
              <a:solidFill>
                <a:srgbClr val="FFFF00"/>
              </a:solidFill>
              <a:effectLst/>
              <a:latin typeface="Monotype Corsiva" pitchFamily="66"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250" b="0" i="0" u="none" strike="noStrike" cap="none" normalizeH="0" dirty="0" smtClean="0">
                <a:ln>
                  <a:noFill/>
                </a:ln>
                <a:solidFill>
                  <a:srgbClr val="FFFF00"/>
                </a:solidFill>
                <a:effectLst/>
                <a:latin typeface="Monotype Corsiva" pitchFamily="66" charset="0"/>
                <a:ea typeface="Andale Sans UI" charset="-52"/>
                <a:cs typeface="Times New Roman" pitchFamily="18" charset="0"/>
              </a:rPr>
              <a:t>Но эти дети добры и отзывчивы, хотя могут быть агрессивны и упрямы. Они очень чувствительны и обидчивы. Очень подвержены влиянию: как хорошему, так и плохому.</a:t>
            </a:r>
            <a:endParaRPr kumimoji="0" lang="ru-RU" sz="2250" b="0" i="0" u="none" strike="noStrike" cap="none" normalizeH="0" dirty="0" smtClean="0">
              <a:ln>
                <a:noFill/>
              </a:ln>
              <a:solidFill>
                <a:srgbClr val="FFFF00"/>
              </a:solidFill>
              <a:effectLst/>
              <a:latin typeface="Monotype Corsiva" pitchFamily="66" charset="0"/>
              <a:cs typeface="Arial" pitchFamily="34" charset="0"/>
            </a:endParaRPr>
          </a:p>
        </p:txBody>
      </p:sp>
      <p:pic>
        <p:nvPicPr>
          <p:cNvPr id="10" name="Picture 2" descr="C:\Users\Elena\Downloads\дети-инвалиды\disability_1_.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143240" y="5415012"/>
            <a:ext cx="2714643" cy="1442988"/>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29" presetClass="entr" presetSubtype="0"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2000" fill="hold"/>
                                        <p:tgtEl>
                                          <p:spTgt spid="1026"/>
                                        </p:tgtEl>
                                        <p:attrNameLst>
                                          <p:attrName>ppt_x</p:attrName>
                                        </p:attrNameLst>
                                      </p:cBhvr>
                                      <p:tavLst>
                                        <p:tav tm="0">
                                          <p:val>
                                            <p:strVal val="#ppt_x-.2"/>
                                          </p:val>
                                        </p:tav>
                                        <p:tav tm="100000">
                                          <p:val>
                                            <p:strVal val="#ppt_x"/>
                                          </p:val>
                                        </p:tav>
                                      </p:tavLst>
                                    </p:anim>
                                    <p:anim calcmode="lin" valueType="num">
                                      <p:cBhvr>
                                        <p:cTn id="13" dur="2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026"/>
                                        </p:tgtEl>
                                      </p:cBhvr>
                                    </p:animEffect>
                                  </p:childTnLst>
                                </p:cTn>
                              </p:par>
                            </p:childTnLst>
                          </p:cTn>
                        </p:par>
                        <p:par>
                          <p:cTn id="15" fill="hold">
                            <p:stCondLst>
                              <p:cond delay="4000"/>
                            </p:stCondLst>
                            <p:childTnLst>
                              <p:par>
                                <p:cTn id="16" presetID="29" presetClass="entr" presetSubtype="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2000" fill="hold"/>
                                        <p:tgtEl>
                                          <p:spTgt spid="10"/>
                                        </p:tgtEl>
                                        <p:attrNameLst>
                                          <p:attrName>ppt_x</p:attrName>
                                        </p:attrNameLst>
                                      </p:cBhvr>
                                      <p:tavLst>
                                        <p:tav tm="0">
                                          <p:val>
                                            <p:strVal val="#ppt_x-.2"/>
                                          </p:val>
                                        </p:tav>
                                        <p:tav tm="100000">
                                          <p:val>
                                            <p:strVal val="#ppt_x"/>
                                          </p:val>
                                        </p:tav>
                                      </p:tavLst>
                                    </p:anim>
                                    <p:anim calcmode="lin" valueType="num">
                                      <p:cBhvr>
                                        <p:cTn id="19" dur="2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20" dur="2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heckerboard(across)">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8.7"/>
</p:tagLst>
</file>

<file path=ppt/tags/tag2.xml><?xml version="1.0" encoding="utf-8"?>
<p:tagLst xmlns:a="http://schemas.openxmlformats.org/drawingml/2006/main" xmlns:r="http://schemas.openxmlformats.org/officeDocument/2006/relationships" xmlns:p="http://schemas.openxmlformats.org/presentationml/2006/main">
  <p:tag name="TIMING" val="|19.5|2.9"/>
</p:tagLst>
</file>

<file path=ppt/tags/tag3.xml><?xml version="1.0" encoding="utf-8"?>
<p:tagLst xmlns:a="http://schemas.openxmlformats.org/drawingml/2006/main" xmlns:r="http://schemas.openxmlformats.org/officeDocument/2006/relationships" xmlns:p="http://schemas.openxmlformats.org/presentationml/2006/main">
  <p:tag name="TIMING" val="|30.2"/>
</p:tagLst>
</file>

<file path=ppt/tags/tag4.xml><?xml version="1.0" encoding="utf-8"?>
<p:tagLst xmlns:a="http://schemas.openxmlformats.org/drawingml/2006/main" xmlns:r="http://schemas.openxmlformats.org/officeDocument/2006/relationships" xmlns:p="http://schemas.openxmlformats.org/presentationml/2006/main">
  <p:tag name="TIMING" val="|6.8|46"/>
</p:tagLst>
</file>

<file path=ppt/tags/tag5.xml><?xml version="1.0" encoding="utf-8"?>
<p:tagLst xmlns:a="http://schemas.openxmlformats.org/drawingml/2006/main" xmlns:r="http://schemas.openxmlformats.org/officeDocument/2006/relationships" xmlns:p="http://schemas.openxmlformats.org/presentationml/2006/main">
  <p:tag name="TIMING" val="|49.7"/>
</p:tagLst>
</file>

<file path=ppt/tags/tag6.xml><?xml version="1.0" encoding="utf-8"?>
<p:tagLst xmlns:a="http://schemas.openxmlformats.org/drawingml/2006/main" xmlns:r="http://schemas.openxmlformats.org/officeDocument/2006/relationships" xmlns:p="http://schemas.openxmlformats.org/presentationml/2006/main">
  <p:tag name="TIMING" val="|26.3"/>
</p:tagLst>
</file>

<file path=ppt/tags/tag7.xml><?xml version="1.0" encoding="utf-8"?>
<p:tagLst xmlns:a="http://schemas.openxmlformats.org/drawingml/2006/main" xmlns:r="http://schemas.openxmlformats.org/officeDocument/2006/relationships" xmlns:p="http://schemas.openxmlformats.org/presentationml/2006/main">
  <p:tag name="TIMING" val="|23.6"/>
</p:tagLst>
</file>

<file path=ppt/tags/tag8.xml><?xml version="1.0" encoding="utf-8"?>
<p:tagLst xmlns:a="http://schemas.openxmlformats.org/drawingml/2006/main" xmlns:r="http://schemas.openxmlformats.org/officeDocument/2006/relationships" xmlns:p="http://schemas.openxmlformats.org/presentationml/2006/main">
  <p:tag name="TIMING" val="|26.5"/>
</p:tagLst>
</file>

<file path=ppt/tags/tag9.xml><?xml version="1.0" encoding="utf-8"?>
<p:tagLst xmlns:a="http://schemas.openxmlformats.org/drawingml/2006/main" xmlns:r="http://schemas.openxmlformats.org/officeDocument/2006/relationships" xmlns:p="http://schemas.openxmlformats.org/presentationml/2006/main">
  <p:tag name="TIMING" val="|2.1"/>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1195</Words>
  <Application>Microsoft Office PowerPoint</Application>
  <PresentationFormat>Экран (4:3)</PresentationFormat>
  <Paragraphs>71</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  «Описание опыта работы  с детьми с ограниченными  возможностями  здоровья» Педагог дополнительного образования Яганова Л.В.. МБОУ ДОД ДДТ ГО ЗАТО г.Фокино</vt:lpstr>
      <vt:lpstr>Слайд 2</vt:lpstr>
      <vt:lpstr>«ДО  НОВЫХ  ВСТРЕЧ…»</vt:lpstr>
      <vt:lpstr>«ДО  НОВЫХ  ВСТРЕЧ…»</vt:lpstr>
      <vt:lpstr>«ДО  НОВЫХ  ВСТРЕЧ…»</vt:lpstr>
      <vt:lpstr>«ДО  НОВЫХ  ВСТРЕЧ…»</vt:lpstr>
      <vt:lpstr>«ДО  НОВЫХ  ВСТРЕЧ…»</vt:lpstr>
      <vt:lpstr>«ДО  НОВЫХ  ВСТРЕЧ…»</vt:lpstr>
      <vt:lpstr>«ДО  НОВЫХ  ВСТРЕЧ…»</vt:lpstr>
      <vt:lpstr>«ДО  НОВЫХ  ВСТРЕЧ…»</vt:lpstr>
      <vt:lpstr>«ДО  НОВЫХ  ВСТРЕЧ…»</vt:lpstr>
      <vt:lpstr>Рекомендации педагогу  дополнительного образования по   развитию личности ребенка с ОВЗ </vt:lpstr>
      <vt:lpstr> </vt:lpstr>
      <vt:lpstr> 5.Помогайте ребенку почувствовать свою интеллектуальную состоятельность.</vt:lpstr>
      <vt:lpstr>«ДО  НОВЫХ  ВСТРЕЧ…»</vt:lpstr>
      <vt:lpstr>«ДО  НОВЫХ  ВСТРЕЧ…»</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  НОВЫХ  ВСТРЕЧ…»</dc:title>
  <dc:creator>GALATEC</dc:creator>
  <cp:lastModifiedBy>GALATEC</cp:lastModifiedBy>
  <cp:revision>25</cp:revision>
  <dcterms:created xsi:type="dcterms:W3CDTF">2015-10-25T14:12:11Z</dcterms:created>
  <dcterms:modified xsi:type="dcterms:W3CDTF">2015-11-24T15:08:23Z</dcterms:modified>
</cp:coreProperties>
</file>