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6" r:id="rId3"/>
    <p:sldId id="261" r:id="rId4"/>
    <p:sldId id="262" r:id="rId5"/>
    <p:sldId id="263" r:id="rId6"/>
    <p:sldId id="264" r:id="rId7"/>
    <p:sldId id="285" r:id="rId8"/>
    <p:sldId id="286" r:id="rId9"/>
    <p:sldId id="267" r:id="rId10"/>
    <p:sldId id="268" r:id="rId11"/>
    <p:sldId id="289" r:id="rId12"/>
    <p:sldId id="271" r:id="rId13"/>
    <p:sldId id="288" r:id="rId14"/>
    <p:sldId id="273" r:id="rId15"/>
    <p:sldId id="292" r:id="rId16"/>
    <p:sldId id="276" r:id="rId17"/>
    <p:sldId id="277" r:id="rId18"/>
    <p:sldId id="278" r:id="rId19"/>
    <p:sldId id="279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77400"/>
            <a:ext cx="82296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880" y="36774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774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28880"/>
            <a:ext cx="8229600" cy="544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774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36774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82080"/>
            <a:ext cx="8229600" cy="1528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600200"/>
            <a:ext cx="40158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77400"/>
            <a:ext cx="8229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Arial"/>
              <a:buChar char="•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Font typeface="Arial"/>
              <a:buChar char="–"/>
            </a:pPr>
            <a:r>
              <a:rPr lang="ru-RU"/>
              <a:t>Второй уровень структуры</a:t>
            </a:r>
            <a:endParaRPr/>
          </a:p>
          <a:p>
            <a:pPr lvl="2">
              <a:buFont typeface="Arial"/>
              <a:buChar char="•"/>
            </a:pPr>
            <a:r>
              <a:rPr lang="ru-RU"/>
              <a:t>Третий уровень структуры</a:t>
            </a:r>
            <a:endParaRPr/>
          </a:p>
          <a:p>
            <a:pPr lvl="3">
              <a:buFont typeface="Arial"/>
              <a:buChar char="–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Font typeface="Arial"/>
              <a:buChar char="»"/>
            </a:pPr>
            <a:r>
              <a:rPr lang="ru-RU"/>
              <a:t>Пятый уровень структуры</a:t>
            </a:r>
            <a:endParaRPr/>
          </a:p>
          <a:p>
            <a:pPr lvl="5">
              <a:buFont typeface="Arial"/>
              <a:buChar char="»"/>
            </a:pPr>
            <a:r>
              <a:rPr lang="ru-RU"/>
              <a:t>Шестой уровень структуры</a:t>
            </a:r>
            <a:endParaRPr/>
          </a:p>
          <a:p>
            <a:pPr lvl="6">
              <a:buFont typeface="Arial"/>
              <a:buChar char="»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5080"/>
            <a:ext cx="2133720" cy="3682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buFont typeface="StarSymbol"/>
              <a:buChar char=""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5080"/>
            <a:ext cx="2895840" cy="3682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5080"/>
            <a:ext cx="2133720" cy="3682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buFont typeface="StarSymbol"/>
              <a:buChar char=""/>
            </a:pPr>
            <a:fld id="{E5CE0392-1A37-41D1-AB42-1EA5C756BFF5}" type="slidenum">
              <a:rPr lang="ru-RU"/>
              <a:pPr>
                <a:buFont typeface="StarSymbol"/>
                <a:buChar char="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929066"/>
            <a:ext cx="8715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«Год культуры – история Кубани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в лицах»</a:t>
            </a:r>
            <a:endParaRPr lang="ru-RU" sz="4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Классный </a:t>
            </a:r>
            <a:r>
              <a:rPr lang="ru-RU" sz="8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час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42844" y="127080"/>
            <a:ext cx="9001156" cy="2164320"/>
          </a:xfrm>
          <a:prstGeom prst="rect">
            <a:avLst/>
          </a:prstGeom>
        </p:spPr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За подвиги в сражениях Екатерина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II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даровала казакам грамоту на владение кубанскими землями. За столь щедрый дар казачьему войску было поручено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бдение и </a:t>
            </a:r>
            <a:r>
              <a:rPr lang="ru-RU" sz="2400" dirty="0" smtClean="0">
                <a:solidFill>
                  <a:srgbClr val="002060"/>
                </a:solidFill>
              </a:rPr>
              <a:t>стража пограничная</a:t>
            </a:r>
            <a:r>
              <a:rPr lang="ru-RU" sz="2400" dirty="0">
                <a:solidFill>
                  <a:srgbClr val="002060"/>
                </a:solidFill>
              </a:rPr>
              <a:t>».</a:t>
            </a:r>
            <a:r>
              <a:rPr lang="ru-RU" sz="4000" dirty="0"/>
              <a:t>
</a:t>
            </a:r>
            <a:endParaRPr/>
          </a:p>
        </p:txBody>
      </p:sp>
      <p:pic>
        <p:nvPicPr>
          <p:cNvPr id="124" name="Рисунок 3"/>
          <p:cNvPicPr/>
          <p:nvPr/>
        </p:nvPicPr>
        <p:blipFill>
          <a:blip r:embed="rId2"/>
          <a:srcRect l="9115" t="6030" r="7263" b="7313"/>
          <a:stretch>
            <a:fillRect/>
          </a:stretch>
        </p:blipFill>
        <p:spPr>
          <a:xfrm>
            <a:off x="5357818" y="1214422"/>
            <a:ext cx="3357586" cy="5643578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125" name="Picture 6"/>
          <p:cNvPicPr/>
          <p:nvPr/>
        </p:nvPicPr>
        <p:blipFill>
          <a:blip r:embed="rId3"/>
          <a:srcRect l="4255"/>
          <a:stretch>
            <a:fillRect/>
          </a:stretch>
        </p:blipFill>
        <p:spPr>
          <a:xfrm>
            <a:off x="642910" y="1857364"/>
            <a:ext cx="3429024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Антон Головатый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войсковой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судья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Черноморского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казачьего войска.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Возглавил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дипломатическую миссию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черноморских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казаков,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направленную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 Екатерине II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получения Жалованной грамоты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кубанские земли</a:t>
            </a:r>
          </a:p>
          <a:p>
            <a:endParaRPr lang="ru-RU" dirty="0"/>
          </a:p>
        </p:txBody>
      </p:sp>
      <p:pic>
        <p:nvPicPr>
          <p:cNvPr id="4" name="Рисунок 3" descr="Головатый Антон Андреевич (1732, по другим данным 1744  1797)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643206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00084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pic>
        <p:nvPicPr>
          <p:cNvPr id="131" name="Лента лицом вниз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94920" cy="160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Чепега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Захарий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Алексеевич</a:t>
            </a:r>
            <a:endParaRPr lang="ru-RU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Кошевой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атаман 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Черноморского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казачьего войска 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1788-1797 гг.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Возглавил переселение войска на Кубань. 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Основатель войскового града </a:t>
            </a:r>
            <a:r>
              <a:rPr lang="ru-RU" sz="28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Екатеринодара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i="1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преданию, </a:t>
            </a:r>
            <a:r>
              <a:rPr lang="ru-RU" sz="2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Захарий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Чепега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указав на заросли у </a:t>
            </a:r>
            <a:r>
              <a:rPr lang="ru-RU" sz="2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Карасунского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Кута, </a:t>
            </a:r>
            <a:endParaRPr lang="ru-RU" sz="2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воскликнул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«Быть здесь граду!»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Чепега Захарий Алексеевич (предп. 1726-1797)"/>
          <p:cNvPicPr/>
          <p:nvPr/>
        </p:nvPicPr>
        <p:blipFill>
          <a:blip r:embed="rId2"/>
          <a:srcRect t="7999"/>
          <a:stretch>
            <a:fillRect/>
          </a:stretch>
        </p:blipFill>
        <p:spPr bwMode="auto">
          <a:xfrm>
            <a:off x="5929322" y="214290"/>
            <a:ext cx="2714644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-642966"/>
            <a:ext cx="9144000" cy="2857520"/>
          </a:xfrm>
          <a:prstGeom prst="rect">
            <a:avLst/>
          </a:prstGeom>
        </p:spPr>
        <p:txBody>
          <a:bodyPr anchor="ctr"/>
          <a:lstStyle/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Екатерина даровала казакам кубанские земли за усердную службу. Вот почему и войсковой град казаков получил название </a:t>
            </a:r>
            <a:r>
              <a:rPr lang="ru-RU" sz="2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Екатеринодар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Это была настоящая военная крепость. Казаки насыпали вокруг неё земляной вал, установили сторожевые вышки и орудия.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Буйная река Кубань охватывала крепость с трёх сторон и надёжно защищала от врагов. Внутри крепости казаки построили курени из камыша, брёвен и глины. А в центре небольшой площади  поставили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походную Свято Троицкую церковь.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Так началась история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кубанской столицы.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5"/>
          <p:cNvPicPr/>
          <p:nvPr/>
        </p:nvPicPr>
        <p:blipFill>
          <a:blip r:embed="rId2"/>
          <a:srcRect t="4348" r="5510"/>
          <a:stretch>
            <a:fillRect/>
          </a:stretch>
        </p:blipFill>
        <p:spPr>
          <a:xfrm>
            <a:off x="5572132" y="3714752"/>
            <a:ext cx="3357586" cy="2928958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0034" y="285728"/>
            <a:ext cx="8229600" cy="1528560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1793 году был основан город </a:t>
            </a:r>
            <a:r>
              <a:rPr lang="ru-RU" sz="32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Екатеринодар</a:t>
            </a:r>
            <a:r>
              <a:rPr lang="ru-RU" sz="32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Но название </a:t>
            </a:r>
            <a:r>
              <a:rPr lang="ru-RU" sz="32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Краснодар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он получил только в 1920 году.</a:t>
            </a:r>
          </a:p>
          <a:p>
            <a:endParaRPr lang="ru-RU" dirty="0"/>
          </a:p>
        </p:txBody>
      </p:sp>
      <p:pic>
        <p:nvPicPr>
          <p:cNvPr id="6" name="Рисунок 5" descr="C:\Documents and Settings\1\Рабочий стол\Екатерина\сканирование00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Д 3-5 ноября 2007 года 15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5786454"/>
            <a:ext cx="4104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Бесценный дар Екатерины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42960" y="428760"/>
            <a:ext cx="8143882" cy="155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Спустя почти 90 лет к кубанским казакам возвратились старинные регалии их войска. </a:t>
            </a:r>
            <a:endParaRPr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9" name="Рисунок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840" y="2000240"/>
            <a:ext cx="2714532" cy="3286000"/>
          </a:xfrm>
          <a:prstGeom prst="rect">
            <a:avLst/>
          </a:prstGeom>
          <a:ln w="50760">
            <a:solidFill>
              <a:srgbClr val="FF0000"/>
            </a:solidFill>
            <a:miter/>
          </a:ln>
        </p:spPr>
      </p:pic>
      <p:sp>
        <p:nvSpPr>
          <p:cNvPr id="150" name="CustomShape 2"/>
          <p:cNvSpPr/>
          <p:nvPr/>
        </p:nvSpPr>
        <p:spPr>
          <a:xfrm>
            <a:off x="285720" y="5357826"/>
            <a:ext cx="5072066" cy="9471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 pitchFamily="34" charset="0"/>
              </a:rPr>
              <a:t>Возвращение грамоты о</a:t>
            </a:r>
            <a:endParaRPr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 pitchFamily="34" charset="0"/>
              </a:rPr>
              <a:t>даровании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libri"/>
                <a:cs typeface="Calibri" pitchFamily="34" charset="0"/>
              </a:rPr>
              <a:t>земель казакам.</a:t>
            </a:r>
            <a:endParaRPr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1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360" y="1628640"/>
            <a:ext cx="3809880" cy="495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7"/>
          <p:cNvPicPr/>
          <p:nvPr/>
        </p:nvPicPr>
        <p:blipFill>
          <a:blip r:embed="rId2"/>
          <a:srcRect l="44006" t="10898" r="5296"/>
          <a:stretch>
            <a:fillRect/>
          </a:stretch>
        </p:blipFill>
        <p:spPr>
          <a:xfrm>
            <a:off x="285720" y="142852"/>
            <a:ext cx="457203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1571612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Памятник императрице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Краснодаре </a:t>
            </a:r>
            <a:endParaRPr lang="ru-RU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27600" y="0"/>
            <a:ext cx="4316400" cy="6858000"/>
          </a:xfrm>
          <a:prstGeom prst="rect">
            <a:avLst/>
          </a:prstGeom>
        </p:spPr>
      </p:pic>
      <p:sp>
        <p:nvSpPr>
          <p:cNvPr id="157" name="CustomShape 1"/>
          <p:cNvSpPr/>
          <p:nvPr/>
        </p:nvSpPr>
        <p:spPr>
          <a:xfrm>
            <a:off x="142844" y="1142984"/>
            <a:ext cx="4572000" cy="3500462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Памятник в честь 200-летия</a:t>
            </a:r>
            <a:endParaRPr sz="2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Кубанского казачьего войска.</a:t>
            </a:r>
            <a:endParaRPr sz="2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Открыт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1897 г.</a:t>
            </a:r>
            <a:endParaRPr sz="2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Архитектор В.А.Филиппов.</a:t>
            </a: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Восстановлен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1999 г., автор</a:t>
            </a:r>
            <a:endParaRPr sz="2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восстановленного памятника</a:t>
            </a:r>
            <a:endParaRPr sz="2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А.А.Аполлонов.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Находится на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пересечении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улиц Красной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Буденного</a:t>
            </a:r>
            <a:endParaRPr sz="2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00034" y="214290"/>
            <a:ext cx="8323560" cy="10688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Восстановлен </a:t>
            </a:r>
            <a:r>
              <a:rPr lang="ru-RU" sz="3600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храм </a:t>
            </a:r>
            <a:r>
              <a:rPr lang="ru-RU" sz="3600" dirty="0">
                <a:solidFill>
                  <a:srgbClr val="99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Александра Невского.</a:t>
            </a:r>
            <a:endParaRPr sz="3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1285920"/>
            <a:ext cx="3571920" cy="3929040"/>
          </a:xfrm>
          <a:prstGeom prst="rect">
            <a:avLst/>
          </a:prstGeom>
          <a:ln w="41400">
            <a:solidFill>
              <a:srgbClr val="990000"/>
            </a:solidFill>
            <a:miter/>
          </a:ln>
        </p:spPr>
      </p:pic>
      <p:pic>
        <p:nvPicPr>
          <p:cNvPr id="161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357686" y="2571744"/>
            <a:ext cx="3286264" cy="3857426"/>
          </a:xfrm>
          <a:prstGeom prst="rect">
            <a:avLst/>
          </a:prstGeom>
          <a:ln w="41400">
            <a:solidFill>
              <a:srgbClr val="99000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Прямоугольни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6000760" cy="1357298"/>
          </a:xfrm>
          <a:prstGeom prst="rect">
            <a:avLst/>
          </a:prstGeom>
        </p:spPr>
      </p:pic>
      <p:pic>
        <p:nvPicPr>
          <p:cNvPr id="5" name="Picture 9"/>
          <p:cNvPicPr/>
          <p:nvPr/>
        </p:nvPicPr>
        <p:blipFill>
          <a:blip r:embed="rId3"/>
          <a:srcRect l="9259" t="17808" r="1852" b="4109"/>
          <a:stretch>
            <a:fillRect/>
          </a:stretch>
        </p:blipFill>
        <p:spPr>
          <a:xfrm>
            <a:off x="5572132" y="285728"/>
            <a:ext cx="3357586" cy="4214842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428868"/>
            <a:ext cx="5857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Сегодня вспомнить мы хотим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События в истории России,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Хотим, чтоб выдающихся людей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вы на уроке этом не забыли.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Кто любит край родной,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Тот знает всю его историю в деталях.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Сегодня речь у нас пойдет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 граде </a:t>
            </a:r>
            <a:r>
              <a:rPr lang="ru-RU" sz="28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Екатеринодаре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800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 fill="freez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1400" y="29160"/>
            <a:ext cx="7347960" cy="60663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Calibri" pitchFamily="34" charset="0"/>
              </a:rPr>
              <a:t>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/>
                <a:cs typeface="Calibri" pitchFamily="34" charset="0"/>
              </a:rPr>
              <a:t>Гимн </a:t>
            </a:r>
            <a:r>
              <a:rPr lang="ru-RU" sz="2800" b="1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 pitchFamily="34" charset="0"/>
              </a:rPr>
              <a:t>Екатеринодару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Как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символ верности Престолу и Отчизне,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Ты стал форпостом южных рубежей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Ты отчим домом стал для тысяч жизней,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Казачьей славной Родиной моей.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Ты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назван гордо в честь Екатерины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За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верность службе и казачью стать.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Стоишь, как остров, в море хлебной нивы,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Чтоб юг России свято охранять!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Своим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трудом известен ты повсюду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И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звонкой песней покорил весь мир,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Живут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в тебе со всей Отчизны люди,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Ты всех казачьей дружбою сплотил.</a:t>
            </a:r>
            <a:endParaRPr sz="28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                                          </a:t>
            </a: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В. Жидков</a:t>
            </a:r>
            <a:endParaRPr sz="2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14282" y="142852"/>
            <a:ext cx="5286412" cy="5586188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Я голосую за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Екатерину!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
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«Да»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той, что край казачий создала – 
Вручила поселенцам Юг России 
И их столице имя отдала. 
Я голосую за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Екатерину!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
Она немецкой девочкой была. 
Ей дочь Петра открыла дверь России, 
Она России – душу отдала.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Я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голосую за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Екатерину! </a:t>
            </a:r>
            <a:endParaRPr lang="ru-RU" sz="2400" dirty="0" smtClean="0">
              <a:solidFill>
                <a:srgbClr val="C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Да»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той, что Россиянкой стать смогла, </a:t>
            </a: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Императрицей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сделалась всесильной </a:t>
            </a:r>
            <a:endParaRPr lang="ru-RU" sz="2400" dirty="0" smtClean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мощь страны бескрайней сберегла. </a:t>
            </a:r>
            <a:endParaRPr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000100" y="5500702"/>
            <a:ext cx="4572000" cy="2764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a typeface="Times New Roman"/>
              </a:rPr>
              <a:t>Л. </a:t>
            </a:r>
            <a:r>
              <a:rPr lang="ru-RU" sz="2000" b="1" dirty="0" err="1" smtClean="0">
                <a:solidFill>
                  <a:srgbClr val="000000"/>
                </a:solidFill>
                <a:ea typeface="Times New Roman"/>
              </a:rPr>
              <a:t>Ган</a:t>
            </a:r>
            <a:endParaRPr sz="2000"/>
          </a:p>
        </p:txBody>
      </p:sp>
      <p:pic>
        <p:nvPicPr>
          <p:cNvPr id="174" name="Picture 7"/>
          <p:cNvPicPr/>
          <p:nvPr/>
        </p:nvPicPr>
        <p:blipFill>
          <a:blip r:embed="rId2"/>
          <a:srcRect t="17336" r="8821"/>
          <a:stretch>
            <a:fillRect/>
          </a:stretch>
        </p:blipFill>
        <p:spPr>
          <a:xfrm>
            <a:off x="5357818" y="571480"/>
            <a:ext cx="3571900" cy="5357850"/>
          </a:xfrm>
          <a:prstGeom prst="rect">
            <a:avLst/>
          </a:prstGeom>
          <a:ln w="76320">
            <a:solidFill>
              <a:srgbClr val="FF000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42844" y="132120"/>
            <a:ext cx="9001156" cy="2224800"/>
          </a:xfrm>
          <a:prstGeom prst="rect">
            <a:avLst/>
          </a:prstGeom>
        </p:spPr>
        <p:txBody>
          <a:bodyPr anchor="ctr"/>
          <a:lstStyle/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Екатерина II Алексеевна - императрица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Всероссийская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1762 - 96 годах, рожденная София-Фредерика-Амалия, принцесса Ангальт-Цербстская.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Родилась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21 апреля 1729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г.  Дома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ее звали </a:t>
            </a:r>
            <a:r>
              <a:rPr lang="ru-RU" sz="2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Фике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sz="28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5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3000240" cy="37148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6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286280" cy="3429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929330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Екатерина в детстве</a:t>
            </a:r>
            <a:endParaRPr lang="ru-RU" sz="2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6215082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Княгиня Екатерина в юности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42844" y="-52920"/>
            <a:ext cx="8858312" cy="1798200"/>
          </a:xfrm>
          <a:prstGeom prst="rect">
            <a:avLst/>
          </a:prstGeom>
        </p:spPr>
        <p:txBody>
          <a:bodyPr anchor="ctr"/>
          <a:lstStyle/>
          <a:p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  </a:t>
            </a:r>
            <a:r>
              <a:rPr lang="ru-RU" sz="2800" dirty="0" smtClean="0">
                <a:solidFill>
                  <a:srgbClr val="002060"/>
                </a:solidFill>
              </a:rPr>
              <a:t>Приглашение </a:t>
            </a:r>
            <a:r>
              <a:rPr lang="ru-RU" sz="2800" dirty="0">
                <a:solidFill>
                  <a:srgbClr val="002060"/>
                </a:solidFill>
              </a:rPr>
              <a:t>приехать в Россию пришло </a:t>
            </a:r>
            <a:r>
              <a:rPr lang="ru-RU" sz="2800" dirty="0" smtClean="0">
                <a:solidFill>
                  <a:srgbClr val="002060"/>
                </a:solidFill>
              </a:rPr>
              <a:t>зимой 1744 года, </a:t>
            </a:r>
            <a:r>
              <a:rPr lang="ru-RU" sz="2800" dirty="0">
                <a:solidFill>
                  <a:srgbClr val="002060"/>
                </a:solidFill>
              </a:rPr>
              <a:t>и 10 января принцесса </a:t>
            </a:r>
            <a:r>
              <a:rPr lang="ru-RU" sz="2800" dirty="0" err="1">
                <a:solidFill>
                  <a:srgbClr val="002060"/>
                </a:solidFill>
              </a:rPr>
              <a:t>Фике</a:t>
            </a:r>
            <a:r>
              <a:rPr lang="ru-RU" sz="2800" dirty="0">
                <a:solidFill>
                  <a:srgbClr val="002060"/>
                </a:solidFill>
              </a:rPr>
              <a:t> с матерью тайно, под именем графинь </a:t>
            </a:r>
            <a:r>
              <a:rPr lang="ru-RU" sz="2800" dirty="0" err="1">
                <a:solidFill>
                  <a:srgbClr val="002060"/>
                </a:solidFill>
              </a:rPr>
              <a:t>Рейнбек</a:t>
            </a:r>
            <a:r>
              <a:rPr lang="ru-RU" sz="2800" dirty="0">
                <a:solidFill>
                  <a:srgbClr val="002060"/>
                </a:solidFill>
              </a:rPr>
              <a:t> выехали в Россию. 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91" name="Рисунок 2"/>
          <p:cNvPicPr/>
          <p:nvPr/>
        </p:nvPicPr>
        <p:blipFill>
          <a:blip r:embed="rId2"/>
          <a:srcRect t="14035" r="6122"/>
          <a:stretch>
            <a:fillRect/>
          </a:stretch>
        </p:blipFill>
        <p:spPr>
          <a:xfrm>
            <a:off x="5357818" y="1571612"/>
            <a:ext cx="3286148" cy="3643338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92" name="Picture 3"/>
          <p:cNvPicPr/>
          <p:nvPr/>
        </p:nvPicPr>
        <p:blipFill>
          <a:blip r:embed="rId3"/>
          <a:srcRect t="15789" r="6255"/>
          <a:stretch>
            <a:fillRect/>
          </a:stretch>
        </p:blipFill>
        <p:spPr>
          <a:xfrm>
            <a:off x="285720" y="1785926"/>
            <a:ext cx="3214502" cy="3429052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93" name="Прямоугольни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1200" y="5138640"/>
            <a:ext cx="3157560" cy="933480"/>
          </a:xfrm>
          <a:prstGeom prst="rect">
            <a:avLst/>
          </a:prstGeom>
        </p:spPr>
      </p:pic>
      <p:sp>
        <p:nvSpPr>
          <p:cNvPr id="94" name="CustomShape 2"/>
          <p:cNvSpPr/>
          <p:nvPr/>
        </p:nvSpPr>
        <p:spPr>
          <a:xfrm>
            <a:off x="0" y="5357826"/>
            <a:ext cx="4643438" cy="1500174"/>
          </a:xfrm>
          <a:prstGeom prst="rect">
            <a:avLst/>
          </a:prstGeom>
          <a:noFill/>
          <a:ln w="44280">
            <a:noFill/>
            <a:miter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/>
              </a:rPr>
              <a:t>Великий князь </a:t>
            </a:r>
            <a:endParaRPr lang="ru-RU" sz="28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alibri"/>
              </a:rPr>
              <a:t>Петр </a:t>
            </a:r>
            <a:r>
              <a:rPr lang="ru-RU" sz="2800" b="1" dirty="0">
                <a:solidFill>
                  <a:srgbClr val="C00000"/>
                </a:solidFill>
                <a:latin typeface="Calibri"/>
              </a:rPr>
              <a:t>Федорович</a:t>
            </a:r>
            <a:endParaRPr sz="280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/>
              </a:rPr>
              <a:t>будущий император Петр </a:t>
            </a:r>
            <a:r>
              <a:rPr lang="en-US" sz="2800" b="1" dirty="0">
                <a:solidFill>
                  <a:srgbClr val="C00000"/>
                </a:solidFill>
                <a:latin typeface="Calibri"/>
              </a:rPr>
              <a:t>III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643438" y="5357826"/>
            <a:ext cx="4500562" cy="1000064"/>
          </a:xfrm>
          <a:prstGeom prst="rect">
            <a:avLst/>
          </a:prstGeom>
          <a:noFill/>
          <a:ln w="38160">
            <a:noFill/>
            <a:miter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Calibri"/>
              </a:rPr>
              <a:t>Великий князь Петр Федорович и Великая княгиня </a:t>
            </a:r>
            <a:endParaRPr lang="ru-RU" sz="2400" b="1" dirty="0" smtClean="0">
              <a:solidFill>
                <a:srgbClr val="C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libri"/>
              </a:rPr>
              <a:t>        Екатерина </a:t>
            </a:r>
            <a:r>
              <a:rPr lang="ru-RU" sz="2400" b="1" dirty="0">
                <a:solidFill>
                  <a:srgbClr val="C00000"/>
                </a:solidFill>
                <a:latin typeface="Calibri"/>
              </a:rPr>
              <a:t>Алексеевна</a:t>
            </a:r>
            <a:endParaRPr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 fill="freez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 fill="freez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000" fill="freez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2000" fill="freez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/>
          <p:cNvPicPr/>
          <p:nvPr/>
        </p:nvPicPr>
        <p:blipFill>
          <a:blip r:embed="rId2"/>
          <a:srcRect l="4650" t="4170" r="6979"/>
          <a:stretch>
            <a:fillRect/>
          </a:stretch>
        </p:blipFill>
        <p:spPr>
          <a:xfrm>
            <a:off x="5572132" y="2285992"/>
            <a:ext cx="2643206" cy="3643338"/>
          </a:xfrm>
          <a:prstGeom prst="rect">
            <a:avLst/>
          </a:prstGeom>
          <a:ln w="44280">
            <a:solidFill>
              <a:srgbClr val="FF0000"/>
            </a:solidFill>
            <a:miter/>
          </a:ln>
        </p:spPr>
      </p:pic>
      <p:pic>
        <p:nvPicPr>
          <p:cNvPr id="97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2786058"/>
            <a:ext cx="2500330" cy="3214774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sp>
        <p:nvSpPr>
          <p:cNvPr id="98" name="CustomShape 1"/>
          <p:cNvSpPr/>
          <p:nvPr/>
        </p:nvSpPr>
        <p:spPr>
          <a:xfrm>
            <a:off x="357158" y="6143644"/>
            <a:ext cx="2857520" cy="428760"/>
          </a:xfrm>
          <a:prstGeom prst="rect">
            <a:avLst/>
          </a:prstGeom>
          <a:noFill/>
          <a:ln w="38160">
            <a:noFill/>
            <a:miter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Св. Екатерина</a:t>
            </a:r>
            <a:endParaRPr b="1" i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500562" y="5929200"/>
            <a:ext cx="4429156" cy="785880"/>
          </a:xfrm>
          <a:prstGeom prst="rect">
            <a:avLst/>
          </a:prstGeom>
          <a:noFill/>
          <a:ln w="38160">
            <a:noFill/>
            <a:miter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Петр </a:t>
            </a:r>
            <a:r>
              <a:rPr lang="en-US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III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со своей женой  Екатериной</a:t>
            </a:r>
            <a:endParaRPr sz="2400" b="1" i="1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0" y="9720"/>
            <a:ext cx="9144000" cy="222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24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a typeface="Times New Roman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1745 г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крещение принцессы в православие под именем Екатерины Алексеевны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(взяв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себе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христианское имя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Святой 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Великомученицы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Екатерины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)</a:t>
            </a:r>
            <a:endParaRPr sz="28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StarSymbol"/>
              <a:buChar char=""/>
            </a:pPr>
            <a:endParaRPr/>
          </a:p>
          <a:p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                        </a:t>
            </a:r>
            <a:endParaRPr/>
          </a:p>
        </p:txBody>
      </p:sp>
      <p:sp>
        <p:nvSpPr>
          <p:cNvPr id="101" name="CustomShape 4"/>
          <p:cNvSpPr/>
          <p:nvPr/>
        </p:nvSpPr>
        <p:spPr>
          <a:xfrm>
            <a:off x="0" y="1500174"/>
            <a:ext cx="8572320" cy="369720"/>
          </a:xfrm>
          <a:prstGeom prst="rect">
            <a:avLst/>
          </a:prstGeom>
        </p:spPr>
      </p:sp>
      <p:sp>
        <p:nvSpPr>
          <p:cNvPr id="102" name="CustomShape 5"/>
          <p:cNvSpPr/>
          <p:nvPr/>
        </p:nvSpPr>
        <p:spPr>
          <a:xfrm>
            <a:off x="0" y="1071720"/>
            <a:ext cx="3643200" cy="523800"/>
          </a:xfrm>
          <a:prstGeom prst="rect">
            <a:avLst/>
          </a:prstGeom>
        </p:spPr>
      </p:sp>
      <p:sp>
        <p:nvSpPr>
          <p:cNvPr id="103" name="CustomShape 6"/>
          <p:cNvSpPr/>
          <p:nvPr/>
        </p:nvSpPr>
        <p:spPr>
          <a:xfrm>
            <a:off x="285840" y="1571760"/>
            <a:ext cx="8572320" cy="461880"/>
          </a:xfrm>
          <a:prstGeom prst="rect">
            <a:avLst/>
          </a:prstGeom>
        </p:spPr>
      </p:sp>
      <p:sp>
        <p:nvSpPr>
          <p:cNvPr id="104" name="CustomShape 7"/>
          <p:cNvSpPr/>
          <p:nvPr/>
        </p:nvSpPr>
        <p:spPr>
          <a:xfrm>
            <a:off x="0" y="0"/>
            <a:ext cx="184320" cy="369720"/>
          </a:xfrm>
          <a:prstGeom prst="rect">
            <a:avLst/>
          </a:prstGeom>
        </p:spPr>
      </p:sp>
      <p:sp>
        <p:nvSpPr>
          <p:cNvPr id="105" name="CustomShape 8"/>
          <p:cNvSpPr/>
          <p:nvPr/>
        </p:nvSpPr>
        <p:spPr>
          <a:xfrm>
            <a:off x="3071880" y="1643040"/>
            <a:ext cx="183960" cy="308160"/>
          </a:xfrm>
          <a:prstGeom prst="rect">
            <a:avLst/>
          </a:prstGeom>
        </p:spPr>
      </p:sp>
      <p:sp>
        <p:nvSpPr>
          <p:cNvPr id="106" name="CustomShape 9"/>
          <p:cNvSpPr/>
          <p:nvPr/>
        </p:nvSpPr>
        <p:spPr>
          <a:xfrm>
            <a:off x="214282" y="1571612"/>
            <a:ext cx="8572560" cy="611166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Венчание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состоялось через полтора года,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невесте было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 шестнадцать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, а жениху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Петру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III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ea typeface="Times New Roman"/>
                <a:cs typeface="Calibri" pitchFamily="34" charset="0"/>
              </a:rPr>
              <a:t> семнадцать. </a:t>
            </a:r>
            <a:endParaRPr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 fill="freez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2000" fill="freez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600" fill="freez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6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6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6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2000" fill="freez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2000" fill="freez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0" y="357166"/>
            <a:ext cx="9001156" cy="1826594"/>
          </a:xfrm>
          <a:prstGeom prst="rect">
            <a:avLst/>
          </a:prstGeom>
        </p:spPr>
        <p:txBody>
          <a:bodyPr anchor="ctr"/>
          <a:lstStyle/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Екатерина II медленно, но верно, продвигалась к русскому престолу, и, в итоге, отняла власть у мужа. </a:t>
            </a:r>
            <a:endParaRPr lang="ru-RU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28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июня 1762 г. в России был совершен переворот в пользу 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Екатерины.</a:t>
            </a:r>
            <a:r>
              <a:rPr lang="ru-RU" sz="2800" dirty="0">
                <a:solidFill>
                  <a:srgbClr val="993300"/>
                </a:solidFill>
              </a:rPr>
              <a:t>
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214282" y="2428868"/>
            <a:ext cx="6643718" cy="3857652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Anim0"/>
              </a:rPr>
              <a:t>Еще в детстве, если, конечно, верить фольклору, маленькая принцесса услышала от какого-то странствующего монаха предсказание, что в конце концов она «наденет на голову корону великой империи, которой в настоящее время правит женщина». Похоже, что и в самом деле речь в этом предсказании шла о России, которой в то время правила императрица Елизавета Петровна.</a:t>
            </a:r>
            <a:r>
              <a:rPr lang="ru-RU" sz="2400" dirty="0">
                <a:latin typeface="Anim0"/>
              </a:rPr>
              <a:t>
</a:t>
            </a:r>
            <a:endParaRPr/>
          </a:p>
        </p:txBody>
      </p:sp>
      <p:pic>
        <p:nvPicPr>
          <p:cNvPr id="10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15140" y="1643050"/>
            <a:ext cx="2214578" cy="3429024"/>
          </a:xfrm>
          <a:prstGeom prst="rect">
            <a:avLst/>
          </a:prstGeom>
          <a:ln w="38160">
            <a:solidFill>
              <a:srgbClr val="FFFF00"/>
            </a:solidFill>
            <a:miter/>
          </a:ln>
        </p:spPr>
      </p:pic>
      <p:sp>
        <p:nvSpPr>
          <p:cNvPr id="110" name="CustomShape 3"/>
          <p:cNvSpPr/>
          <p:nvPr/>
        </p:nvSpPr>
        <p:spPr>
          <a:xfrm>
            <a:off x="6286512" y="5786454"/>
            <a:ext cx="2643288" cy="642960"/>
          </a:xfrm>
          <a:prstGeom prst="rect">
            <a:avLst/>
          </a:prstGeom>
          <a:noFill/>
          <a:ln w="38160">
            <a:noFill/>
            <a:miter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C00000"/>
                </a:solidFill>
                <a:latin typeface="Franklin Gothic Book"/>
              </a:rPr>
              <a:t>Императрица Елизавета</a:t>
            </a:r>
            <a:endParaRPr sz="28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 fill="freez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2000" fill="freez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29642" cy="47863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Реформы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Екатерины 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II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реорганизация Сената, </a:t>
            </a:r>
            <a:b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 развитие науки и искусства, </a:t>
            </a:r>
            <a:b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 появление женских учебных учреждений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(Смольный институт, Екатерининское училище)</a:t>
            </a:r>
            <a:b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Екатерининские реформы явились 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прямым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продолжением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преобразований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Петра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Documents and Settings\1\Рабочий стол\Екатерина\Екатерининский дворе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42148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57158" y="285728"/>
            <a:ext cx="8229600" cy="3978000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Внешняя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политика</a:t>
            </a:r>
            <a:endParaRPr lang="ru-RU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-присоединение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Крыма;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господство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Черном море ;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-при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разделе Польши России отошли земли 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Литвы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Курляндии;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-война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 Швецией – отстояли завоевания Петра 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в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Прибалтике. 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результате границы России 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были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существенно расширены.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1\Рабочий стол\Екатерина\Екатерина.jpg"/>
          <p:cNvPicPr/>
          <p:nvPr/>
        </p:nvPicPr>
        <p:blipFill>
          <a:blip r:embed="rId2"/>
          <a:srcRect t="4255" r="4878"/>
          <a:stretch>
            <a:fillRect/>
          </a:stretch>
        </p:blipFill>
        <p:spPr bwMode="auto">
          <a:xfrm>
            <a:off x="5715008" y="2928934"/>
            <a:ext cx="300039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47520">
            <a:solidFill>
              <a:srgbClr val="FFFF00"/>
            </a:solidFill>
            <a:miter/>
          </a:ln>
        </p:spPr>
      </p:pic>
      <p:sp>
        <p:nvSpPr>
          <p:cNvPr id="122" name="TextShape 1"/>
          <p:cNvSpPr txBox="1"/>
          <p:nvPr/>
        </p:nvSpPr>
        <p:spPr>
          <a:xfrm>
            <a:off x="0" y="-214560"/>
            <a:ext cx="8858280" cy="2571840"/>
          </a:xfrm>
          <a:prstGeom prst="rect">
            <a:avLst/>
          </a:prstGeom>
        </p:spPr>
        <p:txBody>
          <a:bodyPr anchor="ctr"/>
          <a:lstStyle/>
          <a:p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>
                <a:solidFill>
                  <a:srgbClr val="002060"/>
                </a:solidFill>
              </a:rPr>
              <a:t>конце 18 века Россия воевала с Турцией за выход к берегам Черного моря. Активное участие в этой борьбе принимали казаки.
     30 марта 1792 года делегация казаков прибыла на прием к императрице. </a:t>
            </a:r>
            <a:endParaRPr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750</Words>
  <PresentationFormat>Экран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 Реформы Екатерины  II:  -  реорганизация Сената,  -  развитие науки и искусства,  -  появление женских учебных учреждений   (Смольный институт, Екатерининское училище) Екатерининские реформы явились   прямым продолжением  преобразований Петра I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24</cp:revision>
  <dcterms:modified xsi:type="dcterms:W3CDTF">2015-11-22T11:56:27Z</dcterms:modified>
</cp:coreProperties>
</file>