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59" r:id="rId6"/>
    <p:sldId id="260" r:id="rId7"/>
    <p:sldId id="261" r:id="rId8"/>
    <p:sldId id="262" r:id="rId9"/>
    <p:sldId id="263" r:id="rId10"/>
    <p:sldId id="264" r:id="rId11"/>
    <p:sldId id="265" r:id="rId12"/>
    <p:sldId id="267" r:id="rId13"/>
    <p:sldId id="266" r:id="rId14"/>
    <p:sldId id="268"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0000FF"/>
    <a:srgbClr val="00D000"/>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30.11.2015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ircl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836712"/>
            <a:ext cx="7772400" cy="4176464"/>
          </a:xfrm>
          <a:ln>
            <a:solidFill>
              <a:schemeClr val="accent1"/>
            </a:solidFill>
          </a:ln>
        </p:spPr>
        <p:txBody>
          <a:bodyPr>
            <a:noAutofit/>
          </a:bodyPr>
          <a:lstStyle/>
          <a:p>
            <a:r>
              <a:rPr lang="ru-RU" b="1" dirty="0" smtClean="0">
                <a:ln>
                  <a:solidFill>
                    <a:schemeClr val="bg1"/>
                  </a:solidFill>
                </a:ln>
                <a:solidFill>
                  <a:schemeClr val="bg1"/>
                </a:solidFill>
                <a:effectLst>
                  <a:outerShdw blurRad="38100" dist="38100" dir="2700000" algn="tl">
                    <a:srgbClr val="000000">
                      <a:alpha val="43137"/>
                    </a:srgbClr>
                  </a:outerShdw>
                </a:effectLst>
                <a:latin typeface="Arial" pitchFamily="34" charset="0"/>
                <a:cs typeface="Arial" pitchFamily="34" charset="0"/>
              </a:rPr>
              <a:t>Развитие навыков продуктивного чтения и грамотного письма.</a:t>
            </a:r>
            <a:br>
              <a:rPr lang="ru-RU" b="1" dirty="0" smtClean="0">
                <a:ln>
                  <a:solidFill>
                    <a:schemeClr val="bg1"/>
                  </a:solidFill>
                </a:ln>
                <a:solidFill>
                  <a:schemeClr val="bg1"/>
                </a:solidFill>
                <a:effectLst>
                  <a:outerShdw blurRad="38100" dist="38100" dir="2700000" algn="tl">
                    <a:srgbClr val="000000">
                      <a:alpha val="43137"/>
                    </a:srgbClr>
                  </a:outerShdw>
                </a:effectLst>
                <a:latin typeface="Arial" pitchFamily="34" charset="0"/>
                <a:cs typeface="Arial" pitchFamily="34" charset="0"/>
              </a:rPr>
            </a:br>
            <a:r>
              <a:rPr lang="ru-RU" b="1" dirty="0" smtClean="0">
                <a:ln>
                  <a:solidFill>
                    <a:schemeClr val="bg1"/>
                  </a:solidFill>
                </a:ln>
                <a:solidFill>
                  <a:schemeClr val="bg1"/>
                </a:solidFill>
                <a:effectLst>
                  <a:outerShdw blurRad="38100" dist="38100" dir="2700000" algn="tl">
                    <a:srgbClr val="000000">
                      <a:alpha val="43137"/>
                    </a:srgbClr>
                  </a:outerShdw>
                </a:effectLst>
                <a:latin typeface="Arial" pitchFamily="34" charset="0"/>
                <a:cs typeface="Arial" pitchFamily="34" charset="0"/>
              </a:rPr>
              <a:t>Изложение (3 класс).</a:t>
            </a:r>
            <a:endParaRPr lang="ru-RU" b="1" dirty="0">
              <a:ln>
                <a:solidFill>
                  <a:schemeClr val="bg1"/>
                </a:solidFill>
              </a:ln>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120680"/>
          </a:xfrm>
        </p:spPr>
        <p:txBody>
          <a:bodyPr>
            <a:normAutofit/>
          </a:bodyPr>
          <a:lstStyle/>
          <a:p>
            <a:pPr algn="ctr"/>
            <a:r>
              <a:rPr lang="ru-RU" sz="4000" b="1" dirty="0" smtClean="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rPr>
              <a:t>Объясни значение слов:</a:t>
            </a:r>
          </a:p>
          <a:p>
            <a:pPr algn="ctr">
              <a:buNone/>
            </a:pPr>
            <a:endParaRPr lang="ru-RU" sz="4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buNone/>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сторожка – </a:t>
            </a:r>
          </a:p>
          <a:p>
            <a:pPr>
              <a:buNone/>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съестное – </a:t>
            </a:r>
          </a:p>
          <a:p>
            <a:pPr algn="ctr"/>
            <a:r>
              <a:rPr lang="ru-RU" sz="4000" b="1" dirty="0" smtClean="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rPr>
              <a:t>Перефразируй.</a:t>
            </a:r>
          </a:p>
          <a:p>
            <a:pPr algn="ctr">
              <a:buNone/>
            </a:pPr>
            <a:endPar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buNone/>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Однажды </a:t>
            </a: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около кормушки появилась белочка.</a:t>
            </a:r>
            <a:endParaRPr lang="ru-RU" sz="3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i="1" dirty="0" smtClean="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rPr>
              <a:t>Пунктуационная подготовка</a:t>
            </a:r>
            <a:endParaRPr lang="ru-RU" b="1" i="1" dirty="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251520" y="1600200"/>
            <a:ext cx="8712968" cy="4525963"/>
          </a:xfrm>
        </p:spPr>
        <p:txBody>
          <a:bodyPr/>
          <a:lstStyle/>
          <a:p>
            <a:pPr algn="ctr">
              <a:buNone/>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Прочти </a:t>
            </a: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предложение. </a:t>
            </a: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Обрати внимание на знаки препинания. Объясни их </a:t>
            </a: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постановку.</a:t>
            </a:r>
            <a:endPar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gn="ctr">
              <a:buNone/>
            </a:pPr>
            <a:endPar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buNone/>
            </a:pPr>
            <a:r>
              <a:rPr lang="ru-RU" sz="3600"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Они угощали её ягодами, сухими грибочками. </a:t>
            </a:r>
          </a:p>
          <a:p>
            <a:pPr>
              <a:buNone/>
            </a:pPr>
            <a:endParaRPr lang="ru-RU" dirty="0" smtClean="0"/>
          </a:p>
          <a:p>
            <a:pPr algn="ctr">
              <a:buNone/>
            </a:pPr>
            <a:endParaRPr lang="ru-RU" dirty="0"/>
          </a:p>
        </p:txBody>
      </p:sp>
    </p:spTree>
  </p:cSld>
  <p:clrMapOvr>
    <a:masterClrMapping/>
  </p:clrMapOvr>
  <p:transition spd="slow">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cap="all" dirty="0" smtClean="0">
                <a:ln w="9000" cmpd="sng">
                  <a:solidFill>
                    <a:srgbClr val="FFFF00"/>
                  </a:solidFill>
                  <a:prstDash val="solid"/>
                </a:ln>
                <a:solidFill>
                  <a:srgbClr val="FFFF00"/>
                </a:solidFill>
                <a:effectLst>
                  <a:reflection blurRad="12700" stA="28000" endPos="45000" dist="1000" dir="5400000" sy="-100000" algn="bl" rotWithShape="0"/>
                </a:effectLst>
              </a:rPr>
              <a:t>«Золотые ключики»</a:t>
            </a:r>
            <a:endParaRPr lang="ru-RU" dirty="0">
              <a:ln w="9000" cmpd="sng">
                <a:solidFill>
                  <a:srgbClr val="FFFF00"/>
                </a:solidFill>
                <a:prstDash val="solid"/>
              </a:ln>
              <a:solidFill>
                <a:srgbClr val="FFFF00"/>
              </a:solidFill>
            </a:endParaRPr>
          </a:p>
        </p:txBody>
      </p:sp>
      <p:sp>
        <p:nvSpPr>
          <p:cNvPr id="3" name="Содержимое 2"/>
          <p:cNvSpPr>
            <a:spLocks noGrp="1"/>
          </p:cNvSpPr>
          <p:nvPr>
            <p:ph idx="1"/>
          </p:nvPr>
        </p:nvSpPr>
        <p:spPr>
          <a:xfrm>
            <a:off x="755576" y="1600200"/>
            <a:ext cx="7931224" cy="4525963"/>
          </a:xfrm>
        </p:spPr>
        <p:txBody>
          <a:bodyPr numCol="2">
            <a:normAutofit/>
          </a:bodyPr>
          <a:lstStyle/>
          <a:p>
            <a:r>
              <a:rPr lang="ru-R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сторожка</a:t>
            </a:r>
          </a:p>
          <a:p>
            <a:r>
              <a:rPr lang="ru-R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кормушка</a:t>
            </a:r>
          </a:p>
          <a:p>
            <a:r>
              <a:rPr lang="ru-R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белочка</a:t>
            </a:r>
          </a:p>
          <a:p>
            <a:r>
              <a:rPr lang="ru-R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осторожно</a:t>
            </a:r>
          </a:p>
          <a:p>
            <a:r>
              <a:rPr lang="ru-R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семечки</a:t>
            </a:r>
          </a:p>
          <a:p>
            <a:endParaRPr lang="ru-R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r>
              <a:rPr lang="ru-R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столик</a:t>
            </a:r>
          </a:p>
          <a:p>
            <a:r>
              <a:rPr lang="ru-R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съестное</a:t>
            </a:r>
          </a:p>
          <a:p>
            <a:r>
              <a:rPr lang="ru-R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снег</a:t>
            </a:r>
          </a:p>
          <a:p>
            <a:r>
              <a:rPr lang="ru-R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чутьё</a:t>
            </a:r>
          </a:p>
          <a:p>
            <a:r>
              <a:rPr lang="ru-RU" sz="3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зима</a:t>
            </a:r>
          </a:p>
          <a:p>
            <a:pPr>
              <a:buNone/>
            </a:pPr>
            <a:endParaRPr lang="ru-RU" dirty="0"/>
          </a:p>
        </p:txBody>
      </p:sp>
    </p:spTree>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29600" cy="1008112"/>
          </a:xfrm>
        </p:spPr>
        <p:txBody>
          <a:bodyPr>
            <a:normAutofit fontScale="90000"/>
          </a:bodyPr>
          <a:lstStyle/>
          <a:p>
            <a:r>
              <a:rPr lang="ru-RU" b="1" dirty="0" smtClean="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rPr>
              <a:t>Перескажи текст по плану. </a:t>
            </a:r>
            <a:br>
              <a:rPr lang="ru-RU" b="1" dirty="0" smtClean="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rPr>
            </a:br>
            <a:r>
              <a:rPr lang="ru-RU" b="1" dirty="0" smtClean="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rPr>
              <a:t>Обрати внимание на «золотые ключики». </a:t>
            </a:r>
            <a:r>
              <a:rPr lang="ru-RU" dirty="0" smtClean="0"/>
              <a:t/>
            </a:r>
            <a:br>
              <a:rPr lang="ru-RU" dirty="0" smtClean="0"/>
            </a:br>
            <a:endParaRPr lang="ru-RU" dirty="0"/>
          </a:p>
        </p:txBody>
      </p:sp>
      <p:sp>
        <p:nvSpPr>
          <p:cNvPr id="3" name="Содержимое 2"/>
          <p:cNvSpPr>
            <a:spLocks noGrp="1"/>
          </p:cNvSpPr>
          <p:nvPr>
            <p:ph idx="1"/>
          </p:nvPr>
        </p:nvSpPr>
        <p:spPr>
          <a:xfrm>
            <a:off x="457200" y="2204864"/>
            <a:ext cx="8435280" cy="4392488"/>
          </a:xfrm>
        </p:spPr>
        <p:txBody>
          <a:bodyPr>
            <a:normAutofit/>
          </a:bodyPr>
          <a:lstStyle/>
          <a:p>
            <a:pPr marL="514350" indent="-514350">
              <a:buAutoNum type="arabicParenR"/>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Галя и Саша.</a:t>
            </a:r>
          </a:p>
          <a:p>
            <a:pPr marL="514350" indent="-514350">
              <a:buAutoNum type="arabicParenR"/>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Белочка.</a:t>
            </a:r>
          </a:p>
          <a:p>
            <a:pPr marL="514350" indent="-514350">
              <a:buAutoNum type="arabicParenR"/>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Съестное. </a:t>
            </a:r>
            <a:endParaRPr lang="ru-RU" sz="3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050" name="Picture 2" descr="C:\Users\132\Desktop\Новая папка\d883f653df29.jpg"/>
          <p:cNvPicPr>
            <a:picLocks noChangeAspect="1" noChangeArrowheads="1"/>
          </p:cNvPicPr>
          <p:nvPr/>
        </p:nvPicPr>
        <p:blipFill>
          <a:blip r:embed="rId2" cstate="print"/>
          <a:srcRect/>
          <a:stretch>
            <a:fillRect/>
          </a:stretch>
        </p:blipFill>
        <p:spPr bwMode="auto">
          <a:xfrm>
            <a:off x="1259632" y="4437112"/>
            <a:ext cx="1872208" cy="2215876"/>
          </a:xfrm>
          <a:prstGeom prst="rect">
            <a:avLst/>
          </a:prstGeom>
          <a:noFill/>
        </p:spPr>
      </p:pic>
      <p:pic>
        <p:nvPicPr>
          <p:cNvPr id="2051" name="Picture 3" descr="C:\Users\132\Desktop\Новая папка\motto.net.ua-44034.jpg"/>
          <p:cNvPicPr>
            <a:picLocks noChangeAspect="1" noChangeArrowheads="1"/>
          </p:cNvPicPr>
          <p:nvPr/>
        </p:nvPicPr>
        <p:blipFill>
          <a:blip r:embed="rId3" cstate="print"/>
          <a:srcRect/>
          <a:stretch>
            <a:fillRect/>
          </a:stretch>
        </p:blipFill>
        <p:spPr bwMode="auto">
          <a:xfrm>
            <a:off x="3563888" y="4509120"/>
            <a:ext cx="2016224" cy="2016224"/>
          </a:xfrm>
          <a:prstGeom prst="rect">
            <a:avLst/>
          </a:prstGeom>
          <a:noFill/>
        </p:spPr>
      </p:pic>
      <p:pic>
        <p:nvPicPr>
          <p:cNvPr id="2052" name="Picture 4" descr="C:\Users\132\Desktop\Новая папка\i.jpg"/>
          <p:cNvPicPr>
            <a:picLocks noChangeAspect="1" noChangeArrowheads="1"/>
          </p:cNvPicPr>
          <p:nvPr/>
        </p:nvPicPr>
        <p:blipFill>
          <a:blip r:embed="rId4" cstate="print"/>
          <a:srcRect/>
          <a:stretch>
            <a:fillRect/>
          </a:stretch>
        </p:blipFill>
        <p:spPr bwMode="auto">
          <a:xfrm>
            <a:off x="6012160" y="4581128"/>
            <a:ext cx="2232248" cy="1872208"/>
          </a:xfrm>
          <a:prstGeom prst="rect">
            <a:avLst/>
          </a:prstGeom>
          <a:noFill/>
        </p:spPr>
      </p:pic>
    </p:spTree>
  </p:cSld>
  <p:clrMapOvr>
    <a:masterClrMapping/>
  </p:clrMapOvr>
  <p:transition spd="slow">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260649"/>
            <a:ext cx="8640960" cy="2736303"/>
          </a:xfrm>
        </p:spPr>
        <p:txBody>
          <a:bodyPr>
            <a:normAutofit lnSpcReduction="10000"/>
          </a:bodyPr>
          <a:lstStyle/>
          <a:p>
            <a:pPr algn="ctr">
              <a:buNone/>
            </a:pPr>
            <a:r>
              <a:rPr lang="ru-RU" sz="4000" b="1" dirty="0" smtClean="0">
                <a:effectLst>
                  <a:outerShdw blurRad="38100" dist="38100" dir="2700000" algn="tl">
                    <a:srgbClr val="000000">
                      <a:alpha val="43137"/>
                    </a:srgbClr>
                  </a:outerShdw>
                </a:effectLst>
                <a:latin typeface="Times New Roman" pitchFamily="18" charset="0"/>
                <a:cs typeface="Times New Roman" pitchFamily="18" charset="0"/>
              </a:rPr>
              <a:t> </a:t>
            </a:r>
          </a:p>
          <a:p>
            <a:pPr algn="ctr">
              <a:buNone/>
            </a:pPr>
            <a:r>
              <a:rPr lang="ru-RU" sz="4000" b="1" dirty="0" smtClean="0">
                <a:ln>
                  <a:solidFill>
                    <a:schemeClr val="bg1"/>
                  </a:solid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Будь внимателен при письме, пиши аккуратно. Проверяй ошибки. </a:t>
            </a:r>
          </a:p>
          <a:p>
            <a:pPr algn="ctr">
              <a:buNone/>
            </a:pPr>
            <a:r>
              <a:rPr lang="ru-RU" sz="4000" b="1" dirty="0" smtClean="0">
                <a:ln>
                  <a:solidFill>
                    <a:schemeClr val="bg1"/>
                  </a:solid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Удачи!</a:t>
            </a:r>
            <a:endParaRPr lang="ru-RU" sz="4000" b="1" dirty="0">
              <a:ln>
                <a:solidFill>
                  <a:schemeClr val="bg1"/>
                </a:solidFill>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074" name="Picture 2" descr="C:\Users\132\Desktop\Новая папка\0_cf330_15dd649f_XL.jpg"/>
          <p:cNvPicPr>
            <a:picLocks noChangeAspect="1" noChangeArrowheads="1"/>
          </p:cNvPicPr>
          <p:nvPr/>
        </p:nvPicPr>
        <p:blipFill>
          <a:blip r:embed="rId2" cstate="print"/>
          <a:srcRect/>
          <a:stretch>
            <a:fillRect/>
          </a:stretch>
        </p:blipFill>
        <p:spPr bwMode="auto">
          <a:xfrm>
            <a:off x="3203848" y="2852936"/>
            <a:ext cx="2788146" cy="3860864"/>
          </a:xfrm>
          <a:prstGeom prst="rect">
            <a:avLst/>
          </a:prstGeom>
          <a:noFill/>
        </p:spPr>
      </p:pic>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648071"/>
          </a:xfrm>
        </p:spPr>
        <p:txBody>
          <a:bodyPr>
            <a:normAutofit/>
          </a:bodyPr>
          <a:lstStyle/>
          <a:p>
            <a:r>
              <a:rPr lang="ru-RU" sz="3600" b="1" dirty="0" smtClean="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rPr>
              <a:t>Памятка</a:t>
            </a:r>
            <a:endParaRPr lang="ru-RU" sz="3600" b="1" dirty="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51520" y="836712"/>
            <a:ext cx="8712968" cy="5760640"/>
          </a:xfrm>
        </p:spPr>
        <p:txBody>
          <a:bodyPr>
            <a:normAutofit fontScale="62500" lnSpcReduction="20000"/>
          </a:bodyPr>
          <a:lstStyle/>
          <a:p>
            <a:pPr algn="l">
              <a:lnSpc>
                <a:spcPct val="120000"/>
              </a:lnSpc>
            </a:pPr>
            <a:r>
              <a:rPr lang="ru-RU" sz="4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1. Внимательно </a:t>
            </a:r>
            <a:r>
              <a:rPr lang="ru-RU" sz="4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прочитай </a:t>
            </a:r>
            <a:r>
              <a:rPr lang="ru-RU" sz="4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текст. После этого будь готов ответить на вопросы.</a:t>
            </a:r>
          </a:p>
          <a:p>
            <a:pPr algn="l">
              <a:lnSpc>
                <a:spcPct val="120000"/>
              </a:lnSpc>
            </a:pPr>
            <a:r>
              <a:rPr lang="ru-RU" sz="4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2. Напиши заголовок. Подумай, о чем он.</a:t>
            </a:r>
          </a:p>
          <a:p>
            <a:pPr algn="l">
              <a:lnSpc>
                <a:spcPct val="120000"/>
              </a:lnSpc>
            </a:pPr>
            <a:r>
              <a:rPr lang="ru-RU" sz="4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3. Составь план. </a:t>
            </a:r>
          </a:p>
          <a:p>
            <a:pPr algn="l">
              <a:lnSpc>
                <a:spcPct val="120000"/>
              </a:lnSpc>
            </a:pPr>
            <a:r>
              <a:rPr lang="ru-RU" sz="4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4. Расскажи по плану сам. Послушай товарищей.</a:t>
            </a:r>
          </a:p>
          <a:p>
            <a:pPr algn="l">
              <a:lnSpc>
                <a:spcPct val="120000"/>
              </a:lnSpc>
            </a:pPr>
            <a:r>
              <a:rPr lang="ru-RU" sz="4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5. Напиши изложение. </a:t>
            </a:r>
          </a:p>
          <a:p>
            <a:pPr algn="l">
              <a:lnSpc>
                <a:spcPct val="120000"/>
              </a:lnSpc>
            </a:pPr>
            <a:r>
              <a:rPr lang="ru-RU" sz="4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6. Проверь, ясно ли передал мысль, нет ли неоправданных повторов одного и того же слова. Все ли слова употреблены удачно.</a:t>
            </a:r>
          </a:p>
          <a:p>
            <a:pPr algn="l">
              <a:lnSpc>
                <a:spcPct val="120000"/>
              </a:lnSpc>
            </a:pPr>
            <a:r>
              <a:rPr lang="ru-RU" sz="4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7. Не забудь про грамотность. Проверь знаки препинания.</a:t>
            </a:r>
          </a:p>
          <a:p>
            <a:endParaRPr lang="ru-RU" dirty="0"/>
          </a:p>
        </p:txBody>
      </p:sp>
    </p:spTree>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Заголовок 1"/>
          <p:cNvSpPr>
            <a:spLocks noGrp="1"/>
          </p:cNvSpPr>
          <p:nvPr>
            <p:ph type="ctrTitle"/>
          </p:nvPr>
        </p:nvSpPr>
        <p:spPr>
          <a:xfrm>
            <a:off x="685800" y="188641"/>
            <a:ext cx="7772400" cy="936104"/>
          </a:xfrm>
          <a:ln>
            <a:solidFill>
              <a:schemeClr val="accent1"/>
            </a:solidFill>
          </a:ln>
        </p:spPr>
        <p:txBody>
          <a:bodyPr>
            <a:noAutofit/>
          </a:bodyPr>
          <a:lstStyle/>
          <a:p>
            <a:r>
              <a:rPr lang="ru-RU" sz="3600" b="1" dirty="0" smtClean="0">
                <a:ln w="15875" cmpd="sng">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rPr>
              <a:t>Прочитай текст. Представь образную картину.</a:t>
            </a:r>
            <a:endParaRPr lang="ru-RU" sz="3600" b="1" dirty="0">
              <a:ln w="15875" cmpd="sng">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79512" y="1412776"/>
            <a:ext cx="8784976" cy="5256584"/>
          </a:xfrm>
        </p:spPr>
        <p:txBody>
          <a:bodyPr>
            <a:normAutofit lnSpcReduction="10000"/>
          </a:bodyPr>
          <a:lstStyle/>
          <a:p>
            <a:r>
              <a:rPr lang="ru-RU"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Кормушка</a:t>
            </a:r>
          </a:p>
          <a:p>
            <a:pPr algn="l"/>
            <a:r>
              <a:rPr lang="ru-RU"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Галя и Саша жили в сторожке. Зимой дети подвесили к ёлке кормушку и насыпали корм. Однажды около кормушки появилась белочка. Она осторожно прыгнула на кормушку. Малышка стала есть семечки. Ребята сделали для белочки столик. Они угощали её ягодами, сухими грибочками. Иногда дети зарывали корм в снег. У белки хорошее чутьё.  Она лапками разгребала рыхлый снег и брала съестное. Всю зиму прибегала белочка к кормушке. </a:t>
            </a:r>
            <a:endParaRPr lang="ru-RU"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132\Desktop\Новая папка\131770_b94037c6e7542ec96a0dd9dc1f14f286_large.jpg"/>
          <p:cNvPicPr>
            <a:picLocks noChangeAspect="1" noChangeArrowheads="1"/>
          </p:cNvPicPr>
          <p:nvPr/>
        </p:nvPicPr>
        <p:blipFill>
          <a:blip r:embed="rId2" cstate="print"/>
          <a:srcRect/>
          <a:stretch>
            <a:fillRect/>
          </a:stretch>
        </p:blipFill>
        <p:spPr bwMode="auto">
          <a:xfrm>
            <a:off x="251520" y="404664"/>
            <a:ext cx="3079172" cy="2448272"/>
          </a:xfrm>
          <a:prstGeom prst="rect">
            <a:avLst/>
          </a:prstGeom>
          <a:noFill/>
        </p:spPr>
      </p:pic>
      <p:pic>
        <p:nvPicPr>
          <p:cNvPr id="1027" name="Picture 3" descr="C:\Users\132\Desktop\Новая папка\d883f653df29.jpg"/>
          <p:cNvPicPr>
            <a:picLocks noChangeAspect="1" noChangeArrowheads="1"/>
          </p:cNvPicPr>
          <p:nvPr/>
        </p:nvPicPr>
        <p:blipFill>
          <a:blip r:embed="rId3" cstate="print"/>
          <a:srcRect/>
          <a:stretch>
            <a:fillRect/>
          </a:stretch>
        </p:blipFill>
        <p:spPr bwMode="auto">
          <a:xfrm>
            <a:off x="3563888" y="188640"/>
            <a:ext cx="2016224" cy="3215060"/>
          </a:xfrm>
          <a:prstGeom prst="rect">
            <a:avLst/>
          </a:prstGeom>
          <a:noFill/>
        </p:spPr>
      </p:pic>
      <p:pic>
        <p:nvPicPr>
          <p:cNvPr id="1028" name="Picture 4" descr="C:\Users\132\Desktop\Новая папка\odezhda-zima.jpg"/>
          <p:cNvPicPr>
            <a:picLocks noChangeAspect="1" noChangeArrowheads="1"/>
          </p:cNvPicPr>
          <p:nvPr/>
        </p:nvPicPr>
        <p:blipFill>
          <a:blip r:embed="rId4" cstate="print"/>
          <a:srcRect/>
          <a:stretch>
            <a:fillRect/>
          </a:stretch>
        </p:blipFill>
        <p:spPr bwMode="auto">
          <a:xfrm>
            <a:off x="5868144" y="404663"/>
            <a:ext cx="2880320" cy="2381147"/>
          </a:xfrm>
          <a:prstGeom prst="rect">
            <a:avLst/>
          </a:prstGeom>
          <a:noFill/>
        </p:spPr>
      </p:pic>
      <p:pic>
        <p:nvPicPr>
          <p:cNvPr id="1032" name="Picture 8" descr="C:\Users\132\Desktop\Новая папка\d1b238c2b93d79080784ed1b737309d1.jpg"/>
          <p:cNvPicPr>
            <a:picLocks noChangeAspect="1" noChangeArrowheads="1"/>
          </p:cNvPicPr>
          <p:nvPr/>
        </p:nvPicPr>
        <p:blipFill>
          <a:blip r:embed="rId5" cstate="print"/>
          <a:srcRect/>
          <a:stretch>
            <a:fillRect/>
          </a:stretch>
        </p:blipFill>
        <p:spPr bwMode="auto">
          <a:xfrm>
            <a:off x="179512" y="3429000"/>
            <a:ext cx="2592288" cy="2592288"/>
          </a:xfrm>
          <a:prstGeom prst="rect">
            <a:avLst/>
          </a:prstGeom>
          <a:noFill/>
        </p:spPr>
      </p:pic>
      <p:pic>
        <p:nvPicPr>
          <p:cNvPr id="1033" name="Picture 9" descr="C:\Users\132\Desktop\Новая папка\i.jpg"/>
          <p:cNvPicPr>
            <a:picLocks noChangeAspect="1" noChangeArrowheads="1"/>
          </p:cNvPicPr>
          <p:nvPr/>
        </p:nvPicPr>
        <p:blipFill>
          <a:blip r:embed="rId6" cstate="print"/>
          <a:srcRect/>
          <a:stretch>
            <a:fillRect/>
          </a:stretch>
        </p:blipFill>
        <p:spPr bwMode="auto">
          <a:xfrm>
            <a:off x="5652120" y="3717032"/>
            <a:ext cx="3216062" cy="1872208"/>
          </a:xfrm>
          <a:prstGeom prst="rect">
            <a:avLst/>
          </a:prstGeom>
          <a:noFill/>
        </p:spPr>
      </p:pic>
      <p:pic>
        <p:nvPicPr>
          <p:cNvPr id="1034" name="Picture 10" descr="C:\Users\132\Desktop\Новая папка\motto.net.ua-44034.jpg"/>
          <p:cNvPicPr>
            <a:picLocks noChangeAspect="1" noChangeArrowheads="1"/>
          </p:cNvPicPr>
          <p:nvPr/>
        </p:nvPicPr>
        <p:blipFill>
          <a:blip r:embed="rId7" cstate="print"/>
          <a:srcRect/>
          <a:stretch>
            <a:fillRect/>
          </a:stretch>
        </p:blipFill>
        <p:spPr bwMode="auto">
          <a:xfrm>
            <a:off x="2987823" y="3645024"/>
            <a:ext cx="2336509" cy="2520280"/>
          </a:xfrm>
          <a:prstGeom prst="rect">
            <a:avLst/>
          </a:prstGeom>
          <a:noFill/>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ssolv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dissolve">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Effect transition="in" filter="dissolve">
                                      <p:cBhvr>
                                        <p:cTn id="17" dur="500"/>
                                        <p:tgtEl>
                                          <p:spTgt spid="102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032"/>
                                        </p:tgtEl>
                                        <p:attrNameLst>
                                          <p:attrName>style.visibility</p:attrName>
                                        </p:attrNameLst>
                                      </p:cBhvr>
                                      <p:to>
                                        <p:strVal val="visible"/>
                                      </p:to>
                                    </p:set>
                                    <p:animEffect transition="in" filter="dissolve">
                                      <p:cBhvr>
                                        <p:cTn id="22" dur="500"/>
                                        <p:tgtEl>
                                          <p:spTgt spid="103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034"/>
                                        </p:tgtEl>
                                        <p:attrNameLst>
                                          <p:attrName>style.visibility</p:attrName>
                                        </p:attrNameLst>
                                      </p:cBhvr>
                                      <p:to>
                                        <p:strVal val="visible"/>
                                      </p:to>
                                    </p:set>
                                    <p:animEffect transition="in" filter="dissolve">
                                      <p:cBhvr>
                                        <p:cTn id="27" dur="500"/>
                                        <p:tgtEl>
                                          <p:spTgt spid="103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033"/>
                                        </p:tgtEl>
                                        <p:attrNameLst>
                                          <p:attrName>style.visibility</p:attrName>
                                        </p:attrNameLst>
                                      </p:cBhvr>
                                      <p:to>
                                        <p:strVal val="visible"/>
                                      </p:to>
                                    </p:set>
                                    <p:animEffect transition="in" filter="dissolve">
                                      <p:cBhvr>
                                        <p:cTn id="32" dur="500"/>
                                        <p:tgtEl>
                                          <p:spTgt spid="1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sz="4000" b="1" dirty="0" smtClean="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rPr>
              <a:t>Вопросы по тексту.</a:t>
            </a:r>
            <a:endParaRPr lang="ru-RU" sz="4000" b="1" dirty="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Содержимое 4"/>
          <p:cNvSpPr>
            <a:spLocks noGrp="1"/>
          </p:cNvSpPr>
          <p:nvPr>
            <p:ph idx="1"/>
          </p:nvPr>
        </p:nvSpPr>
        <p:spPr/>
        <p:txBody>
          <a:bodyPr>
            <a:normAutofit/>
          </a:bodyPr>
          <a:lstStyle/>
          <a:p>
            <a:pPr marL="514350" indent="-514350">
              <a:buAutoNum type="arabicPeriod"/>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Для кого ребята сделали кормушку?</a:t>
            </a:r>
          </a:p>
          <a:p>
            <a:pPr marL="514350" indent="-514350">
              <a:buAutoNum type="arabicPeriod"/>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Кто пришёл к ним за угощением?</a:t>
            </a:r>
          </a:p>
          <a:p>
            <a:pPr marL="514350" indent="-514350">
              <a:buAutoNum type="arabicPeriod"/>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Как ребята кормили белочку?</a:t>
            </a:r>
          </a:p>
          <a:p>
            <a:pPr marL="514350" indent="-514350">
              <a:buAutoNum type="arabicPeriod"/>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В какое время года надо покармливать зверей и птиц?</a:t>
            </a:r>
          </a:p>
          <a:p>
            <a:pPr marL="514350" indent="-514350">
              <a:buAutoNum type="arabicPeriod"/>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Какими детьми были Галя и Саша?</a:t>
            </a:r>
            <a:endParaRPr lang="ru-RU" sz="3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640960" cy="1224136"/>
          </a:xfrm>
        </p:spPr>
        <p:txBody>
          <a:bodyPr>
            <a:noAutofit/>
          </a:bodyPr>
          <a:lstStyle/>
          <a:p>
            <a:r>
              <a:rPr lang="ru-RU" sz="4000" b="1" i="1" dirty="0" smtClean="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rPr>
              <a:t>Орфографическая подготовка</a:t>
            </a:r>
            <a:r>
              <a:rPr lang="ru-RU" sz="4000" b="1" dirty="0" smtClean="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rPr>
              <a:t/>
            </a:r>
            <a:br>
              <a:rPr lang="ru-RU" sz="4000" b="1" dirty="0" smtClean="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rPr>
            </a:br>
            <a:r>
              <a:rPr lang="ru-RU" sz="3600" b="1" dirty="0" smtClean="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rPr>
              <a:t>Подбери проверочные слова. </a:t>
            </a:r>
            <a:br>
              <a:rPr lang="ru-RU" sz="3600" b="1" dirty="0" smtClean="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rPr>
            </a:br>
            <a:r>
              <a:rPr lang="ru-RU" sz="3600" b="1" dirty="0" smtClean="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rPr>
              <a:t>Вставь буквы.</a:t>
            </a:r>
            <a:endParaRPr lang="ru-RU" sz="3600" b="1" dirty="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sz="half" idx="2"/>
          </p:nvPr>
        </p:nvSpPr>
        <p:spPr>
          <a:xfrm>
            <a:off x="457200" y="2132856"/>
            <a:ext cx="4040188" cy="3993307"/>
          </a:xfrm>
        </p:spPr>
        <p:txBody>
          <a:bodyPr/>
          <a:lstStyle/>
          <a:p>
            <a:pPr>
              <a:buNone/>
            </a:pPr>
            <a:r>
              <a:rPr lang="ru-RU" sz="3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л_сной</a:t>
            </a: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p>
          <a:p>
            <a:pPr>
              <a:buNone/>
            </a:pPr>
            <a:r>
              <a:rPr lang="ru-RU" sz="3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к_рму_ка</a:t>
            </a: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p>
          <a:p>
            <a:pPr>
              <a:buNone/>
            </a:pPr>
            <a:r>
              <a:rPr lang="ru-RU" sz="3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по_вилась</a:t>
            </a: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p>
          <a:p>
            <a:pPr>
              <a:buNone/>
            </a:pPr>
            <a:r>
              <a:rPr lang="ru-RU" sz="3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м_лы_ка</a:t>
            </a: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p>
          <a:p>
            <a:pPr>
              <a:buNone/>
            </a:pPr>
            <a:r>
              <a:rPr lang="ru-RU" sz="3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разгр_бала</a:t>
            </a: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p>
          <a:p>
            <a:pPr>
              <a:buNone/>
            </a:pPr>
            <a:r>
              <a:rPr lang="ru-RU" sz="3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съ_стное</a:t>
            </a: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p>
          <a:p>
            <a:pPr>
              <a:buNone/>
            </a:pPr>
            <a:endParaRPr lang="ru-RU" dirty="0" smtClean="0"/>
          </a:p>
          <a:p>
            <a:pPr>
              <a:buNone/>
            </a:pPr>
            <a:endParaRPr lang="ru-RU" dirty="0"/>
          </a:p>
        </p:txBody>
      </p:sp>
      <p:sp>
        <p:nvSpPr>
          <p:cNvPr id="6" name="Содержимое 5"/>
          <p:cNvSpPr>
            <a:spLocks noGrp="1"/>
          </p:cNvSpPr>
          <p:nvPr>
            <p:ph sz="quarter" idx="4"/>
          </p:nvPr>
        </p:nvSpPr>
        <p:spPr>
          <a:xfrm>
            <a:off x="4645025" y="2132856"/>
            <a:ext cx="4041775" cy="3993307"/>
          </a:xfrm>
        </p:spPr>
        <p:txBody>
          <a:bodyPr/>
          <a:lstStyle/>
          <a:p>
            <a:pPr>
              <a:buNone/>
            </a:pPr>
            <a:r>
              <a:rPr lang="ru-RU" sz="3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ст_ро_ка</a:t>
            </a: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p>
          <a:p>
            <a:pPr>
              <a:buNone/>
            </a:pPr>
            <a:r>
              <a:rPr lang="ru-RU" sz="3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прил_тали</a:t>
            </a: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p>
          <a:p>
            <a:pPr>
              <a:buNone/>
            </a:pPr>
            <a:r>
              <a:rPr lang="ru-RU" sz="3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ост_рожно</a:t>
            </a: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p>
          <a:p>
            <a:pPr>
              <a:buNone/>
            </a:pPr>
            <a:r>
              <a:rPr lang="ru-RU" sz="3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уг_щали</a:t>
            </a: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p>
          <a:p>
            <a:pPr>
              <a:buNone/>
            </a:pPr>
            <a:r>
              <a:rPr lang="ru-RU" sz="3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бр_ла</a:t>
            </a: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p>
          <a:p>
            <a:pPr>
              <a:buNone/>
            </a:pPr>
            <a:r>
              <a:rPr lang="ru-RU" sz="3600"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приб_гала</a:t>
            </a: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p>
          <a:p>
            <a:pPr>
              <a:buNone/>
            </a:pPr>
            <a:endParaRPr lang="ru-RU" dirty="0"/>
          </a:p>
        </p:txBody>
      </p:sp>
    </p:spTree>
  </p:cSld>
  <p:clrMapOvr>
    <a:masterClrMapping/>
  </p:clrMapOvr>
  <p:transition spd="slow">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rPr>
              <a:t>Раскрой скобки.</a:t>
            </a:r>
            <a:endParaRPr lang="ru-RU" sz="4000" b="1" dirty="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sz="half" idx="1"/>
          </p:nvPr>
        </p:nvSpPr>
        <p:spPr>
          <a:xfrm>
            <a:off x="323528" y="1600200"/>
            <a:ext cx="4172272" cy="4525963"/>
          </a:xfrm>
        </p:spPr>
        <p:txBody>
          <a:bodyPr>
            <a:noAutofit/>
          </a:bodyPr>
          <a:lstStyle/>
          <a:p>
            <a:pPr>
              <a:buNone/>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(в) лесной _______</a:t>
            </a:r>
          </a:p>
          <a:p>
            <a:pPr>
              <a:buNone/>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(на) сыпали ______</a:t>
            </a:r>
          </a:p>
          <a:p>
            <a:pPr>
              <a:buNone/>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(на) кормушку ____</a:t>
            </a:r>
          </a:p>
          <a:p>
            <a:pPr>
              <a:buNone/>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(к) ёлке ________</a:t>
            </a:r>
          </a:p>
          <a:p>
            <a:pPr>
              <a:buNone/>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(в) неё _________</a:t>
            </a:r>
          </a:p>
        </p:txBody>
      </p:sp>
      <p:sp>
        <p:nvSpPr>
          <p:cNvPr id="4" name="Содержимое 3"/>
          <p:cNvSpPr>
            <a:spLocks noGrp="1"/>
          </p:cNvSpPr>
          <p:nvPr>
            <p:ph sz="half" idx="2"/>
          </p:nvPr>
        </p:nvSpPr>
        <p:spPr>
          <a:xfrm>
            <a:off x="4648200" y="1600200"/>
            <a:ext cx="4316288" cy="4525963"/>
          </a:xfrm>
        </p:spPr>
        <p:txBody>
          <a:bodyPr/>
          <a:lstStyle/>
          <a:p>
            <a:pPr>
              <a:buNone/>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(для) белочки _____</a:t>
            </a:r>
          </a:p>
          <a:p>
            <a:pPr>
              <a:buNone/>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(в) снег _______</a:t>
            </a:r>
          </a:p>
          <a:p>
            <a:pPr>
              <a:buNone/>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(при) бегала ______</a:t>
            </a:r>
          </a:p>
          <a:p>
            <a:pPr>
              <a:buNone/>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(у) белки ________</a:t>
            </a:r>
          </a:p>
          <a:p>
            <a:pPr>
              <a:buNone/>
            </a:pPr>
            <a:endParaRPr lang="ru-RU" dirty="0"/>
          </a:p>
        </p:txBody>
      </p:sp>
    </p:spTree>
  </p:cSld>
  <p:clrMapOvr>
    <a:masterClrMapping/>
  </p:clrMapOvr>
  <p:transition spd="slow">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793507"/>
          </a:xfrm>
        </p:spPr>
        <p:txBody>
          <a:bodyPr/>
          <a:lstStyle/>
          <a:p>
            <a:pPr algn="ctr">
              <a:buNone/>
            </a:pPr>
            <a:r>
              <a:rPr lang="ru-RU" sz="4800" b="1" i="1" dirty="0" smtClean="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rPr>
              <a:t>Слова для справок:</a:t>
            </a:r>
          </a:p>
          <a:p>
            <a:pPr algn="ctr">
              <a:buNone/>
            </a:pPr>
            <a:endParaRPr lang="ru-RU" dirty="0" smtClean="0"/>
          </a:p>
          <a:p>
            <a:pPr>
              <a:buNone/>
            </a:pPr>
            <a:r>
              <a:rPr lang="ru-RU" sz="4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Подвесили, однажды, разгребала, съестное.</a:t>
            </a:r>
            <a:endParaRPr lang="ru-RU" sz="4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ru-RU" b="1" i="1" dirty="0" smtClean="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rPr>
              <a:t>Лексическая подготовка</a:t>
            </a:r>
            <a:endParaRPr lang="ru-RU" b="1" i="1" dirty="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1124744"/>
            <a:ext cx="8229600" cy="5472608"/>
          </a:xfrm>
        </p:spPr>
        <p:txBody>
          <a:bodyPr>
            <a:normAutofit/>
          </a:bodyPr>
          <a:lstStyle/>
          <a:p>
            <a:pPr algn="ctr"/>
            <a:r>
              <a:rPr lang="ru-RU" sz="3600" b="1" dirty="0" smtClean="0">
                <a:ln>
                  <a:solidFill>
                    <a:schemeClr val="bg1"/>
                  </a:solidFill>
                </a:ln>
                <a:solidFill>
                  <a:srgbClr val="00FFFF"/>
                </a:solidFill>
                <a:latin typeface="Times New Roman" pitchFamily="18" charset="0"/>
                <a:cs typeface="Times New Roman" pitchFamily="18" charset="0"/>
              </a:rPr>
              <a:t>Подбери синонимы.</a:t>
            </a:r>
          </a:p>
          <a:p>
            <a:pPr>
              <a:buNone/>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Корм – </a:t>
            </a:r>
          </a:p>
          <a:p>
            <a:pPr>
              <a:buNone/>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Чутьё – </a:t>
            </a:r>
          </a:p>
          <a:p>
            <a:pPr>
              <a:buNone/>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Подвесить – </a:t>
            </a:r>
          </a:p>
          <a:p>
            <a:pPr>
              <a:buNone/>
            </a:pPr>
            <a:endPar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ru-RU" sz="3600" b="1" dirty="0" smtClean="0">
                <a:ln>
                  <a:solidFill>
                    <a:schemeClr val="bg1"/>
                  </a:solidFill>
                </a:ln>
                <a:solidFill>
                  <a:srgbClr val="00FFFF"/>
                </a:solidFill>
                <a:effectLst>
                  <a:outerShdw blurRad="38100" dist="38100" dir="2700000" algn="tl">
                    <a:srgbClr val="000000">
                      <a:alpha val="43137"/>
                    </a:srgbClr>
                  </a:outerShdw>
                </a:effectLst>
                <a:latin typeface="Times New Roman" pitchFamily="18" charset="0"/>
                <a:cs typeface="Times New Roman" pitchFamily="18" charset="0"/>
              </a:rPr>
              <a:t>Подбери антонимы.</a:t>
            </a:r>
          </a:p>
          <a:p>
            <a:pPr>
              <a:buNone/>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Сухой – </a:t>
            </a:r>
          </a:p>
          <a:p>
            <a:pPr>
              <a:buNone/>
            </a:pPr>
            <a:r>
              <a:rPr lang="ru-RU" sz="36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Появиться - </a:t>
            </a:r>
          </a:p>
          <a:p>
            <a:pPr>
              <a:buNone/>
            </a:pPr>
            <a:endParaRPr lang="ru-RU" dirty="0"/>
          </a:p>
        </p:txBody>
      </p:sp>
    </p:spTree>
  </p:cSld>
  <p:clrMapOvr>
    <a:masterClrMapping/>
  </p:clrMapOvr>
  <p:transition spd="slow">
    <p:circl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401</Words>
  <Application>Microsoft Office PowerPoint</Application>
  <PresentationFormat>Экран (4:3)</PresentationFormat>
  <Paragraphs>83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Развитие навыков продуктивного чтения и грамотного письма. Изложение (3 класс).</vt:lpstr>
      <vt:lpstr>Памятка</vt:lpstr>
      <vt:lpstr>Прочитай текст. Представь образную картину.</vt:lpstr>
      <vt:lpstr>Слайд 4</vt:lpstr>
      <vt:lpstr>Вопросы по тексту.</vt:lpstr>
      <vt:lpstr>Орфографическая подготовка Подбери проверочные слова.  Вставь буквы.</vt:lpstr>
      <vt:lpstr>Раскрой скобки.</vt:lpstr>
      <vt:lpstr>Слайд 8</vt:lpstr>
      <vt:lpstr>Лексическая подготовка</vt:lpstr>
      <vt:lpstr>Слайд 10</vt:lpstr>
      <vt:lpstr>Пунктуационная подготовка</vt:lpstr>
      <vt:lpstr>«Золотые ключики»</vt:lpstr>
      <vt:lpstr>Перескажи текст по плану.  Обрати внимание на «золотые ключики».  </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Развитие навыков продуктивного чтения и грамотного письма. Изложение (3 класс).</dc:title>
  <dc:creator>132</dc:creator>
  <cp:lastModifiedBy>132</cp:lastModifiedBy>
  <cp:revision>24</cp:revision>
  <dcterms:created xsi:type="dcterms:W3CDTF">2015-11-30T13:45:05Z</dcterms:created>
  <dcterms:modified xsi:type="dcterms:W3CDTF">2015-11-30T18:18:49Z</dcterms:modified>
</cp:coreProperties>
</file>