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60" r:id="rId3"/>
    <p:sldId id="269" r:id="rId4"/>
    <p:sldId id="270" r:id="rId5"/>
    <p:sldId id="26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2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AC565-C851-4EED-B3C4-2F8090963E35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09B97-A729-4DCE-BE1C-661CCD9C7F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1071546"/>
            <a:ext cx="6215074" cy="221457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</a:rPr>
              <a:t>УРОК РУССКОГО ЯЗЫКА</a:t>
            </a:r>
            <a:endParaRPr lang="ru-RU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Рисунок 4" descr="75623381_large_school03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928803"/>
            <a:ext cx="4281517" cy="421484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/>
          </a:bodyPr>
          <a:lstStyle/>
          <a:p>
            <a:r>
              <a:rPr lang="ru-RU" dirty="0" smtClean="0"/>
              <a:t>Страна, ночь, платок, работа, конь, склонять, тень</a:t>
            </a:r>
            <a:r>
              <a:rPr lang="ru-RU" sz="3600" dirty="0" smtClean="0"/>
              <a:t>.</a:t>
            </a:r>
            <a:endParaRPr lang="ru-RU" sz="5400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3286124"/>
            <a:ext cx="6900882" cy="321471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u="sng" dirty="0" smtClean="0"/>
              <a:t>1-е склонение:</a:t>
            </a:r>
          </a:p>
          <a:p>
            <a:pPr marL="514350" indent="-514350">
              <a:buNone/>
            </a:pPr>
            <a:r>
              <a:rPr lang="ru-RU" dirty="0" smtClean="0"/>
              <a:t> страна, работа.</a:t>
            </a:r>
          </a:p>
          <a:p>
            <a:pPr marL="514350" indent="-514350">
              <a:buNone/>
            </a:pPr>
            <a:r>
              <a:rPr lang="ru-RU" dirty="0" smtClean="0"/>
              <a:t>                                    </a:t>
            </a:r>
            <a:r>
              <a:rPr lang="ru-RU" u="sng" dirty="0" smtClean="0"/>
              <a:t>2-е склонение:</a:t>
            </a:r>
          </a:p>
          <a:p>
            <a:pPr marL="514350" indent="-514350">
              <a:buNone/>
            </a:pPr>
            <a:r>
              <a:rPr lang="ru-RU" dirty="0" smtClean="0"/>
              <a:t>                                      платок, конь.</a:t>
            </a:r>
          </a:p>
          <a:p>
            <a:pPr marL="514350" indent="-514350">
              <a:buNone/>
            </a:pPr>
            <a:r>
              <a:rPr lang="ru-RU" u="sng" dirty="0" smtClean="0"/>
              <a:t>3-е склонение:</a:t>
            </a:r>
          </a:p>
          <a:p>
            <a:pPr marL="514350" indent="-514350">
              <a:buNone/>
            </a:pPr>
            <a:r>
              <a:rPr lang="ru-RU" dirty="0" smtClean="0"/>
              <a:t>ночь, тень.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500430" y="2071678"/>
            <a:ext cx="2000264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29058" y="121442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Глагол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правильно определить падежные окончания имен существительных?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/>
          <a:lstStyle/>
          <a:p>
            <a:r>
              <a:rPr lang="ru-RU" dirty="0" smtClean="0"/>
              <a:t>Определить склонение;</a:t>
            </a:r>
          </a:p>
          <a:p>
            <a:r>
              <a:rPr lang="ru-RU" dirty="0" smtClean="0"/>
              <a:t>Указать падеж;</a:t>
            </a:r>
          </a:p>
          <a:p>
            <a:r>
              <a:rPr lang="ru-RU" dirty="0" smtClean="0"/>
              <a:t>Найти проверочное слово (любое слово одного и того же склонения с ударным окончанием)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0" y="1500174"/>
          <a:ext cx="8143934" cy="43344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1969"/>
                <a:gridCol w="2150694"/>
                <a:gridCol w="1803697"/>
                <a:gridCol w="1628787"/>
                <a:gridCol w="1628787"/>
              </a:tblGrid>
              <a:tr h="828591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1-скл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2скл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3скл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2859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Кто? Что?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рука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плечо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грудь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35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Кого? Чего?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руки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плеча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груди</a:t>
                      </a:r>
                      <a:endParaRPr lang="ru-RU" sz="2400" dirty="0"/>
                    </a:p>
                  </a:txBody>
                  <a:tcPr/>
                </a:tc>
              </a:tr>
              <a:tr h="535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Кому? Чему?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руке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плечу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груди</a:t>
                      </a:r>
                      <a:endParaRPr lang="ru-RU" sz="2400" dirty="0"/>
                    </a:p>
                  </a:txBody>
                  <a:tcPr/>
                </a:tc>
              </a:tr>
              <a:tr h="535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Кого? Что?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рука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плечо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грудь</a:t>
                      </a:r>
                      <a:endParaRPr lang="ru-RU" sz="2400" dirty="0"/>
                    </a:p>
                  </a:txBody>
                  <a:tcPr/>
                </a:tc>
              </a:tr>
              <a:tr h="535453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Тв</a:t>
                      </a:r>
                      <a:r>
                        <a:rPr lang="ru-RU" sz="2400" dirty="0" smtClean="0"/>
                        <a:t>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Кем? Чем?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рукой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плечом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грудью</a:t>
                      </a:r>
                      <a:endParaRPr lang="ru-RU" sz="2400" dirty="0"/>
                    </a:p>
                  </a:txBody>
                  <a:tcPr/>
                </a:tc>
              </a:tr>
              <a:tr h="53545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П. 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Оком? О чем?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 руке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 плече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 груди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Слова - помощники.</a:t>
            </a:r>
            <a:endParaRPr lang="ru-RU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ТЕМА НАШЕГО УРОКА:</a:t>
            </a:r>
          </a:p>
          <a:p>
            <a:pPr algn="ctr">
              <a:buNone/>
            </a:pPr>
            <a:r>
              <a:rPr lang="ru-RU" dirty="0" smtClean="0"/>
              <a:t>Безударные окончания существительных в Дательном и Предложном падежах.</a:t>
            </a:r>
            <a:endParaRPr lang="ru-RU" dirty="0"/>
          </a:p>
        </p:txBody>
      </p:sp>
      <p:pic>
        <p:nvPicPr>
          <p:cNvPr id="4" name="Рисунок 3" descr="1191269027_c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9" y="3048000"/>
            <a:ext cx="2786082" cy="345025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Что мы можем сказать про дательный и предложный падежи?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>Дательный падеж:</a:t>
            </a:r>
          </a:p>
          <a:p>
            <a:pPr>
              <a:buNone/>
            </a:pPr>
            <a:r>
              <a:rPr lang="ru-RU" sz="2800" dirty="0" smtClean="0"/>
              <a:t> - кому? чему?</a:t>
            </a:r>
          </a:p>
          <a:p>
            <a:pPr>
              <a:buNone/>
            </a:pPr>
            <a:r>
              <a:rPr lang="ru-RU" sz="2800" dirty="0" smtClean="0"/>
              <a:t> - к, по</a:t>
            </a:r>
          </a:p>
          <a:p>
            <a:r>
              <a:rPr lang="ru-RU" sz="2800" u="sng" dirty="0" smtClean="0"/>
              <a:t>Предложный падеж:</a:t>
            </a:r>
          </a:p>
          <a:p>
            <a:pPr>
              <a:buNone/>
            </a:pPr>
            <a:r>
              <a:rPr lang="ru-RU" sz="2800" dirty="0" smtClean="0"/>
              <a:t> - о ком? О чем?</a:t>
            </a:r>
          </a:p>
          <a:p>
            <a:pPr>
              <a:buNone/>
            </a:pPr>
            <a:r>
              <a:rPr lang="ru-RU" sz="2800" dirty="0" smtClean="0"/>
              <a:t> -в, на, о, об, обо, при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204</Words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РУССКОГО ЯЗЫКА</vt:lpstr>
      <vt:lpstr>Страна, ночь, платок, работа, конь, склонять, тень.</vt:lpstr>
      <vt:lpstr>Как правильно определить падежные окончания имен существительных?</vt:lpstr>
      <vt:lpstr>Слова - помощники.</vt:lpstr>
      <vt:lpstr>Слайд 5</vt:lpstr>
      <vt:lpstr>Что мы можем сказать про дательный и предложный падежи?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35</cp:revision>
  <dcterms:created xsi:type="dcterms:W3CDTF">2012-01-26T17:12:17Z</dcterms:created>
  <dcterms:modified xsi:type="dcterms:W3CDTF">2013-02-01T02:27:49Z</dcterms:modified>
</cp:coreProperties>
</file>