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59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2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1056;&#1086;&#1076;&#1072;&#1088;&#1080;%20&#1044;&#1078;.%20&#1043;&#1088;&#1072;&#1084;&#1084;&#1072;&#1090;&#1080;&#1082;&#1072;%20&#1092;&#1072;&#1085;&#1090;&#1072;&#1079;&#1080;&#1080;.doc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27984" y="5013176"/>
            <a:ext cx="4124364" cy="1368152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О.А. Волкова</a:t>
            </a:r>
            <a:endPara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СКО</a:t>
            </a:r>
          </a:p>
          <a:p>
            <a:pPr algn="r">
              <a:spcBef>
                <a:spcPts val="0"/>
              </a:spcBef>
              <a:buNone/>
            </a:pP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СОШ №4 «центр образования» </a:t>
            </a:r>
          </a:p>
          <a:p>
            <a:pPr algn="r">
              <a:spcBef>
                <a:spcPts val="0"/>
              </a:spcBef>
              <a:buNone/>
            </a:pP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Тутаев</a:t>
            </a:r>
            <a:endPara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55776" y="2132856"/>
            <a:ext cx="6336704" cy="1383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Нравственное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развитие ребенка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в процессе обучения литературе 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на основе решения </a:t>
            </a:r>
            <a:r>
              <a:rPr lang="ru-RU" sz="2400" b="1" dirty="0" smtClean="0">
                <a:solidFill>
                  <a:srgbClr val="00B050"/>
                </a:solidFill>
                <a:ea typeface="+mj-ea"/>
                <a:cs typeface="+mj-cs"/>
              </a:rPr>
              <a:t>нравственных проблем, поставленных автором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Дидактические </a:t>
            </a:r>
            <a:r>
              <a:rPr lang="ru-RU" b="1" dirty="0" smtClean="0"/>
              <a:t>игры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>развивают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484784"/>
            <a:ext cx="3096344" cy="266429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4000" dirty="0" smtClean="0"/>
              <a:t>в</a:t>
            </a:r>
            <a:r>
              <a:rPr lang="ru-RU" sz="4000" dirty="0" smtClean="0"/>
              <a:t>оображение</a:t>
            </a:r>
            <a:endParaRPr lang="ru-RU" sz="4000" dirty="0" smtClean="0"/>
          </a:p>
          <a:p>
            <a:pPr lvl="0"/>
            <a:r>
              <a:rPr lang="ru-RU" sz="4000" dirty="0" smtClean="0"/>
              <a:t>м</a:t>
            </a:r>
            <a:r>
              <a:rPr lang="ru-RU" sz="4000" dirty="0" smtClean="0"/>
              <a:t>ышление</a:t>
            </a:r>
            <a:endParaRPr lang="ru-RU" sz="4000" dirty="0" smtClean="0"/>
          </a:p>
          <a:p>
            <a:pPr lvl="0"/>
            <a:r>
              <a:rPr lang="ru-RU" sz="4000" dirty="0" smtClean="0"/>
              <a:t>р</a:t>
            </a:r>
            <a:r>
              <a:rPr lang="ru-RU" sz="4000" dirty="0" smtClean="0"/>
              <a:t>ечь</a:t>
            </a:r>
            <a:endParaRPr lang="ru-RU" sz="4000" dirty="0" smtClean="0"/>
          </a:p>
          <a:p>
            <a:pPr lvl="0"/>
            <a:r>
              <a:rPr lang="ru-RU" sz="4000" dirty="0" smtClean="0"/>
              <a:t>э</a:t>
            </a:r>
            <a:r>
              <a:rPr lang="ru-RU" sz="4000" dirty="0" smtClean="0"/>
              <a:t>моции</a:t>
            </a:r>
            <a:endParaRPr lang="ru-RU" sz="4000" dirty="0" smtClean="0"/>
          </a:p>
          <a:p>
            <a:pPr lvl="0"/>
            <a:r>
              <a:rPr lang="ru-RU" sz="4000" dirty="0" smtClean="0"/>
              <a:t>п</a:t>
            </a:r>
            <a:r>
              <a:rPr lang="ru-RU" sz="4000" dirty="0" smtClean="0"/>
              <a:t>амять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Спортивные игры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3356992"/>
            <a:ext cx="5544616" cy="11521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Покорение </a:t>
            </a:r>
            <a:r>
              <a:rPr lang="ru-RU" dirty="0" smtClean="0"/>
              <a:t>высоты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1268760"/>
            <a:ext cx="8229600" cy="2583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700" dirty="0" smtClean="0"/>
              <a:t>кто </a:t>
            </a:r>
            <a:r>
              <a:rPr lang="ru-RU" sz="3700" dirty="0" smtClean="0"/>
              <a:t>больше </a:t>
            </a:r>
            <a:r>
              <a:rPr lang="ru-RU" sz="3700" dirty="0" smtClean="0"/>
              <a:t>придумает…</a:t>
            </a:r>
          </a:p>
          <a:p>
            <a:pPr lvl="0">
              <a:buFont typeface="Wingdings" pitchFamily="2" charset="2"/>
              <a:buChar char="v"/>
            </a:pPr>
            <a:r>
              <a:rPr lang="ru-RU" sz="3700" dirty="0" smtClean="0"/>
              <a:t> найдет </a:t>
            </a:r>
            <a:r>
              <a:rPr lang="ru-RU" sz="3700" dirty="0" smtClean="0"/>
              <a:t>в </a:t>
            </a:r>
            <a:r>
              <a:rPr lang="ru-RU" sz="3700" dirty="0" smtClean="0"/>
              <a:t>тексте…</a:t>
            </a:r>
            <a:endParaRPr lang="ru-RU" sz="3700" dirty="0" smtClean="0"/>
          </a:p>
          <a:p>
            <a:pPr lvl="0">
              <a:buFont typeface="Wingdings" pitchFamily="2" charset="2"/>
              <a:buChar char="v"/>
            </a:pPr>
            <a:r>
              <a:rPr lang="ru-RU" sz="3700" dirty="0" smtClean="0"/>
              <a:t>вспомнит</a:t>
            </a:r>
            <a:r>
              <a:rPr lang="ru-RU" sz="4400" dirty="0" smtClean="0"/>
              <a:t>…</a:t>
            </a:r>
            <a:endParaRPr lang="ru-RU" sz="44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im1-tub-ru.yandex.net/i?id=27a3c520ab2a089806e5b3ce0fd266bb-0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05064"/>
            <a:ext cx="345638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Спортивные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Литературный футбол</a:t>
            </a:r>
            <a:endParaRPr lang="ru-RU" dirty="0"/>
          </a:p>
        </p:txBody>
      </p:sp>
      <p:pic>
        <p:nvPicPr>
          <p:cNvPr id="4" name="Picture 4" descr="http://im3-tub-ru.yandex.net/i?id=3bd2aa10ba91df98b751709c6c5049cc-5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420888"/>
            <a:ext cx="4896544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11101"/>
            <a:ext cx="3960440" cy="63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навыки анализа художественного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текста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нравственные понятия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навыки создания собственного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текста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/>
              <a:t>Правда найдена давным-давно</a:t>
            </a:r>
            <a:br>
              <a:rPr lang="ru-RU" sz="2800" b="1" dirty="0" smtClean="0"/>
            </a:br>
            <a:r>
              <a:rPr lang="ru-RU" sz="2800" b="1" dirty="0" smtClean="0"/>
              <a:t>И связала союзом благородные души;</a:t>
            </a:r>
            <a:br>
              <a:rPr lang="ru-RU" sz="2800" b="1" dirty="0" smtClean="0"/>
            </a:br>
            <a:r>
              <a:rPr lang="ru-RU" sz="2800" b="1" dirty="0" smtClean="0"/>
              <a:t>Крепко держись ее, этой старой правды!</a:t>
            </a:r>
            <a:br>
              <a:rPr lang="ru-RU" sz="2800" b="1" dirty="0" smtClean="0"/>
            </a:br>
            <a:r>
              <a:rPr lang="ru-RU" sz="2800" b="1" i="1" dirty="0" smtClean="0"/>
              <a:t>Гёте</a:t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Честность, благородство и достоинство –</a:t>
            </a:r>
            <a:br>
              <a:rPr lang="ru-RU" sz="2800" b="1" dirty="0" smtClean="0"/>
            </a:br>
            <a:r>
              <a:rPr lang="ru-RU" sz="2800" b="1" dirty="0" smtClean="0"/>
              <a:t>Вот оно, святое наше воинство...</a:t>
            </a:r>
            <a:br>
              <a:rPr lang="ru-RU" sz="2800" b="1" dirty="0" smtClean="0"/>
            </a:br>
            <a:r>
              <a:rPr lang="ru-RU" sz="2800" b="1" dirty="0" smtClean="0"/>
              <a:t>Посвяти ему свой краткий век...</a:t>
            </a:r>
            <a:br>
              <a:rPr lang="ru-RU" sz="2800" b="1" dirty="0" smtClean="0"/>
            </a:br>
            <a:r>
              <a:rPr lang="ru-RU" sz="2800" b="1" i="1" dirty="0" smtClean="0"/>
              <a:t>Б.Окуджав</a:t>
            </a:r>
            <a:r>
              <a:rPr lang="ru-RU" sz="3200" b="1" i="1" dirty="0" smtClean="0"/>
              <a:t>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56992"/>
            <a:ext cx="71494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dirty="0" smtClean="0"/>
              <a:t>В отличие от подростка, который в значительной степени обращен на познание самого себя, своих переживаний, в отличие от старшего школьника, который целиком поглощен вниманием к внешнему миру, учащиеся младших классов стремятся познать этот внешний мир в целях нахождения в нем своего места</a:t>
            </a:r>
            <a:br>
              <a:rPr lang="ru-RU" sz="3600" b="1" dirty="0" smtClean="0"/>
            </a:br>
            <a:r>
              <a:rPr lang="ru-RU" dirty="0" smtClean="0"/>
              <a:t>                              </a:t>
            </a:r>
            <a:r>
              <a:rPr lang="ru-RU" sz="2000" b="1" dirty="0" smtClean="0"/>
              <a:t>психолог </a:t>
            </a:r>
            <a:r>
              <a:rPr lang="ru-RU" sz="2000" b="1" dirty="0" smtClean="0"/>
              <a:t>Л.И. </a:t>
            </a:r>
            <a:r>
              <a:rPr lang="ru-RU" sz="2000" b="1" dirty="0" err="1" smtClean="0"/>
              <a:t>Божович</a:t>
            </a:r>
            <a:r>
              <a:rPr lang="ru-RU" sz="2000" b="1" dirty="0" smtClean="0"/>
              <a:t> </a:t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56992"/>
            <a:ext cx="766834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1" i="1" dirty="0" smtClean="0"/>
              <a:t>Литература </a:t>
            </a:r>
            <a:r>
              <a:rPr lang="ru-RU" sz="3100" b="1" i="1" dirty="0" smtClean="0"/>
              <a:t>дает нам огромный, обширнейший и глубочайший опыт жизни…, дает понимание жизни, всех ее сложностей, понимание себя. Она развивает в человеке чувство красоты – </a:t>
            </a:r>
            <a:r>
              <a:rPr lang="ru-RU" sz="3100" b="1" i="1" dirty="0" err="1" smtClean="0"/>
              <a:t>красоты</a:t>
            </a:r>
            <a:r>
              <a:rPr lang="ru-RU" sz="3100" b="1" i="1" dirty="0" smtClean="0"/>
              <a:t> жизни, красоты добрых поступков и добрых чувств. Она делает это с такой художественной убедительностью, что вызывает желание подражать всему лучшему, что было и есть в человеке… Человек, много читавший, прожил три </a:t>
            </a:r>
            <a:r>
              <a:rPr lang="ru-RU" sz="3100" b="1" i="1" dirty="0" smtClean="0"/>
              <a:t>жизни..</a:t>
            </a:r>
            <a:r>
              <a:rPr lang="ru-RU" sz="3100" b="1" dirty="0" smtClean="0"/>
              <a:t>.</a:t>
            </a:r>
            <a:r>
              <a:rPr lang="ru-RU" sz="3100" b="1" i="1" dirty="0" smtClean="0"/>
              <a:t>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200" b="1" i="1" dirty="0" smtClean="0"/>
              <a:t>Д.С.Лихачёв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8" y="764704"/>
            <a:ext cx="770485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Мне только одного хочется, когда я пишу,</a:t>
            </a:r>
          </a:p>
          <a:p>
            <a:pPr lvl="0"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  чтобы другой человек... </a:t>
            </a:r>
          </a:p>
          <a:p>
            <a:pPr lvl="0"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порадовался бы тому, чему я радуюсь, </a:t>
            </a:r>
          </a:p>
          <a:p>
            <a:pPr lvl="0"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позлился бы тому, </a:t>
            </a:r>
          </a:p>
          <a:p>
            <a:pPr lvl="0"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что меня злит,</a:t>
            </a:r>
          </a:p>
          <a:p>
            <a:pPr lvl="0"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 или поплакал бы теми же слезами, </a:t>
            </a:r>
          </a:p>
          <a:p>
            <a:pPr lvl="0"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которыми я плачу </a:t>
            </a:r>
          </a:p>
          <a:p>
            <a:pPr lvl="0"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Л.Н. Толстой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endParaRPr lang="ru-RU" sz="3200" b="1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cs typeface="Aharoni" pitchFamily="2" charset="-79"/>
              </a:rPr>
              <a:t>Умение представить себе картину, нарисованную автором произведения;</a:t>
            </a:r>
            <a:br>
              <a:rPr lang="ru-RU" b="1" dirty="0" smtClean="0">
                <a:cs typeface="Aharoni" pitchFamily="2" charset="-79"/>
              </a:rPr>
            </a:br>
            <a:endParaRPr lang="ru-RU" b="1" dirty="0" smtClean="0">
              <a:cs typeface="Aharoni" pitchFamily="2" charset="-79"/>
            </a:endParaRPr>
          </a:p>
          <a:p>
            <a:r>
              <a:rPr lang="ru-RU" b="1" dirty="0" smtClean="0">
                <a:cs typeface="Aharoni" pitchFamily="2" charset="-79"/>
              </a:rPr>
              <a:t>Сопереживать </a:t>
            </a:r>
            <a:r>
              <a:rPr lang="ru-RU" b="1" dirty="0" smtClean="0">
                <a:cs typeface="Aharoni" pitchFamily="2" charset="-79"/>
              </a:rPr>
              <a:t>героям и автору;</a:t>
            </a:r>
            <a:br>
              <a:rPr lang="ru-RU" b="1" dirty="0" smtClean="0">
                <a:cs typeface="Aharoni" pitchFamily="2" charset="-79"/>
              </a:rPr>
            </a:br>
            <a:endParaRPr lang="ru-RU" b="1" dirty="0" smtClean="0">
              <a:cs typeface="Aharoni" pitchFamily="2" charset="-79"/>
            </a:endParaRPr>
          </a:p>
          <a:p>
            <a:r>
              <a:rPr lang="ru-RU" b="1" dirty="0" smtClean="0">
                <a:cs typeface="Aharoni" pitchFamily="2" charset="-79"/>
              </a:rPr>
              <a:t>Понять </a:t>
            </a:r>
            <a:r>
              <a:rPr lang="ru-RU" b="1" dirty="0" smtClean="0">
                <a:cs typeface="Aharoni" pitchFamily="2" charset="-79"/>
              </a:rPr>
              <a:t>главную мысль произведения, его идею; осознать свою позицию и передать ее в форме устной или письменной </a:t>
            </a:r>
            <a:r>
              <a:rPr lang="ru-RU" b="1" dirty="0" smtClean="0">
                <a:cs typeface="Aharoni" pitchFamily="2" charset="-79"/>
              </a:rPr>
              <a:t>речи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цель работы  уроке –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развивать способности учеников – читателей полноценно воспринимать художественный текст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87624" y="2204864"/>
            <a:ext cx="4040188" cy="639762"/>
          </a:xfrm>
        </p:spPr>
        <p:txBody>
          <a:bodyPr/>
          <a:lstStyle/>
          <a:p>
            <a:r>
              <a:rPr lang="ru-RU" dirty="0" smtClean="0"/>
              <a:t>Методы работы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7624" y="2906712"/>
            <a:ext cx="4040188" cy="39512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исследовательский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частично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поисковый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эвристический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292080" y="2132856"/>
            <a:ext cx="4041775" cy="639762"/>
          </a:xfrm>
        </p:spPr>
        <p:txBody>
          <a:bodyPr/>
          <a:lstStyle/>
          <a:p>
            <a:r>
              <a:rPr lang="ru-RU" dirty="0" smtClean="0"/>
              <a:t>Содержание урока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102225" y="2906712"/>
            <a:ext cx="4041775" cy="395128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самостоятельная и творческая деятельность учащихся по анализу художественного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произведения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собственного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текста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современного урока литературного чтения</a:t>
            </a:r>
            <a:endParaRPr lang="ru-RU" dirty="0"/>
          </a:p>
        </p:txBody>
      </p:sp>
      <p:pic>
        <p:nvPicPr>
          <p:cNvPr id="9" name="Содержимое 3" descr="мамин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821765"/>
            <a:ext cx="8229600" cy="40828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организации учебной деятельности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разные виды анализа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текста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творческие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пересказы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дописывание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сюжета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составление структурных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рисунок ( в том числе устное словесное рисование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отзывы,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рецензии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мультфильмы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сочинения (в том числе творческие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инсценирование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театральные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постановки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(чтение по ролям)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325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Правда найдена давным-давно И связала союзом благородные души; Крепко держись ее, этой старой правды! Гёте   Честность, благородство и достоинство – Вот оно, святое наше воинство... Посвяти ему свой краткий век... Б.Окуджава</vt:lpstr>
      <vt:lpstr>В отличие от подростка, который в значительной степени обращен на познание самого себя, своих переживаний, в отличие от старшего школьника, который целиком поглощен вниманием к внешнему миру, учащиеся младших классов стремятся познать этот внешний мир в целях нахождения в нем своего места                               психолог Л.И. Божович  </vt:lpstr>
      <vt:lpstr>Литература дает нам огромный, обширнейший и глубочайший опыт жизни…, дает понимание жизни, всех ее сложностей, понимание себя. Она развивает в человеке чувство красоты – красоты жизни, красоты добрых поступков и добрых чувств. Она делает это с такой художественной убедительностью, что вызывает желание подражать всему лучшему, что было и есть в человеке… Человек, много читавший, прожил три жизни...  Д.С.Лихачёв </vt:lpstr>
      <vt:lpstr>Слайд 5</vt:lpstr>
      <vt:lpstr>Слайд 6</vt:lpstr>
      <vt:lpstr>цель работы  уроке –   развивать способности учеников – читателей полноценно воспринимать художественный текст</vt:lpstr>
      <vt:lpstr>Модель современного урока литературного чтения</vt:lpstr>
      <vt:lpstr>Формы организации учебной деятельности учащихся</vt:lpstr>
      <vt:lpstr>Дидактические игры  развивают</vt:lpstr>
      <vt:lpstr>Спортивные игры  </vt:lpstr>
      <vt:lpstr>Спортивные игры</vt:lpstr>
      <vt:lpstr>Слайд 13</vt:lpstr>
      <vt:lpstr>Результат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ольга</cp:lastModifiedBy>
  <cp:revision>15</cp:revision>
  <dcterms:created xsi:type="dcterms:W3CDTF">2013-07-29T17:42:42Z</dcterms:created>
  <dcterms:modified xsi:type="dcterms:W3CDTF">2014-10-13T19:31:37Z</dcterms:modified>
</cp:coreProperties>
</file>