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72" r:id="rId4"/>
    <p:sldId id="274" r:id="rId5"/>
    <p:sldId id="263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BCB9206-5A8D-47FC-B88D-717F33182254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21D0C03-03DD-46DB-8B79-55D71296B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9206-5A8D-47FC-B88D-717F33182254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0C03-03DD-46DB-8B79-55D71296B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9206-5A8D-47FC-B88D-717F33182254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0C03-03DD-46DB-8B79-55D71296B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CB9206-5A8D-47FC-B88D-717F33182254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21D0C03-03DD-46DB-8B79-55D71296B6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BCB9206-5A8D-47FC-B88D-717F33182254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21D0C03-03DD-46DB-8B79-55D71296B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9206-5A8D-47FC-B88D-717F33182254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0C03-03DD-46DB-8B79-55D71296B6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9206-5A8D-47FC-B88D-717F33182254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0C03-03DD-46DB-8B79-55D71296B6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CB9206-5A8D-47FC-B88D-717F33182254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21D0C03-03DD-46DB-8B79-55D71296B6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9206-5A8D-47FC-B88D-717F33182254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0C03-03DD-46DB-8B79-55D71296B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CB9206-5A8D-47FC-B88D-717F33182254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21D0C03-03DD-46DB-8B79-55D71296B6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CB9206-5A8D-47FC-B88D-717F33182254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21D0C03-03DD-46DB-8B79-55D71296B6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CB9206-5A8D-47FC-B88D-717F33182254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21D0C03-03DD-46DB-8B79-55D71296B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285728"/>
            <a:ext cx="6243654" cy="2428892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cap="none" dirty="0" smtClean="0">
                <a:ln/>
                <a:solidFill>
                  <a:schemeClr val="accent3"/>
                </a:solidFill>
              </a:rPr>
              <a:t>       </a:t>
            </a:r>
            <a:br>
              <a:rPr lang="ru-RU" cap="none" dirty="0" smtClean="0">
                <a:ln/>
                <a:solidFill>
                  <a:schemeClr val="accent3"/>
                </a:solidFill>
              </a:rPr>
            </a:br>
            <a:r>
              <a:rPr lang="ru-RU" cap="none" dirty="0" smtClean="0">
                <a:ln/>
                <a:solidFill>
                  <a:schemeClr val="accent3"/>
                </a:solidFill>
              </a:rPr>
              <a:t/>
            </a:r>
            <a:br>
              <a:rPr lang="ru-RU" cap="none" dirty="0" smtClean="0">
                <a:ln/>
                <a:solidFill>
                  <a:schemeClr val="accent3"/>
                </a:solidFill>
              </a:rPr>
            </a:br>
            <a:r>
              <a:rPr lang="ru-RU" cap="none" dirty="0" smtClean="0">
                <a:ln/>
                <a:solidFill>
                  <a:schemeClr val="accent3"/>
                </a:solidFill>
              </a:rPr>
              <a:t/>
            </a:r>
            <a:br>
              <a:rPr lang="ru-RU" cap="none" dirty="0" smtClean="0">
                <a:ln/>
                <a:solidFill>
                  <a:schemeClr val="accent3"/>
                </a:solidFill>
              </a:rPr>
            </a:br>
            <a:r>
              <a:rPr lang="ru-RU" cap="none" dirty="0" smtClean="0">
                <a:ln/>
                <a:solidFill>
                  <a:schemeClr val="accent3"/>
                </a:solidFill>
              </a:rPr>
              <a:t> </a:t>
            </a:r>
            <a:br>
              <a:rPr lang="ru-RU" cap="none" dirty="0" smtClean="0">
                <a:ln/>
                <a:solidFill>
                  <a:schemeClr val="accent3"/>
                </a:solidFill>
              </a:rPr>
            </a:br>
            <a:r>
              <a:rPr lang="ru-RU" cap="none" dirty="0" smtClean="0">
                <a:ln/>
                <a:solidFill>
                  <a:schemeClr val="accent3"/>
                </a:solidFill>
              </a:rPr>
              <a:t/>
            </a:r>
            <a:br>
              <a:rPr lang="ru-RU" cap="none" dirty="0" smtClean="0">
                <a:ln/>
                <a:solidFill>
                  <a:schemeClr val="accent3"/>
                </a:solidFill>
              </a:rPr>
            </a:br>
            <a:r>
              <a:rPr lang="ru-RU" cap="none" dirty="0" smtClean="0">
                <a:ln/>
                <a:solidFill>
                  <a:schemeClr val="accent3"/>
                </a:solidFill>
              </a:rPr>
              <a:t/>
            </a:r>
            <a:br>
              <a:rPr lang="ru-RU" cap="none" dirty="0" smtClean="0">
                <a:ln/>
                <a:solidFill>
                  <a:schemeClr val="accent3"/>
                </a:solidFill>
              </a:rPr>
            </a:br>
            <a:r>
              <a:rPr lang="ru-RU" cap="none" dirty="0" smtClean="0">
                <a:ln/>
                <a:solidFill>
                  <a:schemeClr val="accent3"/>
                </a:solidFill>
              </a:rPr>
              <a:t/>
            </a:r>
            <a:br>
              <a:rPr lang="ru-RU" cap="none" dirty="0" smtClean="0">
                <a:ln/>
                <a:solidFill>
                  <a:schemeClr val="accent3"/>
                </a:solidFill>
              </a:rPr>
            </a:br>
            <a:r>
              <a:rPr lang="ru-RU" cap="none" dirty="0" smtClean="0">
                <a:ln/>
                <a:solidFill>
                  <a:schemeClr val="accent3"/>
                </a:solidFill>
              </a:rPr>
              <a:t/>
            </a:r>
            <a:br>
              <a:rPr lang="ru-RU" cap="none" dirty="0" smtClean="0">
                <a:ln/>
                <a:solidFill>
                  <a:schemeClr val="accent3"/>
                </a:solidFill>
              </a:rPr>
            </a:br>
            <a:r>
              <a:rPr lang="ru-RU" sz="2200" cap="none" dirty="0" smtClean="0">
                <a:ln/>
                <a:solidFill>
                  <a:schemeClr val="accent3"/>
                </a:solidFill>
              </a:rPr>
              <a:t>Кружок «Капельки»</a:t>
            </a:r>
            <a:br>
              <a:rPr lang="ru-RU" sz="2200" cap="none" dirty="0" smtClean="0">
                <a:ln/>
                <a:solidFill>
                  <a:schemeClr val="accent3"/>
                </a:solidFill>
              </a:rPr>
            </a:br>
            <a:r>
              <a:rPr lang="ru-RU" sz="2200" cap="none" dirty="0" smtClean="0">
                <a:ln/>
                <a:solidFill>
                  <a:schemeClr val="accent3"/>
                </a:solidFill>
              </a:rPr>
              <a:t>(нетрадиционное рисование)</a:t>
            </a:r>
            <a:br>
              <a:rPr lang="ru-RU" sz="2200" cap="none" dirty="0" smtClean="0">
                <a:ln/>
                <a:solidFill>
                  <a:schemeClr val="accent3"/>
                </a:solidFill>
              </a:rPr>
            </a:br>
            <a:r>
              <a:rPr lang="ru-RU" sz="2200" cap="none" dirty="0" smtClean="0">
                <a:ln/>
                <a:solidFill>
                  <a:schemeClr val="accent3"/>
                </a:solidFill>
              </a:rPr>
              <a:t> Автор:  Юрченко О.А., воспитатель</a:t>
            </a:r>
            <a:br>
              <a:rPr lang="ru-RU" sz="2200" cap="none" dirty="0" smtClean="0">
                <a:ln/>
                <a:solidFill>
                  <a:schemeClr val="accent3"/>
                </a:solidFill>
              </a:rPr>
            </a:br>
            <a:r>
              <a:rPr lang="ru-RU" sz="2200" cap="none" dirty="0" smtClean="0">
                <a:ln/>
                <a:solidFill>
                  <a:schemeClr val="accent3"/>
                </a:solidFill>
              </a:rPr>
              <a:t>      МБДОУ «Детский сад №26 «Ягодка»комбинированного вида</a:t>
            </a:r>
            <a:r>
              <a:rPr lang="ru-RU" sz="2700" cap="none" dirty="0" smtClean="0">
                <a:ln/>
                <a:solidFill>
                  <a:schemeClr val="accent3"/>
                </a:solidFill>
              </a:rPr>
              <a:t/>
            </a:r>
            <a:br>
              <a:rPr lang="ru-RU" sz="2700" cap="none" dirty="0" smtClean="0">
                <a:ln/>
                <a:solidFill>
                  <a:schemeClr val="accent3"/>
                </a:solidFill>
              </a:rPr>
            </a:br>
            <a:r>
              <a:rPr lang="ru-RU" sz="1600" cap="none" dirty="0" err="1" smtClean="0">
                <a:ln/>
                <a:solidFill>
                  <a:schemeClr val="accent3"/>
                </a:solidFill>
              </a:rPr>
              <a:t>г.Камень-на-Оби</a:t>
            </a:r>
            <a:r>
              <a:rPr lang="ru-RU" sz="1600" cap="none" dirty="0" smtClean="0">
                <a:ln/>
                <a:solidFill>
                  <a:schemeClr val="accent3"/>
                </a:solidFill>
              </a:rPr>
              <a:t/>
            </a:r>
            <a:br>
              <a:rPr lang="ru-RU" sz="1600" cap="none" dirty="0" smtClean="0">
                <a:ln/>
                <a:solidFill>
                  <a:schemeClr val="accent3"/>
                </a:solidFill>
              </a:rPr>
            </a:br>
            <a:r>
              <a:rPr lang="ru-RU" sz="1600" cap="none" dirty="0" smtClean="0">
                <a:ln/>
                <a:solidFill>
                  <a:schemeClr val="accent3"/>
                </a:solidFill>
              </a:rPr>
              <a:t>Алтайский край</a:t>
            </a:r>
            <a:br>
              <a:rPr lang="ru-RU" sz="1600" cap="none" dirty="0" smtClean="0">
                <a:ln/>
                <a:solidFill>
                  <a:schemeClr val="accent3"/>
                </a:solidFill>
              </a:rPr>
            </a:br>
            <a:r>
              <a:rPr lang="ru-RU" sz="1600" cap="none" dirty="0" smtClean="0">
                <a:ln/>
                <a:solidFill>
                  <a:schemeClr val="accent3"/>
                </a:solidFill>
              </a:rPr>
              <a:t>2015год</a:t>
            </a:r>
            <a:endParaRPr lang="ru-RU" sz="1600" cap="none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Picture 2" descr="C:\Users\user\Desktop\f62f634ea7bb9ebdd7a757d4092dc3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469254"/>
            <a:ext cx="3714776" cy="2647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758138" cy="6116786"/>
          </a:xfrm>
        </p:spPr>
        <p:txBody>
          <a:bodyPr>
            <a:normAutofit fontScale="85000"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b="1" dirty="0" smtClean="0"/>
              <a:t>Рисование необычными материалами, оригинальными техниками позволяет детям ощутить незабываемые положительные эмоции. Нетрадиционное рисование доставляет детям множество положительных эмоций, раскрывает новые возможности использования хорошо знакомых им предметов в качестве художественных материалов, удивляет своей непредсказуемостью. Оригинальное рисование без кисточки и карандаша расковывает ребенка, позволяет почувствовать краски, их характер, настроение. Незаметно для себя дети учатся наблюдать, думать, фантазировать.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b="1" dirty="0" smtClean="0"/>
              <a:t>Чтобы детское творчество успешно развивалось у наших детей, необходимо найти такую форму организации и взаимодействие, которая позволила бы им реализовать свой творческий замысел. </a:t>
            </a:r>
          </a:p>
          <a:p>
            <a:pPr algn="ctr"/>
            <a:r>
              <a:rPr lang="ru-RU" sz="1800" b="1" dirty="0" smtClean="0"/>
              <a:t>Поэтому  такой формой работы стала специально организованная деятельность – </a:t>
            </a:r>
            <a:r>
              <a:rPr lang="ru-RU" sz="1800" b="1" dirty="0" smtClean="0">
                <a:solidFill>
                  <a:srgbClr val="C00000"/>
                </a:solidFill>
              </a:rPr>
              <a:t>кружок «Капельки», </a:t>
            </a:r>
            <a:r>
              <a:rPr lang="ru-RU" sz="1800" b="1" dirty="0" smtClean="0"/>
              <a:t>на котором  применяются  нетрадиционные приемы  рисования. </a:t>
            </a:r>
          </a:p>
          <a:p>
            <a:pPr algn="ctr"/>
            <a:r>
              <a:rPr lang="ru-RU" sz="1800" b="1" dirty="0" smtClean="0"/>
              <a:t>А также :</a:t>
            </a:r>
          </a:p>
          <a:p>
            <a:pPr algn="ctr"/>
            <a:r>
              <a:rPr lang="ru-RU" sz="1800" b="1" dirty="0" smtClean="0"/>
              <a:t>- игровые упражнения ,</a:t>
            </a:r>
          </a:p>
          <a:p>
            <a:pPr algn="ctr"/>
            <a:r>
              <a:rPr lang="ru-RU" sz="1800" b="1" dirty="0" smtClean="0"/>
              <a:t>-комплексы пальчиковых игр, </a:t>
            </a:r>
          </a:p>
          <a:p>
            <a:pPr algn="ctr"/>
            <a:r>
              <a:rPr lang="ru-RU" sz="1800" b="1" dirty="0" smtClean="0"/>
              <a:t>-подгрупповые и индивидуальные  упражнения по овладению техниками нетрадиционного рисования. </a:t>
            </a:r>
            <a:endParaRPr lang="ru-RU" sz="1800" b="1" dirty="0" smtClean="0">
              <a:solidFill>
                <a:srgbClr val="C00000"/>
              </a:solidFill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100" b="1" dirty="0" smtClean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1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1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19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Необычная продуктивная  деятельность  в кружке «Капельки»  способствует развитию непринужденного творчества и фантазии + эмоции, есть только творчество, а  воспитатель - соучастник действия, дети пробуют нетрадиционные  способы изображения  с помощью разнообразных материалов и предметов.</a:t>
            </a:r>
            <a:endParaRPr lang="ru-RU" sz="19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1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100" b="1" dirty="0" smtClean="0">
              <a:latin typeface="Arial" pitchFamily="34" charset="0"/>
              <a:cs typeface="Arial" pitchFamily="34" charset="0"/>
            </a:endParaRPr>
          </a:p>
          <a:p>
            <a:endParaRPr lang="ru-RU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3929090" cy="654032"/>
          </a:xfrm>
        </p:spPr>
        <p:txBody>
          <a:bodyPr>
            <a:normAutofit/>
          </a:bodyPr>
          <a:lstStyle/>
          <a:p>
            <a:pPr algn="ctr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Знакомимся с новыми </a:t>
            </a:r>
            <a:r>
              <a:rPr lang="ru-RU" sz="1600" b="1" i="1" dirty="0" err="1" smtClean="0">
                <a:solidFill>
                  <a:schemeClr val="accent1">
                    <a:lumMod val="75000"/>
                  </a:schemeClr>
                </a:solidFill>
              </a:rPr>
              <a:t>изоматериалами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esktop\мама\фото-презентация\SDC1285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58632"/>
          <a:stretch>
            <a:fillRect/>
          </a:stretch>
        </p:blipFill>
        <p:spPr bwMode="auto">
          <a:xfrm>
            <a:off x="500034" y="1071546"/>
            <a:ext cx="3143273" cy="2049960"/>
          </a:xfrm>
          <a:prstGeom prst="rect">
            <a:avLst/>
          </a:prstGeom>
          <a:noFill/>
        </p:spPr>
      </p:pic>
      <p:pic>
        <p:nvPicPr>
          <p:cNvPr id="4" name="Picture 2" descr="F:\Новая папка (2)\фото дети конкурс\SDC12845.JPG"/>
          <p:cNvPicPr>
            <a:picLocks noChangeAspect="1" noChangeArrowheads="1"/>
          </p:cNvPicPr>
          <p:nvPr/>
        </p:nvPicPr>
        <p:blipFill>
          <a:blip r:embed="rId3"/>
          <a:srcRect t="38349" r="19666"/>
          <a:stretch>
            <a:fillRect/>
          </a:stretch>
        </p:blipFill>
        <p:spPr bwMode="auto">
          <a:xfrm>
            <a:off x="4643439" y="1050379"/>
            <a:ext cx="3286147" cy="21096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9058" y="214290"/>
            <a:ext cx="4500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Пальчики нужно подготовить к работе(массаж)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7" y="3244334"/>
            <a:ext cx="31432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Хочется всё попробовать </a:t>
            </a:r>
            <a:endParaRPr lang="ru-RU" sz="1600" dirty="0"/>
          </a:p>
        </p:txBody>
      </p:sp>
      <p:pic>
        <p:nvPicPr>
          <p:cNvPr id="7" name="Picture 2" descr="F:\Новая папка (2)\фото дети конкурс\SDC12862.JPG"/>
          <p:cNvPicPr>
            <a:picLocks noChangeAspect="1" noChangeArrowheads="1"/>
          </p:cNvPicPr>
          <p:nvPr/>
        </p:nvPicPr>
        <p:blipFill>
          <a:blip r:embed="rId4" cstate="print"/>
          <a:srcRect l="22740" t="31698"/>
          <a:stretch>
            <a:fillRect/>
          </a:stretch>
        </p:blipFill>
        <p:spPr bwMode="auto">
          <a:xfrm>
            <a:off x="571472" y="3786190"/>
            <a:ext cx="3016803" cy="207170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72000" y="3244334"/>
            <a:ext cx="4000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Так всё просто и интересно!</a:t>
            </a:r>
            <a:endParaRPr lang="ru-RU" sz="1600" dirty="0"/>
          </a:p>
        </p:txBody>
      </p:sp>
      <p:pic>
        <p:nvPicPr>
          <p:cNvPr id="9" name="Picture 2" descr="F:\Новая папка (2)\фото дети конкурс\SDC12860.JPG"/>
          <p:cNvPicPr>
            <a:picLocks noChangeAspect="1" noChangeArrowheads="1"/>
          </p:cNvPicPr>
          <p:nvPr/>
        </p:nvPicPr>
        <p:blipFill>
          <a:blip r:embed="rId5"/>
          <a:srcRect r="35308"/>
          <a:stretch>
            <a:fillRect/>
          </a:stretch>
        </p:blipFill>
        <p:spPr bwMode="auto">
          <a:xfrm>
            <a:off x="4929190" y="3786190"/>
            <a:ext cx="2792576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0"/>
            <a:ext cx="3286148" cy="428604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>Вот и первые шедевры…</a:t>
            </a:r>
            <a:endParaRPr lang="ru-RU" sz="1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F:\Новая папка (2)\фото дети конкурс\SDC1286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r="29917"/>
          <a:stretch>
            <a:fillRect/>
          </a:stretch>
        </p:blipFill>
        <p:spPr bwMode="auto">
          <a:xfrm>
            <a:off x="3428992" y="571480"/>
            <a:ext cx="2286016" cy="1960485"/>
          </a:xfrm>
          <a:prstGeom prst="rect">
            <a:avLst/>
          </a:prstGeom>
          <a:noFill/>
        </p:spPr>
      </p:pic>
      <p:pic>
        <p:nvPicPr>
          <p:cNvPr id="4" name="Picture 2" descr="G:\SDC10369.JPG"/>
          <p:cNvPicPr>
            <a:picLocks noChangeAspect="1" noChangeArrowheads="1"/>
          </p:cNvPicPr>
          <p:nvPr/>
        </p:nvPicPr>
        <p:blipFill>
          <a:blip r:embed="rId3" cstate="print"/>
          <a:srcRect b="11179"/>
          <a:stretch>
            <a:fillRect/>
          </a:stretch>
        </p:blipFill>
        <p:spPr bwMode="auto">
          <a:xfrm>
            <a:off x="285720" y="4357694"/>
            <a:ext cx="2563292" cy="17585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3500438"/>
            <a:ext cx="27146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Пальчиковая живопись</a:t>
            </a:r>
            <a:endParaRPr lang="ru-RU" sz="1600" dirty="0"/>
          </a:p>
        </p:txBody>
      </p:sp>
      <p:pic>
        <p:nvPicPr>
          <p:cNvPr id="6" name="Picture 2" descr="G:\SDC10366.JPG"/>
          <p:cNvPicPr>
            <a:picLocks noChangeAspect="1" noChangeArrowheads="1"/>
          </p:cNvPicPr>
          <p:nvPr/>
        </p:nvPicPr>
        <p:blipFill>
          <a:blip r:embed="rId4" cstate="print"/>
          <a:srcRect b="11638"/>
          <a:stretch>
            <a:fillRect/>
          </a:stretch>
        </p:blipFill>
        <p:spPr bwMode="auto">
          <a:xfrm>
            <a:off x="3143240" y="4071942"/>
            <a:ext cx="2624733" cy="173945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071802" y="3357562"/>
            <a:ext cx="27146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Рисуем ладошками</a:t>
            </a:r>
            <a:endParaRPr lang="ru-RU" sz="16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57884" y="3643313"/>
            <a:ext cx="28575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Печатки из поролона</a:t>
            </a:r>
            <a:endParaRPr lang="ru-RU" sz="1600" dirty="0"/>
          </a:p>
        </p:txBody>
      </p:sp>
      <p:pic>
        <p:nvPicPr>
          <p:cNvPr id="9" name="Picture 2" descr="C:\Users\Дима\Desktop\Мама\кружок-фото\SDC157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357694"/>
            <a:ext cx="2428892" cy="182046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1407" y="500041"/>
            <a:ext cx="32861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Тычок из сетки для фруктов</a:t>
            </a:r>
            <a:endParaRPr lang="ru-RU" sz="1600" dirty="0"/>
          </a:p>
        </p:txBody>
      </p:sp>
      <p:pic>
        <p:nvPicPr>
          <p:cNvPr id="11" name="Picture 2" descr="G:\SDC10396.JPG"/>
          <p:cNvPicPr>
            <a:picLocks noChangeAspect="1" noChangeArrowheads="1"/>
          </p:cNvPicPr>
          <p:nvPr/>
        </p:nvPicPr>
        <p:blipFill>
          <a:blip r:embed="rId6" cstate="print"/>
          <a:srcRect r="6000" b="10666"/>
          <a:stretch>
            <a:fillRect/>
          </a:stretch>
        </p:blipFill>
        <p:spPr bwMode="auto">
          <a:xfrm>
            <a:off x="428596" y="1071546"/>
            <a:ext cx="2505661" cy="178595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786446" y="357166"/>
            <a:ext cx="3214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Поролоновый тычок-колпачок фломастера</a:t>
            </a:r>
            <a:endParaRPr lang="ru-RU" sz="1400" dirty="0"/>
          </a:p>
        </p:txBody>
      </p:sp>
      <p:pic>
        <p:nvPicPr>
          <p:cNvPr id="13" name="Picture 2" descr="G:\SDC10372.JPG"/>
          <p:cNvPicPr>
            <a:picLocks noChangeAspect="1" noChangeArrowheads="1"/>
          </p:cNvPicPr>
          <p:nvPr/>
        </p:nvPicPr>
        <p:blipFill>
          <a:blip r:embed="rId7" cstate="print"/>
          <a:srcRect b="11111"/>
          <a:stretch>
            <a:fillRect/>
          </a:stretch>
        </p:blipFill>
        <p:spPr bwMode="auto">
          <a:xfrm>
            <a:off x="6143636" y="1000108"/>
            <a:ext cx="2441499" cy="1804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-142900"/>
            <a:ext cx="5857916" cy="714380"/>
          </a:xfrm>
        </p:spPr>
        <p:txBody>
          <a:bodyPr>
            <a:normAutofit/>
          </a:bodyPr>
          <a:lstStyle/>
          <a:p>
            <a:pPr algn="ctr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 Листья деревьев ,цветов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4" descr="I:\моя\SDC1319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1" y="785794"/>
            <a:ext cx="2223168" cy="157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user\Desktop\SDC11977.JPG"/>
          <p:cNvPicPr/>
          <p:nvPr/>
        </p:nvPicPr>
        <p:blipFill>
          <a:blip r:embed="rId3" cstate="print"/>
          <a:srcRect t="24110" r="1736" b="10444"/>
          <a:stretch>
            <a:fillRect/>
          </a:stretch>
        </p:blipFill>
        <p:spPr bwMode="auto">
          <a:xfrm>
            <a:off x="3071802" y="785794"/>
            <a:ext cx="2428892" cy="157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G:\SDC10386.JPG"/>
          <p:cNvPicPr>
            <a:picLocks noChangeAspect="1" noChangeArrowheads="1"/>
          </p:cNvPicPr>
          <p:nvPr/>
        </p:nvPicPr>
        <p:blipFill>
          <a:blip r:embed="rId4" cstate="print"/>
          <a:srcRect t="7264"/>
          <a:stretch>
            <a:fillRect/>
          </a:stretch>
        </p:blipFill>
        <p:spPr bwMode="auto">
          <a:xfrm>
            <a:off x="6072198" y="768550"/>
            <a:ext cx="2214578" cy="15272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9" y="2500306"/>
            <a:ext cx="23574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Листья капусты</a:t>
            </a:r>
            <a:endParaRPr lang="ru-RU" sz="1600" dirty="0"/>
          </a:p>
        </p:txBody>
      </p:sp>
      <p:pic>
        <p:nvPicPr>
          <p:cNvPr id="8" name="Picture 10" descr="C:\Users\user\Desktop\фото-презентация\SDC13124.JPG"/>
          <p:cNvPicPr>
            <a:picLocks noChangeAspect="1" noChangeArrowheads="1"/>
          </p:cNvPicPr>
          <p:nvPr/>
        </p:nvPicPr>
        <p:blipFill>
          <a:blip r:embed="rId5" cstate="print"/>
          <a:srcRect r="3076" b="11794"/>
          <a:stretch>
            <a:fillRect/>
          </a:stretch>
        </p:blipFill>
        <p:spPr bwMode="auto">
          <a:xfrm>
            <a:off x="285720" y="2857496"/>
            <a:ext cx="2214578" cy="1514694"/>
          </a:xfrm>
          <a:prstGeom prst="rect">
            <a:avLst/>
          </a:prstGeom>
          <a:noFill/>
        </p:spPr>
      </p:pic>
      <p:pic>
        <p:nvPicPr>
          <p:cNvPr id="9" name="Picture 12" descr="C:\Users\user\Desktop\фото-презентация\SDC13128.JPG"/>
          <p:cNvPicPr>
            <a:picLocks noChangeAspect="1" noChangeArrowheads="1"/>
          </p:cNvPicPr>
          <p:nvPr/>
        </p:nvPicPr>
        <p:blipFill>
          <a:blip r:embed="rId6" cstate="print"/>
          <a:srcRect l="35629" t="4378" r="18356" b="10256"/>
          <a:stretch>
            <a:fillRect/>
          </a:stretch>
        </p:blipFill>
        <p:spPr bwMode="auto">
          <a:xfrm>
            <a:off x="357158" y="4657948"/>
            <a:ext cx="1857388" cy="204591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786050" y="2500306"/>
            <a:ext cx="28606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Ватные палочки</a:t>
            </a:r>
            <a:endParaRPr lang="ru-RU" sz="1600" dirty="0"/>
          </a:p>
        </p:txBody>
      </p:sp>
      <p:pic>
        <p:nvPicPr>
          <p:cNvPr id="11" name="Picture 4" descr="G:\SDC10379.JPG"/>
          <p:cNvPicPr>
            <a:picLocks noChangeAspect="1" noChangeArrowheads="1"/>
          </p:cNvPicPr>
          <p:nvPr/>
        </p:nvPicPr>
        <p:blipFill>
          <a:blip r:embed="rId7" cstate="print"/>
          <a:srcRect r="1434" b="10153"/>
          <a:stretch>
            <a:fillRect/>
          </a:stretch>
        </p:blipFill>
        <p:spPr bwMode="auto">
          <a:xfrm>
            <a:off x="3000364" y="2857496"/>
            <a:ext cx="2357454" cy="1611685"/>
          </a:xfrm>
          <a:prstGeom prst="rect">
            <a:avLst/>
          </a:prstGeom>
          <a:noFill/>
        </p:spPr>
      </p:pic>
      <p:pic>
        <p:nvPicPr>
          <p:cNvPr id="12" name="Picture 5" descr="C:\Users\user\Desktop\фото-презентация\SDC13152.JPG"/>
          <p:cNvPicPr>
            <a:picLocks noChangeAspect="1" noChangeArrowheads="1"/>
          </p:cNvPicPr>
          <p:nvPr/>
        </p:nvPicPr>
        <p:blipFill>
          <a:blip r:embed="rId8" cstate="print"/>
          <a:srcRect t="4762" r="21428"/>
          <a:stretch>
            <a:fillRect/>
          </a:stretch>
        </p:blipFill>
        <p:spPr bwMode="auto">
          <a:xfrm>
            <a:off x="3214678" y="4714884"/>
            <a:ext cx="1857388" cy="185879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929322" y="2500306"/>
            <a:ext cx="29289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Картон, смятая бумага</a:t>
            </a:r>
            <a:endParaRPr lang="ru-RU" sz="1600" dirty="0"/>
          </a:p>
        </p:txBody>
      </p:sp>
      <p:pic>
        <p:nvPicPr>
          <p:cNvPr id="16" name="Picture 2" descr="C:\Users\user\Desktop\фото-презентация\SDC13173.JPG"/>
          <p:cNvPicPr>
            <a:picLocks noChangeAspect="1" noChangeArrowheads="1"/>
          </p:cNvPicPr>
          <p:nvPr/>
        </p:nvPicPr>
        <p:blipFill>
          <a:blip r:embed="rId9" cstate="print"/>
          <a:srcRect r="11666" b="13333"/>
          <a:stretch>
            <a:fillRect/>
          </a:stretch>
        </p:blipFill>
        <p:spPr bwMode="auto">
          <a:xfrm>
            <a:off x="6072198" y="2857496"/>
            <a:ext cx="2500330" cy="1611324"/>
          </a:xfrm>
          <a:prstGeom prst="rect">
            <a:avLst/>
          </a:prstGeom>
          <a:noFill/>
        </p:spPr>
      </p:pic>
      <p:pic>
        <p:nvPicPr>
          <p:cNvPr id="17" name="Picture 3" descr="C:\Users\user\Desktop\фото-презентация\SDC13175.JPG"/>
          <p:cNvPicPr>
            <a:picLocks noChangeAspect="1" noChangeArrowheads="1"/>
          </p:cNvPicPr>
          <p:nvPr/>
        </p:nvPicPr>
        <p:blipFill>
          <a:blip r:embed="rId10" cstate="print"/>
          <a:srcRect t="6349" r="19047" b="11110"/>
          <a:stretch>
            <a:fillRect/>
          </a:stretch>
        </p:blipFill>
        <p:spPr bwMode="auto">
          <a:xfrm>
            <a:off x="6000760" y="4786322"/>
            <a:ext cx="2643206" cy="1687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000364" cy="428604"/>
          </a:xfrm>
        </p:spPr>
        <p:txBody>
          <a:bodyPr>
            <a:normAutofit/>
          </a:bodyPr>
          <a:lstStyle/>
          <a:p>
            <a:pPr algn="ctr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Спичечный коробок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4" descr="C:\Users\user\Desktop\фото-презентация\SDC131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0272" r="625" b="12500"/>
          <a:stretch>
            <a:fillRect/>
          </a:stretch>
        </p:blipFill>
        <p:spPr bwMode="auto">
          <a:xfrm>
            <a:off x="357158" y="428604"/>
            <a:ext cx="2000264" cy="1391486"/>
          </a:xfrm>
          <a:prstGeom prst="rect">
            <a:avLst/>
          </a:prstGeom>
          <a:noFill/>
        </p:spPr>
      </p:pic>
      <p:pic>
        <p:nvPicPr>
          <p:cNvPr id="5" name="Picture 5" descr="C:\Users\user\Desktop\фото-презентация\SDC13111.JPG"/>
          <p:cNvPicPr>
            <a:picLocks noChangeAspect="1" noChangeArrowheads="1"/>
          </p:cNvPicPr>
          <p:nvPr/>
        </p:nvPicPr>
        <p:blipFill>
          <a:blip r:embed="rId3" cstate="print"/>
          <a:srcRect l="12500"/>
          <a:stretch>
            <a:fillRect/>
          </a:stretch>
        </p:blipFill>
        <p:spPr bwMode="auto">
          <a:xfrm>
            <a:off x="357158" y="2000240"/>
            <a:ext cx="2000264" cy="1382001"/>
          </a:xfrm>
          <a:prstGeom prst="rect">
            <a:avLst/>
          </a:prstGeom>
          <a:noFill/>
        </p:spPr>
      </p:pic>
      <p:pic>
        <p:nvPicPr>
          <p:cNvPr id="6" name="Picture 3" descr="C:\Users\user\Desktop\фото-презентация\SDC13170.JPG"/>
          <p:cNvPicPr>
            <a:picLocks noChangeAspect="1" noChangeArrowheads="1"/>
          </p:cNvPicPr>
          <p:nvPr/>
        </p:nvPicPr>
        <p:blipFill>
          <a:blip r:embed="rId4" cstate="print"/>
          <a:srcRect t="2084" r="15625" b="20833"/>
          <a:stretch>
            <a:fillRect/>
          </a:stretch>
        </p:blipFill>
        <p:spPr bwMode="auto">
          <a:xfrm>
            <a:off x="285720" y="3571876"/>
            <a:ext cx="2071702" cy="1419500"/>
          </a:xfrm>
          <a:prstGeom prst="rect">
            <a:avLst/>
          </a:prstGeom>
          <a:noFill/>
        </p:spPr>
      </p:pic>
      <p:pic>
        <p:nvPicPr>
          <p:cNvPr id="7" name="Picture 4" descr="C:\Users\user\Desktop\фото-презентация\SDC13171.JPG"/>
          <p:cNvPicPr>
            <a:picLocks noChangeAspect="1" noChangeArrowheads="1"/>
          </p:cNvPicPr>
          <p:nvPr/>
        </p:nvPicPr>
        <p:blipFill>
          <a:blip r:embed="rId5" cstate="print"/>
          <a:srcRect l="3333" t="4444" r="13332" b="11110"/>
          <a:stretch>
            <a:fillRect/>
          </a:stretch>
        </p:blipFill>
        <p:spPr bwMode="auto">
          <a:xfrm>
            <a:off x="285720" y="5143512"/>
            <a:ext cx="2092348" cy="150017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928925" y="0"/>
            <a:ext cx="2643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Пластиковая бутылка</a:t>
            </a:r>
            <a:endParaRPr lang="ru-RU" sz="1600" dirty="0"/>
          </a:p>
        </p:txBody>
      </p:sp>
      <p:pic>
        <p:nvPicPr>
          <p:cNvPr id="9" name="Picture 3" descr="C:\Users\user\Desktop\фото-презентация\SDC13083.JPG"/>
          <p:cNvPicPr>
            <a:picLocks noChangeAspect="1" noChangeArrowheads="1"/>
          </p:cNvPicPr>
          <p:nvPr/>
        </p:nvPicPr>
        <p:blipFill>
          <a:blip r:embed="rId6" cstate="print"/>
          <a:srcRect r="1754" b="11111"/>
          <a:stretch>
            <a:fillRect/>
          </a:stretch>
        </p:blipFill>
        <p:spPr bwMode="auto">
          <a:xfrm>
            <a:off x="3143240" y="498544"/>
            <a:ext cx="2214578" cy="150169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072198" y="0"/>
            <a:ext cx="2571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Трубочки для коктейля</a:t>
            </a:r>
            <a:endParaRPr lang="ru-RU" sz="1600" dirty="0"/>
          </a:p>
        </p:txBody>
      </p:sp>
      <p:pic>
        <p:nvPicPr>
          <p:cNvPr id="11" name="Picture 3" descr="C:\Users\user\Desktop\фото-презентация\SDC13167.JPG"/>
          <p:cNvPicPr>
            <a:picLocks noChangeAspect="1" noChangeArrowheads="1"/>
          </p:cNvPicPr>
          <p:nvPr/>
        </p:nvPicPr>
        <p:blipFill>
          <a:blip r:embed="rId7" cstate="print"/>
          <a:srcRect b="11640"/>
          <a:stretch>
            <a:fillRect/>
          </a:stretch>
        </p:blipFill>
        <p:spPr bwMode="auto">
          <a:xfrm>
            <a:off x="6215074" y="506463"/>
            <a:ext cx="2071702" cy="144320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786050" y="2143116"/>
            <a:ext cx="31210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Крышки от бутылок</a:t>
            </a:r>
            <a:endParaRPr lang="ru-RU" sz="1600" dirty="0"/>
          </a:p>
        </p:txBody>
      </p:sp>
      <p:pic>
        <p:nvPicPr>
          <p:cNvPr id="13" name="Picture 3" descr="C:\Users\user\Desktop\фото-презентация\SDC13108.JPG"/>
          <p:cNvPicPr>
            <a:picLocks noChangeAspect="1" noChangeArrowheads="1"/>
          </p:cNvPicPr>
          <p:nvPr/>
        </p:nvPicPr>
        <p:blipFill>
          <a:blip r:embed="rId8" cstate="print"/>
          <a:srcRect r="636" b="10827"/>
          <a:stretch>
            <a:fillRect/>
          </a:stretch>
        </p:blipFill>
        <p:spPr bwMode="auto">
          <a:xfrm>
            <a:off x="3071802" y="2658031"/>
            <a:ext cx="2214578" cy="162983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715008" y="2143116"/>
            <a:ext cx="32147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Тычок (сетка для фруктов)</a:t>
            </a:r>
            <a:endParaRPr lang="ru-RU" sz="1600" dirty="0"/>
          </a:p>
        </p:txBody>
      </p:sp>
      <p:pic>
        <p:nvPicPr>
          <p:cNvPr id="15" name="Picture 4" descr="C:\Users\user\Desktop\фото-презентация\SDC13160.JPG"/>
          <p:cNvPicPr>
            <a:picLocks noChangeAspect="1" noChangeArrowheads="1"/>
          </p:cNvPicPr>
          <p:nvPr/>
        </p:nvPicPr>
        <p:blipFill>
          <a:blip r:embed="rId9" cstate="print"/>
          <a:srcRect r="6249" b="16666"/>
          <a:stretch>
            <a:fillRect/>
          </a:stretch>
        </p:blipFill>
        <p:spPr bwMode="auto">
          <a:xfrm>
            <a:off x="6072198" y="2571744"/>
            <a:ext cx="2428900" cy="161926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286000" y="4357694"/>
            <a:ext cx="3714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Поролоновый тычок- крышка</a:t>
            </a:r>
          </a:p>
          <a:p>
            <a:pPr algn="ctr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 от </a:t>
            </a:r>
            <a:r>
              <a:rPr lang="ru-RU" sz="1600" b="1" i="1" dirty="0" err="1" smtClean="0">
                <a:solidFill>
                  <a:schemeClr val="accent1">
                    <a:lumMod val="75000"/>
                  </a:schemeClr>
                </a:solidFill>
              </a:rPr>
              <a:t>киндерсюрприза</a:t>
            </a:r>
            <a:endParaRPr lang="ru-RU" sz="1600" dirty="0"/>
          </a:p>
        </p:txBody>
      </p:sp>
      <p:pic>
        <p:nvPicPr>
          <p:cNvPr id="17" name="Picture 2" descr="G:\SDC10375.JPG"/>
          <p:cNvPicPr>
            <a:picLocks noChangeAspect="1" noChangeArrowheads="1"/>
          </p:cNvPicPr>
          <p:nvPr/>
        </p:nvPicPr>
        <p:blipFill>
          <a:blip r:embed="rId10" cstate="print"/>
          <a:srcRect b="11031"/>
          <a:stretch>
            <a:fillRect/>
          </a:stretch>
        </p:blipFill>
        <p:spPr bwMode="auto">
          <a:xfrm>
            <a:off x="2928926" y="5000636"/>
            <a:ext cx="2214578" cy="1585217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5286380" y="5357826"/>
            <a:ext cx="35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145</TotalTime>
  <Words>256</Words>
  <Application>Microsoft Office PowerPoint</Application>
  <PresentationFormat>Экран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                Кружок «Капельки» (нетрадиционное рисование)  Автор:  Юрченко О.А., воспитатель       МБДОУ «Детский сад №26 «Ягодка»комбинированного вида г.Камень-на-Оби Алтайский край 2015год</vt:lpstr>
      <vt:lpstr>Слайд 2</vt:lpstr>
      <vt:lpstr>Знакомимся с новыми изоматериалами</vt:lpstr>
      <vt:lpstr>Вот и первые шедевры…</vt:lpstr>
      <vt:lpstr> Листья деревьев ,цветов</vt:lpstr>
      <vt:lpstr>Спичечный коробок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Рисуем без кисточки</dc:title>
  <dc:creator>user</dc:creator>
  <cp:lastModifiedBy>user</cp:lastModifiedBy>
  <cp:revision>19</cp:revision>
  <dcterms:created xsi:type="dcterms:W3CDTF">2014-05-07T09:22:01Z</dcterms:created>
  <dcterms:modified xsi:type="dcterms:W3CDTF">2015-12-03T05:15:17Z</dcterms:modified>
</cp:coreProperties>
</file>