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3A434-0B26-4043-9A53-F55F8E86863F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37BC8-F7DC-4FE8-9C7D-2082DFBD24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37BC8-F7DC-4FE8-9C7D-2082DFBD24EF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857232"/>
            <a:ext cx="5929354" cy="36433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        </a:t>
            </a:r>
            <a:r>
              <a:rPr lang="ru-RU" sz="5400" b="1" dirty="0" smtClean="0"/>
              <a:t>Концепция </a:t>
            </a:r>
            <a:br>
              <a:rPr lang="ru-RU" sz="5400" b="1" dirty="0" smtClean="0"/>
            </a:br>
            <a:r>
              <a:rPr lang="ru-RU" sz="5400" b="1" dirty="0" smtClean="0"/>
              <a:t>математического</a:t>
            </a:r>
            <a:br>
              <a:rPr lang="ru-RU" sz="5400" b="1" dirty="0" smtClean="0"/>
            </a:br>
            <a:r>
              <a:rPr lang="ru-RU" sz="5400" b="1" dirty="0" smtClean="0"/>
              <a:t> образования</a:t>
            </a:r>
            <a:br>
              <a:rPr lang="ru-RU" sz="5400" b="1" dirty="0" smtClean="0"/>
            </a:br>
            <a:r>
              <a:rPr lang="ru-RU" sz="5400" b="1" dirty="0" smtClean="0"/>
              <a:t> в начальной школе</a:t>
            </a:r>
            <a:endParaRPr lang="ru-RU" sz="5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08363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Социальная значимость </a:t>
            </a:r>
            <a:r>
              <a:rPr lang="ru-RU" sz="2400" b="1" dirty="0" smtClean="0"/>
              <a:t>собственно математического образования</a:t>
            </a:r>
            <a:r>
              <a:rPr lang="ru-RU" sz="2400" dirty="0" smtClean="0"/>
              <a:t> обусловлена необходимостью поддержания традиционно высокого уровня изучения математики, сложившегося в отечественной школе, формирования будущего кадрового научно-технического, технологического и гуманитарного потенциала российского общества. В этом контексте образовательная область «Математика» выступает в качестве учебного предмета специализирующего характера, обучение математике рассматривается как </a:t>
            </a:r>
            <a:r>
              <a:rPr lang="ru-RU" sz="2400" i="1" dirty="0" smtClean="0"/>
              <a:t>элемент профессиональной подготовки</a:t>
            </a:r>
            <a:r>
              <a:rPr lang="ru-RU" sz="2400" dirty="0" smtClean="0"/>
              <a:t> учащихся к соответствующим областям деятельности после окончания школы, в том числе и, прежде всего, к получению высшего образования по соответствующим специальностям.</a:t>
            </a: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0122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Обучение математике </a:t>
            </a:r>
            <a:r>
              <a:rPr lang="ru-RU" sz="2800" dirty="0" smtClean="0"/>
              <a:t>– это в первую очередь </a:t>
            </a:r>
            <a:r>
              <a:rPr lang="ru-RU" sz="2800" i="1" dirty="0" smtClean="0">
                <a:solidFill>
                  <a:srgbClr val="FF0000"/>
                </a:solidFill>
              </a:rPr>
              <a:t>решение задач</a:t>
            </a:r>
            <a:r>
              <a:rPr lang="ru-RU" sz="2800" dirty="0" smtClean="0"/>
              <a:t>. Имеющийся массив математических вопросов, упражнений и заданий разнообразен по своей тематике, сложности и педагогической направленности. Поэтому задачи выступают как главное средство индивидуализации обучения математике. Развитие мышления и способности к математической деятельности осуществляется в ходе самостоятельных размышлений учащихся над задачами. Умение решать задачи – критерий успешности обучения математике.</a:t>
            </a:r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08363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Содержание математического образования можно представить в виде нескольких крупных блоков: </a:t>
            </a:r>
            <a:r>
              <a:rPr lang="ru-RU" sz="2000" i="1" dirty="0" smtClean="0"/>
              <a:t>арифметика</a:t>
            </a:r>
            <a:r>
              <a:rPr lang="ru-RU" sz="2000" dirty="0" smtClean="0"/>
              <a:t>; </a:t>
            </a:r>
            <a:r>
              <a:rPr lang="ru-RU" sz="2000" i="1" dirty="0" smtClean="0"/>
              <a:t>алгебра</a:t>
            </a:r>
            <a:r>
              <a:rPr lang="ru-RU" sz="2000" dirty="0" smtClean="0"/>
              <a:t>; </a:t>
            </a:r>
            <a:r>
              <a:rPr lang="ru-RU" sz="2000" i="1" dirty="0" smtClean="0"/>
              <a:t>функции</a:t>
            </a:r>
            <a:r>
              <a:rPr lang="ru-RU" sz="2000" dirty="0" smtClean="0"/>
              <a:t>; </a:t>
            </a:r>
            <a:r>
              <a:rPr lang="ru-RU" sz="2000" i="1" dirty="0" smtClean="0"/>
              <a:t>геометрия</a:t>
            </a:r>
            <a:r>
              <a:rPr lang="ru-RU" sz="2000" dirty="0" smtClean="0"/>
              <a:t>; </a:t>
            </a:r>
            <a:r>
              <a:rPr lang="ru-RU" sz="2000" i="1" dirty="0" smtClean="0"/>
              <a:t>анализ данных</a:t>
            </a:r>
            <a:r>
              <a:rPr lang="ru-RU" sz="2000" dirty="0" smtClean="0"/>
              <a:t>. Наряду с этими блоками естественно выделить методологические принципы, в которых содержание прослеживается с точки зрения развития общих методологических понятий и идей: математические методы и приемы рассуждений; математический язык; математика и внешний мир; история математики.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Уже на </a:t>
            </a:r>
            <a:r>
              <a:rPr lang="ru-RU" sz="2000" dirty="0" smtClean="0">
                <a:solidFill>
                  <a:srgbClr val="FF0000"/>
                </a:solidFill>
              </a:rPr>
              <a:t>первой ступени </a:t>
            </a:r>
            <a:r>
              <a:rPr lang="ru-RU" sz="2000" dirty="0" smtClean="0"/>
              <a:t>школы учащиеся должны встретиться с задачами на перебор возможных вариантов и научиться находить необходимую информацию в таблицах, на диаграммах, в каталогах и т. д.  </a:t>
            </a:r>
            <a:endParaRPr lang="ru-R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29795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Принципиально важным является </a:t>
            </a:r>
            <a:r>
              <a:rPr lang="ru-RU" sz="2800" i="1" dirty="0" smtClean="0">
                <a:solidFill>
                  <a:srgbClr val="FF0000"/>
                </a:solidFill>
              </a:rPr>
              <a:t>обучение математическому языку</a:t>
            </a:r>
            <a:r>
              <a:rPr lang="ru-RU" sz="2800" dirty="0" smtClean="0"/>
              <a:t> как специфическому средству коммуникации в его сопоставлении с реальным языком. Грамотный математический язык является свидетельством четкого и организованного мышления, и владение этим языком, понимание точного содержания предложений, логических связей между предложениями распространяется и на владение естественным языком и тем самым вносит весомый вклад в формирование и развитие мышления человека в целом.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44082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Осознанное и четкое разделение на методологическом уровне общеобразовательной и специализирующей функций математики реализуется по-разному на разных возрастных этапах. </a:t>
            </a:r>
            <a:r>
              <a:rPr lang="ru-RU" sz="2400" b="1" i="1" dirty="0" smtClean="0"/>
              <a:t>На начальных ступенях </a:t>
            </a:r>
            <a:r>
              <a:rPr lang="ru-RU" sz="2400" dirty="0" smtClean="0"/>
              <a:t>обучение математике носит ярко выраженный общеобразовательный характер, что не только не исключает, но и предполагает развитие интереса к математике, математических способностей (особую роль в этом играют задачи повышенной трудности, математические кружки) и, в конечном счете, подготовку будущего контингента системы углубленного изучения математики. При этом никакой профильной дифференциации в обучении математике не должно быть, и речь должна идти только об уровневой дифференциации через дифференциацию требований к математической подготовке учащихся.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083638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>                                                                        </a:t>
            </a:r>
            <a:r>
              <a:rPr lang="ru-RU" sz="1800" b="1" u="sng" dirty="0" smtClean="0"/>
              <a:t>ЗАКЛЮЧЕНИЕ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Обучение математике в этот период является обязательным для всех и должно быть унифицировано. К творческим целям обучения здесь добавляются и формальные требования: к концу начальной школы ученик должен уметь выполнять арифметические действия с числами, знать основные геометрические фигуры, единицы измерения наиболее употребительных величин и т.д. Начальный этап закладывает основы для дальнейшего обучения школьника. Ведь все его последующие успехи целиком зависят от того, достаточно ли хорошо он понимает суть арифметических операций, их внутренний и прикладной смысл, различает ли он геометрические фигуры и видит ли их простейшие наглядные свойства. В организации специализированных классов для одаренных детей в начальной школе необходимости нет, однако возможны незначительные вариации программ. Разумеется, задачный материал «для всех» может и должен быть украшен более трудными и остроумными задачами на сообразительность и смекалку, требующими дополнительного (возможно домашнего) обдумывания.</a:t>
            </a:r>
            <a:br>
              <a:rPr lang="ru-RU" sz="1800" dirty="0" smtClean="0"/>
            </a:br>
            <a:r>
              <a:rPr lang="ru-RU" sz="1800" dirty="0" smtClean="0"/>
              <a:t>Знания должны быть активными. Решение задач — лучший способ имитации исследовательской деятельности. Регулярное напряжение ума тренирует и развивает умственные способности. Решая задачи, можно лучше усвоить теоретические положения, научиться их использовать. Аккуратная запись решения способствует развитию логического мышления, вырабатывает навыки связного и последовательного изложения своих мыслей. Думать, считать, писать и рассказывать — вот важнейшие действия, развивающие интеллектуальные и творческие способности учащихся.</a:t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08363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           Математика сегодня — это одна из жизненно важных областей .Знания современного человечества</a:t>
            </a:r>
            <a:r>
              <a:rPr lang="ru-RU" sz="3600" smtClean="0"/>
              <a:t>, </a:t>
            </a:r>
            <a:r>
              <a:rPr lang="ru-RU" sz="3600" smtClean="0"/>
              <a:t>необходимы </a:t>
            </a:r>
            <a:r>
              <a:rPr lang="ru-RU" sz="3600" dirty="0" smtClean="0"/>
              <a:t>для существования человека в цивилизованном обществе. 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Широкое использование техники, в том числе и компьютерной, требует от индивида определенного минимума математических знаний и представлений.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15507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Последнее десятилетие XX в. характеризуется значимыми изменениями в подходах к определению целей начального математического образования. Эти изменения были порождены сменой приоритетных целей общения: их обусловленностью на современном этапе проблемой воспитании личности ребенка. 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869324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Универсальный элемент мышления – </a:t>
            </a:r>
            <a:r>
              <a:rPr lang="ru-RU" sz="4000" b="1" i="1" dirty="0" smtClean="0"/>
              <a:t>логика</a:t>
            </a:r>
            <a:r>
              <a:rPr lang="ru-RU" sz="4000" b="1" dirty="0" smtClean="0"/>
              <a:t>.</a:t>
            </a:r>
            <a:r>
              <a:rPr lang="ru-RU" sz="4000" dirty="0" smtClean="0"/>
              <a:t> Полноценное развитие мышления современного человека, осуществляемое в ходе самопознания и общения с другими людьми, в ходе рассуждений и знакомства с образцами мышления, невозможно без формирования известной логической культуры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012200"/>
          </a:xfrm>
        </p:spPr>
        <p:txBody>
          <a:bodyPr>
            <a:noAutofit/>
          </a:bodyPr>
          <a:lstStyle/>
          <a:p>
            <a:r>
              <a:rPr lang="ru-RU" sz="3200" b="1" i="1" dirty="0" smtClean="0"/>
              <a:t>Интуиция прокладывает путь логике</a:t>
            </a:r>
            <a:r>
              <a:rPr lang="ru-RU" sz="3200" i="1" dirty="0" smtClean="0"/>
              <a:t>.</a:t>
            </a:r>
            <a:br>
              <a:rPr lang="ru-RU" sz="3200" i="1" dirty="0" smtClean="0"/>
            </a:br>
            <a:r>
              <a:rPr lang="ru-RU" sz="3200" dirty="0" smtClean="0"/>
              <a:t> Опыт, приобретаемый в процессе решения математических задач, способствует развитию как навыков рационального мышления и способов выражения мысли (лаконизм, точность, полнота, ясность и т. п.), так и интуиции – способности предвидеть результат и предугадать путь решения. Математика пробуждает воображение. 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0122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Математика способна внести заметный вклад не только в общее развитие личности, но и в </a:t>
            </a:r>
            <a:r>
              <a:rPr lang="ru-RU" sz="3600" b="1" i="1" dirty="0" smtClean="0"/>
              <a:t>формирование характера</a:t>
            </a:r>
            <a:r>
              <a:rPr lang="ru-RU" sz="3600" dirty="0" smtClean="0"/>
              <a:t>, нравственных черт.</a:t>
            </a:r>
            <a:br>
              <a:rPr lang="ru-RU" sz="3600" dirty="0" smtClean="0"/>
            </a:br>
            <a:r>
              <a:rPr lang="ru-RU" sz="3600" dirty="0" smtClean="0"/>
              <a:t> Она способствует формированию интеллектуальной честности, объективности, настойчивости, способности к труду.</a:t>
            </a:r>
            <a:br>
              <a:rPr lang="ru-RU" sz="36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083638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Способствует развитию </a:t>
            </a:r>
            <a:r>
              <a:rPr lang="ru-RU" sz="2700" b="1" i="1" dirty="0" smtClean="0"/>
              <a:t>эстетического восприятия мира</a:t>
            </a:r>
            <a:r>
              <a:rPr lang="ru-RU" sz="2700" b="1" dirty="0" smtClean="0"/>
              <a:t>.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Наконец, </a:t>
            </a:r>
            <a:br>
              <a:rPr lang="ru-RU" sz="2700" dirty="0" smtClean="0"/>
            </a:br>
            <a:r>
              <a:rPr lang="ru-RU" sz="2700" dirty="0" smtClean="0"/>
              <a:t>курс математики содержит имеющую самостоятельное значение </a:t>
            </a:r>
            <a:r>
              <a:rPr lang="ru-RU" sz="2700" b="1" i="1" dirty="0" smtClean="0"/>
              <a:t>практическую</a:t>
            </a:r>
            <a:r>
              <a:rPr lang="ru-RU" sz="2700" b="1" dirty="0" smtClean="0"/>
              <a:t>, </a:t>
            </a:r>
            <a:r>
              <a:rPr lang="ru-RU" sz="2700" b="1" i="1" dirty="0" smtClean="0"/>
              <a:t>утилитарную составляющую</a:t>
            </a:r>
            <a:r>
              <a:rPr lang="ru-RU" sz="2700" b="1" dirty="0" smtClean="0"/>
              <a:t>.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Для ориентации в современном мире каждому совершенно необходим некий набор знаний и умений математического характера (навыки вычислений, элементы практической геометрии – измерение геометрических величин, распознавание и изображение геометрических фигур, работа с функцией и графиком, составление и решение пропорций, уравнений, неравенств и их систем и т. д.).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628654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Основными целями </a:t>
            </a:r>
            <a:r>
              <a:rPr lang="ru-RU" sz="2400" dirty="0" smtClean="0"/>
              <a:t>математического образования являются:</a:t>
            </a:r>
            <a:br>
              <a:rPr lang="ru-RU" sz="2400" dirty="0" smtClean="0"/>
            </a:br>
            <a:r>
              <a:rPr lang="ru-RU" sz="2400" dirty="0" smtClean="0"/>
              <a:t>– </a:t>
            </a:r>
            <a:r>
              <a:rPr lang="ru-RU" sz="2400" i="1" dirty="0" smtClean="0"/>
              <a:t>интеллектуальное развитие учащихся</a:t>
            </a:r>
            <a:r>
              <a:rPr lang="ru-RU" sz="2400" dirty="0" smtClean="0"/>
              <a:t>, </a:t>
            </a:r>
            <a:r>
              <a:rPr lang="ru-RU" sz="2400" i="1" dirty="0" smtClean="0"/>
              <a:t>формирование качеств мышления</a:t>
            </a:r>
            <a:r>
              <a:rPr lang="ru-RU" sz="2400" dirty="0" smtClean="0"/>
              <a:t>, </a:t>
            </a:r>
            <a:r>
              <a:rPr lang="ru-RU" sz="2400" i="1" dirty="0" smtClean="0"/>
              <a:t>характерных для математической деятельности и необходимых человеку для полноценной жизни в обществе</a:t>
            </a:r>
            <a:r>
              <a:rPr lang="ru-RU" sz="2400" dirty="0" smtClean="0"/>
              <a:t>;</a:t>
            </a:r>
            <a:br>
              <a:rPr lang="ru-RU" sz="2400" dirty="0" smtClean="0"/>
            </a:br>
            <a:r>
              <a:rPr lang="ru-RU" sz="2400" dirty="0" smtClean="0"/>
              <a:t>– </a:t>
            </a:r>
            <a:r>
              <a:rPr lang="ru-RU" sz="2400" i="1" dirty="0" smtClean="0"/>
              <a:t>овладение конкретными математическими знаниями</a:t>
            </a:r>
            <a:r>
              <a:rPr lang="ru-RU" sz="2400" dirty="0" smtClean="0"/>
              <a:t>, </a:t>
            </a:r>
            <a:r>
              <a:rPr lang="ru-RU" sz="2400" i="1" dirty="0" smtClean="0"/>
              <a:t>умениями и навыками</a:t>
            </a:r>
            <a:r>
              <a:rPr lang="ru-RU" sz="2400" dirty="0" smtClean="0"/>
              <a:t>, </a:t>
            </a:r>
            <a:r>
              <a:rPr lang="ru-RU" sz="2400" i="1" dirty="0" smtClean="0"/>
              <a:t>необходимыми для применения в практической деятельности</a:t>
            </a:r>
            <a:r>
              <a:rPr lang="ru-RU" sz="2400" dirty="0" smtClean="0"/>
              <a:t>, </a:t>
            </a:r>
            <a:r>
              <a:rPr lang="ru-RU" sz="2400" i="1" dirty="0" smtClean="0"/>
              <a:t>для изучения смежных дисциплин</a:t>
            </a:r>
            <a:r>
              <a:rPr lang="ru-RU" sz="2400" dirty="0" smtClean="0"/>
              <a:t>,</a:t>
            </a:r>
            <a:r>
              <a:rPr lang="ru-RU" sz="2400" i="1" dirty="0" smtClean="0"/>
              <a:t> для продолжения образования</a:t>
            </a:r>
            <a:r>
              <a:rPr lang="ru-RU" sz="2400" dirty="0" smtClean="0"/>
              <a:t>;</a:t>
            </a:r>
            <a:br>
              <a:rPr lang="ru-RU" sz="2400" dirty="0" smtClean="0"/>
            </a:br>
            <a:r>
              <a:rPr lang="ru-RU" sz="2400" dirty="0" smtClean="0"/>
              <a:t>– </a:t>
            </a:r>
            <a:r>
              <a:rPr lang="ru-RU" sz="2400" i="1" dirty="0" smtClean="0"/>
              <a:t>воспитание личности в процессе освоения математики и математической деятельности</a:t>
            </a:r>
            <a:r>
              <a:rPr lang="ru-RU" sz="2400" dirty="0" smtClean="0"/>
              <a:t>;</a:t>
            </a:r>
            <a:br>
              <a:rPr lang="ru-RU" sz="2400" dirty="0" smtClean="0"/>
            </a:br>
            <a:r>
              <a:rPr lang="ru-RU" sz="2400" dirty="0" smtClean="0"/>
              <a:t>– </a:t>
            </a:r>
            <a:r>
              <a:rPr lang="ru-RU" sz="2400" i="1" dirty="0" smtClean="0"/>
              <a:t>формирование представлений об идеях и методах математики</a:t>
            </a:r>
            <a:r>
              <a:rPr lang="ru-RU" sz="2400" dirty="0" smtClean="0"/>
              <a:t>, </a:t>
            </a:r>
            <a:r>
              <a:rPr lang="ru-RU" sz="2400" i="1" dirty="0" smtClean="0"/>
              <a:t>о математике как форме описания и методе познания действительности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15507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Главный принцип концепции </a:t>
            </a:r>
            <a:r>
              <a:rPr lang="ru-RU" sz="3200" dirty="0" smtClean="0"/>
              <a:t>математического образования состоит в реальном осуществлении</a:t>
            </a:r>
            <a:br>
              <a:rPr lang="ru-RU" sz="3200" dirty="0" smtClean="0"/>
            </a:br>
            <a:r>
              <a:rPr lang="ru-RU" sz="3200" dirty="0" smtClean="0"/>
              <a:t> </a:t>
            </a:r>
            <a:r>
              <a:rPr lang="ru-RU" sz="3200" b="1" i="1" dirty="0" smtClean="0"/>
              <a:t>двух генеральных функций</a:t>
            </a:r>
            <a:r>
              <a:rPr lang="ru-RU" sz="3200" b="1" dirty="0" smtClean="0"/>
              <a:t> </a:t>
            </a:r>
            <a:br>
              <a:rPr lang="ru-RU" sz="3200" b="1" dirty="0" smtClean="0"/>
            </a:br>
            <a:r>
              <a:rPr lang="ru-RU" sz="3200" dirty="0" smtClean="0"/>
              <a:t>школьного математического образования, определяемых: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1) </a:t>
            </a:r>
            <a:r>
              <a:rPr lang="ru-RU" sz="3600" i="1" dirty="0" smtClean="0"/>
              <a:t>образование с помощью математики</a:t>
            </a:r>
            <a:r>
              <a:rPr lang="ru-RU" sz="3600" dirty="0" smtClean="0"/>
              <a:t>; </a:t>
            </a:r>
            <a:br>
              <a:rPr lang="ru-RU" sz="3600" dirty="0" smtClean="0"/>
            </a:br>
            <a:r>
              <a:rPr lang="ru-RU" sz="3600" dirty="0" smtClean="0"/>
              <a:t>2) </a:t>
            </a:r>
            <a:r>
              <a:rPr lang="ru-RU" sz="3600" i="1" dirty="0" smtClean="0"/>
              <a:t>собственно математическое образование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</TotalTime>
  <Words>278</Words>
  <Application>Microsoft Office PowerPoint</Application>
  <PresentationFormat>Экран (4:3)</PresentationFormat>
  <Paragraphs>16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           Концепция  математического  образования  в начальной школе</vt:lpstr>
      <vt:lpstr>           Математика сегодня — это одна из жизненно важных областей .Знания современного человечества, необходимы для существования человека в цивилизованном обществе.   Широкое использование техники, в том числе и компьютерной, требует от индивида определенного минимума математических знаний и представлений. </vt:lpstr>
      <vt:lpstr>Последнее десятилетие XX в. характеризуется значимыми изменениями в подходах к определению целей начального математического образования. Эти изменения были порождены сменой приоритетных целей общения: их обусловленностью на современном этапе проблемой воспитании личности ребенка. </vt:lpstr>
      <vt:lpstr>Универсальный элемент мышления – логика. Полноценное развитие мышления современного человека, осуществляемое в ходе самопознания и общения с другими людьми, в ходе рассуждений и знакомства с образцами мышления, невозможно без формирования известной логической культуры.  </vt:lpstr>
      <vt:lpstr>Интуиция прокладывает путь логике.  Опыт, приобретаемый в процессе решения математических задач, способствует развитию как навыков рационального мышления и способов выражения мысли (лаконизм, точность, полнота, ясность и т. п.), так и интуиции – способности предвидеть результат и предугадать путь решения. Математика пробуждает воображение. </vt:lpstr>
      <vt:lpstr>Математика способна внести заметный вклад не только в общее развитие личности, но и в формирование характера, нравственных черт.  Она способствует формированию интеллектуальной честности, объективности, настойчивости, способности к труду.  </vt:lpstr>
      <vt:lpstr>Способствует развитию эстетического восприятия мира. Наконец,  курс математики содержит имеющую самостоятельное значение практическую, утилитарную составляющую.  Для ориентации в современном мире каждому совершенно необходим некий набор знаний и умений математического характера (навыки вычислений, элементы практической геометрии – измерение геометрических величин, распознавание и изображение геометрических фигур, работа с функцией и графиком, составление и решение пропорций, уравнений, неравенств и их систем и т. д.).  </vt:lpstr>
      <vt:lpstr>Основными целями математического образования являются: – интеллектуальное развитие учащихся, формирование качеств мышления, характерных для математической деятельности и необходимых человеку для полноценной жизни в обществе; – овладение конкретными математическими знаниями, умениями и навыками, необходимыми для применения в практической деятельности, для изучения смежных дисциплин, для продолжения образования; – воспитание личности в процессе освоения математики и математической деятельности; – формирование представлений об идеях и методах математики, о математике как форме описания и методе познания действительности. </vt:lpstr>
      <vt:lpstr>Главный принцип концепции математического образования состоит в реальном осуществлении  двух генеральных функций  школьного математического образования, определяемых: 1) образование с помощью математики;  2) собственно математическое образование.</vt:lpstr>
      <vt:lpstr>Социальная значимость собственно математического образования обусловлена необходимостью поддержания традиционно высокого уровня изучения математики, сложившегося в отечественной школе, формирования будущего кадрового научно-технического, технологического и гуманитарного потенциала российского общества. В этом контексте образовательная область «Математика» выступает в качестве учебного предмета специализирующего характера, обучение математике рассматривается как элемент профессиональной подготовки учащихся к соответствующим областям деятельности после окончания школы, в том числе и, прежде всего, к получению высшего образования по соответствующим специальностям.</vt:lpstr>
      <vt:lpstr>Обучение математике – это в первую очередь решение задач. Имеющийся массив математических вопросов, упражнений и заданий разнообразен по своей тематике, сложности и педагогической направленности. Поэтому задачи выступают как главное средство индивидуализации обучения математике. Развитие мышления и способности к математической деятельности осуществляется в ходе самостоятельных размышлений учащихся над задачами. Умение решать задачи – критерий успешности обучения математике.</vt:lpstr>
      <vt:lpstr>Содержание математического образования можно представить в виде нескольких крупных блоков: арифметика; алгебра; функции; геометрия; анализ данных. Наряду с этими блоками естественно выделить методологические принципы, в которых содержание прослеживается с точки зрения развития общих методологических понятий и идей: математические методы и приемы рассуждений; математический язык; математика и внешний мир; история математики.  Уже на первой ступени школы учащиеся должны встретиться с задачами на перебор возможных вариантов и научиться находить необходимую информацию в таблицах, на диаграммах, в каталогах и т. д.  </vt:lpstr>
      <vt:lpstr>Принципиально важным является обучение математическому языку как специфическому средству коммуникации в его сопоставлении с реальным языком. Грамотный математический язык является свидетельством четкого и организованного мышления, и владение этим языком, понимание точного содержания предложений, логических связей между предложениями распространяется и на владение естественным языком и тем самым вносит весомый вклад в формирование и развитие мышления человека в целом. </vt:lpstr>
      <vt:lpstr>Осознанное и четкое разделение на методологическом уровне общеобразовательной и специализирующей функций математики реализуется по-разному на разных возрастных этапах. На начальных ступенях обучение математике носит ярко выраженный общеобразовательный характер, что не только не исключает, но и предполагает развитие интереса к математике, математических способностей (особую роль в этом играют задачи повышенной трудности, математические кружки) и, в конечном счете, подготовку будущего контингента системы углубленного изучения математики. При этом никакой профильной дифференциации в обучении математике не должно быть, и речь должна идти только об уровневой дифференциации через дифференциацию требований к математической подготовке учащихся. </vt:lpstr>
      <vt:lpstr>                                                                        ЗАКЛЮЧЕНИЕ Обучение математике в этот период является обязательным для всех и должно быть унифицировано. К творческим целям обучения здесь добавляются и формальные требования: к концу начальной школы ученик должен уметь выполнять арифметические действия с числами, знать основные геометрические фигуры, единицы измерения наиболее употребительных величин и т.д. Начальный этап закладывает основы для дальнейшего обучения школьника. Ведь все его последующие успехи целиком зависят от того, достаточно ли хорошо он понимает суть арифметических операций, их внутренний и прикладной смысл, различает ли он геометрические фигуры и видит ли их простейшие наглядные свойства. В организации специализированных классов для одаренных детей в начальной школе необходимости нет, однако возможны незначительные вариации программ. Разумеется, задачный материал «для всех» может и должен быть украшен более трудными и остроумными задачами на сообразительность и смекалку, требующими дополнительного (возможно домашнего) обдумывания. Знания должны быть активными. Решение задач — лучший способ имитации исследовательской деятельности. Регулярное напряжение ума тренирует и развивает умственные способности. Решая задачи, можно лучше усвоить теоретические положения, научиться их использовать. Аккуратная запись решения способствует развитию логического мышления, вырабатывает навыки связного и последовательного изложения своих мыслей. Думать, считать, писать и рассказывать — вот важнейшие действия, развивающие интеллектуальные и творческие способности учащихся.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Концепция  математического  образования  в начальной школе</dc:title>
  <dc:creator>user</dc:creator>
  <cp:lastModifiedBy>User</cp:lastModifiedBy>
  <cp:revision>5</cp:revision>
  <dcterms:created xsi:type="dcterms:W3CDTF">2015-11-15T13:11:43Z</dcterms:created>
  <dcterms:modified xsi:type="dcterms:W3CDTF">2015-11-17T11:33:20Z</dcterms:modified>
</cp:coreProperties>
</file>