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87" r:id="rId12"/>
    <p:sldId id="289" r:id="rId13"/>
    <p:sldId id="292" r:id="rId14"/>
    <p:sldId id="293" r:id="rId15"/>
    <p:sldId id="295" r:id="rId16"/>
    <p:sldId id="298" r:id="rId17"/>
    <p:sldId id="271" r:id="rId18"/>
    <p:sldId id="299" r:id="rId19"/>
    <p:sldId id="272" r:id="rId20"/>
    <p:sldId id="273" r:id="rId21"/>
    <p:sldId id="300" r:id="rId22"/>
    <p:sldId id="276" r:id="rId23"/>
    <p:sldId id="279" r:id="rId24"/>
    <p:sldId id="280" r:id="rId25"/>
    <p:sldId id="301" r:id="rId26"/>
    <p:sldId id="30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4F8"/>
    <a:srgbClr val="FF9966"/>
    <a:srgbClr val="0099FF"/>
    <a:srgbClr val="C943B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91" autoAdjust="0"/>
    <p:restoredTop sz="94660"/>
  </p:normalViewPr>
  <p:slideViewPr>
    <p:cSldViewPr>
      <p:cViewPr varScale="1">
        <p:scale>
          <a:sx n="86" d="100"/>
          <a:sy n="86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1E6AE-0403-47E5-88D7-EA5772FB54C3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715B-DCCF-40E5-8538-889F5FAE4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40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А. Куинджи. Ночное. 1905-1908 гг.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720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И.Левитан. Березовая роща. 1894 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135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 Левитан. На озере. Русь.1899-1900 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974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 Шишкин. Лес вечером. 1869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93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И.Левитан. </a:t>
            </a:r>
            <a:r>
              <a:rPr lang="ru-RU" dirty="0" err="1" smtClean="0"/>
              <a:t>Вечер.Золотой</a:t>
            </a:r>
            <a:r>
              <a:rPr lang="ru-RU" dirty="0" smtClean="0"/>
              <a:t> Плёс. 1889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02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А. Саврасов. Проселок. 1873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926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 Шишкин. Корабельная роща.1898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405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 Левитан. На озере. 1893г.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23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А. Куинджи. Осень. 1876-1890 гг.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704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А.Саврасов. Зима.</a:t>
            </a:r>
            <a:r>
              <a:rPr lang="ru-RU" baseline="0" dirty="0" smtClean="0"/>
              <a:t> 1873 г. </a:t>
            </a:r>
          </a:p>
          <a:p>
            <a:r>
              <a:rPr lang="ru-RU" baseline="0" dirty="0" smtClean="0"/>
              <a:t>А.Саврасов. Грачи прилетели. 1871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856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И.Левитан. Март. 1895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185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 Левитан. Разлив весной. 1897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73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А. Саврасов. Радуга. 1875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464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А. Саврасов. Рожь. 1883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629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И. Левитан. Над вечным покоем. 1894 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544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А.Куинджи. На острове Валааме. 1873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15B-DCCF-40E5-8538-889F5FAE409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18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6;&#1083;&#1100;&#1079;&#1086;&#1074;&#1072;&#1090;&#1077;&#1083;&#1100;\Desktop\1&#1091;&#1088;&#1086;&#1082;\Vasiliy_Zhukovskiy_-_Prihod_vesny_mp3davalka.com.mp3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чное. 1905-1908 _3[1]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3163" y="0"/>
            <a:ext cx="9177163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зовая роща. 1889 _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зеро. Русь. 1899-1900 _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 вечером. 1869 _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ер. Золотой Плёс. 1889 _4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селок. 1873 2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абельная роща. 1898 _16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озере. 1893 _8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66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folHlink"/>
                </a:solidFill>
                <a:latin typeface="Georgia" pitchFamily="18" charset="0"/>
              </a:rPr>
              <a:t> </a:t>
            </a:r>
            <a:r>
              <a:rPr lang="ru-RU" sz="3200" b="1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«Край ты мой, </a:t>
            </a:r>
            <a:br>
              <a:rPr lang="ru-RU" sz="3200" b="1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родимый край!»</a:t>
            </a:r>
            <a:endParaRPr lang="ru-RU" sz="3200" dirty="0">
              <a:solidFill>
                <a:srgbClr val="3514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0_190956_1b65f28e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857364"/>
            <a:ext cx="6641088" cy="43565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71435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Василий Андреевич Жуковский</a:t>
            </a:r>
            <a:endParaRPr lang="ru-RU" sz="3600" dirty="0"/>
          </a:p>
        </p:txBody>
      </p:sp>
      <p:pic>
        <p:nvPicPr>
          <p:cNvPr id="6" name="Рисунок 5" descr="Bryullov_portrait_of_Zhukov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428736"/>
            <a:ext cx="3714744" cy="514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385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 много писал о Родине, о русской природе. «О родина, все дни твои прекрасны», - говорил он и так поэтически, так просто, как никто до него, описал и летний вечер в деревне, и пение жаворонка в небе, и приход весны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резовая роща. 1901 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0"/>
            <a:ext cx="38519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9058" y="1071546"/>
            <a:ext cx="4932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8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В.А.Жуковский</a:t>
            </a: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28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</a:t>
            </a: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ПРИХОД ВЕСНЫ </a:t>
            </a:r>
            <a:endParaRPr lang="ru-RU" sz="28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Зелень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нивы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рощи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лепет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небе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жаворонка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трепет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Теплый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дождь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сверканье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,-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Вас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назвавши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прибавить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Чем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иным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тебя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прославить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Жизнь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души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весны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приход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Vasiliy_Zhukovskiy_-_Prihod_vesny_mp3davalka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8605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. 1876-1890 i26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К.Толстой 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"/>
            <a:ext cx="4071934" cy="5643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14574" y="214290"/>
            <a:ext cx="7329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Алексей Константинович Толстой</a:t>
            </a:r>
            <a:b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  <a:t/>
            </a:r>
            <a:b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</a:br>
            <a:endParaRPr lang="ru-RU" sz="2800" dirty="0">
              <a:solidFill>
                <a:srgbClr val="3514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785794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Толстой начал свой путь как бесстрашный художник, по убоявшийся показать читателю всю сложность и противоречивость его души, его внутреннего мира, и он очень последовательно пришел затем к бесстрашию человека и гражданина, сказавшего людям о лжи той жизни, которой они живут, сказавшего правителям этой жизни о беззаконности и преступности их власти. Начало толстовского пути и в этом очень важном отношении предопределило весь путь Толстого.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764704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  <a:t/>
            </a:r>
            <a:b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</a:br>
            <a:endParaRPr lang="ru-RU" sz="2800" dirty="0">
              <a:solidFill>
                <a:srgbClr val="3514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64323"/>
            <a:ext cx="4071966" cy="59293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Благовест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дубравы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Блестит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крестами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пятиглавый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колоколами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призывный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могилы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Гудит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дивно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уныло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тянет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Неодолимо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Зовет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манит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родимый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благодатный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Забытый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,-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И,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непонятной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Томим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тоскою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Молюсь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каюсь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плачу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отрекаюсь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злого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странствуя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Мечтой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чудесною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Лечу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небесные,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сердце радостно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Дрожит и тает,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 звон благостный</a:t>
            </a: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замирает…</a:t>
            </a:r>
          </a:p>
        </p:txBody>
      </p:sp>
      <p:pic>
        <p:nvPicPr>
          <p:cNvPr id="5" name="Рисунок 4" descr="Саврасов У ворот Монастыр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Словарная работа по стихотворению А. К. Толстого </a:t>
            </a:r>
            <a:r>
              <a:rPr lang="ru-RU" sz="24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hlinkshowjump?jump=previousslide"/>
              </a:rPr>
              <a:t>«Благовест</a:t>
            </a:r>
            <a:r>
              <a:rPr lang="ru-RU" sz="2400" b="1" dirty="0" smtClean="0">
                <a:solidFill>
                  <a:srgbClr val="3514F8"/>
                </a:solidFill>
                <a:latin typeface="Georgia" pitchFamily="18" charset="0"/>
                <a:hlinkClick r:id="" action="ppaction://hlinkshowjump?jump=previousslide"/>
              </a:rPr>
              <a:t>»</a:t>
            </a:r>
            <a:endParaRPr lang="ru-RU" sz="2400" dirty="0">
              <a:solidFill>
                <a:srgbClr val="3514F8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46" y="5000636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3514F8"/>
                </a:solidFill>
                <a:latin typeface="Georgia" pitchFamily="18" charset="0"/>
              </a:rPr>
              <a:t>рядом с храмом традиционно располагается кладбище.</a:t>
            </a:r>
            <a:endParaRPr lang="ru-RU" sz="2400" i="1" dirty="0">
              <a:solidFill>
                <a:srgbClr val="3514F8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2074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Благовест</a:t>
            </a:r>
            <a:r>
              <a:rPr lang="ru-RU" sz="2400" i="1" dirty="0" smtClean="0">
                <a:solidFill>
                  <a:srgbClr val="E2D700"/>
                </a:solidFill>
                <a:latin typeface="Georgia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2500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Благостный</a:t>
            </a:r>
            <a:r>
              <a:rPr lang="ru-RU" sz="2400" i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571876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Каяться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29198"/>
            <a:ext cx="3221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«Звон призывный чрез могилы» </a:t>
            </a:r>
            <a:r>
              <a:rPr lang="ru-RU" sz="2400" i="1" dirty="0" smtClean="0">
                <a:solidFill>
                  <a:srgbClr val="3514F8"/>
                </a:solidFill>
                <a:latin typeface="Georgia" pitchFamily="18" charset="0"/>
              </a:rPr>
              <a:t>-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1571612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3514F8"/>
                </a:solidFill>
                <a:latin typeface="Georgia" pitchFamily="18" charset="0"/>
              </a:rPr>
              <a:t>– «благая весть», т.е. «добрая», «хорошая» весть – колокольный звон перед началом церковной службы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2643182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3514F8"/>
                </a:solidFill>
                <a:latin typeface="Georgia" pitchFamily="18" charset="0"/>
              </a:rPr>
              <a:t>приносящий благо, приятный, успокаивающий.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57187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3514F8"/>
                </a:solidFill>
                <a:latin typeface="Georgia" pitchFamily="18" charset="0"/>
              </a:rPr>
              <a:t>- Исповедоваться в грехах (откровенно рассказывать о них с целью очиститься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34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Алексеевич Бунин</a:t>
            </a:r>
          </a:p>
        </p:txBody>
      </p:sp>
      <p:pic>
        <p:nvPicPr>
          <p:cNvPr id="4" name="Рисунок 3" descr="Ivan_Bunin_19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71514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29190" y="2285992"/>
            <a:ext cx="421481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14B56"/>
                </a:solidFill>
                <a:effectLst/>
                <a:latin typeface="Trebuchet MS" pitchFamily="34" charset="0"/>
                <a:ea typeface="Times New Roman" pitchFamily="18" charset="0"/>
                <a:cs typeface="Arial" pitchFamily="34" charset="0"/>
              </a:rPr>
              <a:t>Родная природа - это особая реальность в творчестве писателя. Ей посвящены многие его вдохновенные строки - как в прозе, так и в поэзии.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ый снег. 1875 _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714876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0562" y="117693"/>
            <a:ext cx="4643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    </a:t>
            </a:r>
            <a:r>
              <a:rPr lang="en-US" sz="2400" i="1" dirty="0" smtClean="0">
                <a:solidFill>
                  <a:srgbClr val="3514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РОДИНА</a:t>
            </a:r>
            <a:endParaRPr lang="ru-RU" sz="2400" i="1" dirty="0" smtClean="0">
              <a:solidFill>
                <a:srgbClr val="3514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i="1" dirty="0" smtClean="0">
              <a:solidFill>
                <a:srgbClr val="3514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2400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785794"/>
            <a:ext cx="3571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Под небом мертвенно-свинцовым</a:t>
            </a:r>
            <a:br>
              <a:rPr lang="ru-RU" sz="2400" i="1" dirty="0" smtClean="0"/>
            </a:br>
            <a:r>
              <a:rPr lang="ru-RU" sz="2400" i="1" dirty="0" smtClean="0"/>
              <a:t>Угрюмо меркнет зимний день,</a:t>
            </a:r>
            <a:br>
              <a:rPr lang="ru-RU" sz="2400" i="1" dirty="0" smtClean="0"/>
            </a:br>
            <a:r>
              <a:rPr lang="ru-RU" sz="2400" i="1" dirty="0" smtClean="0"/>
              <a:t>И нет конца лесам сосновым,</a:t>
            </a:r>
            <a:br>
              <a:rPr lang="ru-RU" sz="2400" i="1" dirty="0" smtClean="0"/>
            </a:br>
            <a:r>
              <a:rPr lang="ru-RU" sz="2400" i="1" dirty="0" smtClean="0"/>
              <a:t>И далеко до деревень.</a:t>
            </a:r>
          </a:p>
          <a:p>
            <a:r>
              <a:rPr lang="ru-RU" sz="2400" i="1" dirty="0" smtClean="0"/>
              <a:t>Один туман молочно-синий,</a:t>
            </a:r>
            <a:br>
              <a:rPr lang="ru-RU" sz="2400" i="1" dirty="0" smtClean="0"/>
            </a:br>
            <a:r>
              <a:rPr lang="ru-RU" sz="2400" i="1" dirty="0" smtClean="0"/>
              <a:t>Как чья-то кроткая печаль,</a:t>
            </a:r>
            <a:br>
              <a:rPr lang="ru-RU" sz="2400" i="1" dirty="0" smtClean="0"/>
            </a:br>
            <a:r>
              <a:rPr lang="ru-RU" sz="2400" i="1" dirty="0" smtClean="0"/>
              <a:t>Над этой снежною пустыней</a:t>
            </a:r>
            <a:br>
              <a:rPr lang="ru-RU" sz="2400" i="1" dirty="0" smtClean="0"/>
            </a:br>
            <a:r>
              <a:rPr lang="ru-RU" sz="2400" i="1" dirty="0" smtClean="0"/>
              <a:t>Смягчает сумрачную даль.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428604"/>
            <a:ext cx="810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Найдите в тексте эпитеты и олицетворения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00109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Эпитет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429132"/>
            <a:ext cx="1857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Сравнение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  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58" y="100010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образное определение предмета, выраженное преимущественно прилагательным.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14488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Эпитеты: Небом мертвенно-свинцовым, туман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молочно-синий,снежною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пустыней, сумрачную даль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292893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перенесение человеческих черт на неодушевленные предметы и явления.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928934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Олицетворение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643314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Олицетворение: « угрюмо меркнет зимний день».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78645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Сравнение: Один туман молочно-синий, как чья-то кроткая печаль.</a:t>
            </a: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43042" y="4357694"/>
            <a:ext cx="714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образное выражение, построенное на сопоставлении двух предметов, понятий или состояний, обладающих общим признаком, за счет которого усиливается художественное значение первого предмета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3" grpId="0"/>
      <p:bldP spid="20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428604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Синквейн-пятистишие</a:t>
            </a:r>
            <a:endParaRPr lang="ru-RU" sz="3200" b="1" dirty="0" smtClean="0"/>
          </a:p>
          <a:p>
            <a:r>
              <a:rPr lang="ru-RU" sz="3200" b="1" dirty="0" smtClean="0"/>
              <a:t>1 строка-слово</a:t>
            </a:r>
          </a:p>
          <a:p>
            <a:r>
              <a:rPr lang="ru-RU" sz="3200" b="1" dirty="0" smtClean="0"/>
              <a:t>2 строка- два определения к нему</a:t>
            </a:r>
          </a:p>
          <a:p>
            <a:r>
              <a:rPr lang="ru-RU" sz="3200" b="1" dirty="0" smtClean="0"/>
              <a:t>3 строка- три глагола к нему</a:t>
            </a:r>
          </a:p>
          <a:p>
            <a:r>
              <a:rPr lang="ru-RU" sz="3200" b="1" dirty="0" smtClean="0"/>
              <a:t>4 строка-фраза из четырех слов, выражающая суть слова</a:t>
            </a:r>
          </a:p>
          <a:p>
            <a:r>
              <a:rPr lang="ru-RU" sz="3200" b="1" dirty="0" smtClean="0"/>
              <a:t>5 строка-метафора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643446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Рефлексия. Напишите </a:t>
            </a:r>
            <a:r>
              <a:rPr lang="ru-RU" sz="2800" b="1" dirty="0" err="1" smtClean="0"/>
              <a:t>синквейн</a:t>
            </a:r>
            <a:r>
              <a:rPr lang="ru-RU" sz="2800" b="1" dirty="0" smtClean="0"/>
              <a:t> на тему : «Родина, природа, родной край».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. 1873. _1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94648" cy="5949280"/>
          </a:xfrm>
          <a:prstGeom prst="rect">
            <a:avLst/>
          </a:prstGeom>
        </p:spPr>
      </p:pic>
      <p:pic>
        <p:nvPicPr>
          <p:cNvPr id="3" name="Рисунок 2" descr="Грачи прилетели. 1871. _6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2289" y="1484785"/>
            <a:ext cx="4121713" cy="53732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т. 1895 _7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027" y="0"/>
            <a:ext cx="9186027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лив весной 1897 5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3066" y="0"/>
            <a:ext cx="5817871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дуга. 1875 4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жь 1883 _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д вечным покоем. 1894 _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острове Валааме. 1873 i_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7434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593</Words>
  <Application>Microsoft Office PowerPoint</Application>
  <PresentationFormat>Экран (4:3)</PresentationFormat>
  <Paragraphs>113</Paragraphs>
  <Slides>26</Slides>
  <Notes>16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70</cp:revision>
  <dcterms:modified xsi:type="dcterms:W3CDTF">2015-11-26T05:37:06Z</dcterms:modified>
</cp:coreProperties>
</file>