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6B9E-02DD-4D14-92E8-071918260B3F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4B6BAF8-CBAE-4943-844B-3BDAB1B17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6B9E-02DD-4D14-92E8-071918260B3F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BAF8-CBAE-4943-844B-3BDAB1B17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6B9E-02DD-4D14-92E8-071918260B3F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BAF8-CBAE-4943-844B-3BDAB1B17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6B9E-02DD-4D14-92E8-071918260B3F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4B6BAF8-CBAE-4943-844B-3BDAB1B17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6B9E-02DD-4D14-92E8-071918260B3F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BAF8-CBAE-4943-844B-3BDAB1B17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6B9E-02DD-4D14-92E8-071918260B3F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BAF8-CBAE-4943-844B-3BDAB1B17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6B9E-02DD-4D14-92E8-071918260B3F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4B6BAF8-CBAE-4943-844B-3BDAB1B17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6B9E-02DD-4D14-92E8-071918260B3F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BAF8-CBAE-4943-844B-3BDAB1B17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6B9E-02DD-4D14-92E8-071918260B3F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BAF8-CBAE-4943-844B-3BDAB1B17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6B9E-02DD-4D14-92E8-071918260B3F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BAF8-CBAE-4943-844B-3BDAB1B17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6B9E-02DD-4D14-92E8-071918260B3F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BAF8-CBAE-4943-844B-3BDAB1B17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5DE6B9E-02DD-4D14-92E8-071918260B3F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4B6BAF8-CBAE-4943-844B-3BDAB1B17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8662" y="1357298"/>
            <a:ext cx="72152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0" algn="l"/>
              </a:tabLst>
            </a:pPr>
            <a:r>
              <a:rPr kumimoji="0" lang="tt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Кластери технологиясе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0" algn="l"/>
              </a:tabLst>
            </a:pPr>
            <a:r>
              <a:rPr kumimoji="0" lang="tt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(мастер-класс)</a:t>
            </a:r>
            <a:endParaRPr kumimoji="0" lang="tt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life72.org/uploads/posts/2012-08/1346237947_uchebni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3500438"/>
            <a:ext cx="3473072" cy="235745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012160" y="5857892"/>
            <a:ext cx="26642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Нәҗмиева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Вәсилә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Госман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кызы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71472" y="1142984"/>
            <a:ext cx="792961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71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Кластери – (инглиз теленнән)</a:t>
            </a:r>
            <a:r>
              <a:rPr kumimoji="0" lang="tt-RU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сүз,</a:t>
            </a:r>
            <a:endParaRPr lang="tt-RU" sz="36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71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бәйләмләп, тәлгәшләп, чуклап үсүче  дигәнне аңлата. </a:t>
            </a:r>
          </a:p>
          <a:p>
            <a:pPr indent="571500" algn="ctr" fontAlgn="base">
              <a:spcBef>
                <a:spcPct val="0"/>
              </a:spcBef>
              <a:spcAft>
                <a:spcPct val="0"/>
              </a:spcAft>
            </a:pP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Теманы </a:t>
            </a:r>
            <a:r>
              <a:rPr lang="tt-RU" sz="3600" b="1" dirty="0">
                <a:latin typeface="Times New Roman" pitchFamily="18" charset="0"/>
                <a:cs typeface="Times New Roman" pitchFamily="18" charset="0"/>
              </a:rPr>
              <a:t>өйрәнү өчен кечкенә тармакларны үстерергә кирәк, </a:t>
            </a: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ягъни алган белемнәргә таянып модель  </a:t>
            </a:r>
            <a:r>
              <a:rPr lang="tt-RU" sz="3600" b="1" dirty="0">
                <a:latin typeface="Times New Roman" pitchFamily="18" charset="0"/>
                <a:cs typeface="Times New Roman" pitchFamily="18" charset="0"/>
              </a:rPr>
              <a:t>төзергә һәм этаплап </a:t>
            </a: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баетырга. </a:t>
            </a:r>
            <a:endParaRPr kumimoji="0" lang="tt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1214414" y="285729"/>
            <a:ext cx="6886595" cy="1357322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ЯЗ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2786050" y="2571744"/>
            <a:ext cx="1703388" cy="1119188"/>
          </a:xfrm>
          <a:prstGeom prst="cloudCallout">
            <a:avLst>
              <a:gd name="adj1" fmla="val 1139"/>
              <a:gd name="adj2" fmla="val 34176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Ручей-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гөрләвек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1142976" y="2428868"/>
            <a:ext cx="1589087" cy="936625"/>
          </a:xfrm>
          <a:prstGeom prst="cloudCallout">
            <a:avLst>
              <a:gd name="adj1" fmla="val -1241"/>
              <a:gd name="adj2" fmla="val 53255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Капля-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тамчы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285720" y="1785926"/>
            <a:ext cx="1154113" cy="882650"/>
          </a:xfrm>
          <a:prstGeom prst="cloudCallout">
            <a:avLst>
              <a:gd name="adj1" fmla="val -2199"/>
              <a:gd name="adj2" fmla="val 4697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Лед-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боз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7554" y="1785926"/>
            <a:ext cx="2571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t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КТО? ЧТО? КЕМ?  НӘРСӘ?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6572264" y="2143116"/>
            <a:ext cx="2322498" cy="982667"/>
          </a:xfrm>
          <a:prstGeom prst="cloudCallout">
            <a:avLst>
              <a:gd name="adj1" fmla="val 7843"/>
              <a:gd name="adj2" fmla="val 46454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Подснежник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- умырзая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4572000" y="2571744"/>
            <a:ext cx="2035175" cy="1000132"/>
          </a:xfrm>
          <a:prstGeom prst="cloudCallout">
            <a:avLst>
              <a:gd name="adj1" fmla="val -764"/>
              <a:gd name="adj2" fmla="val 4928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Сосулька-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t-RU" b="1" dirty="0">
                <a:solidFill>
                  <a:srgbClr val="FF0000"/>
                </a:solidFill>
                <a:latin typeface="Times New Roman" pitchFamily="18" charset="0"/>
              </a:rPr>
              <a:t>б</a:t>
            </a: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оз сөңгесе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536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53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000"/>
                                        <p:tgtEl>
                                          <p:spTgt spid="153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2000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000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2000"/>
                                        <p:tgtEl>
                                          <p:spTgt spid="1536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000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2000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animBg="1"/>
      <p:bldP spid="15363" grpId="0" build="p" animBg="1"/>
      <p:bldP spid="15364" grpId="0" build="p" animBg="1"/>
      <p:bldP spid="15365" grpId="0" build="p" animBg="1"/>
      <p:bldP spid="6" grpId="0" build="p"/>
      <p:bldP spid="15366" grpId="0" build="p" animBg="1"/>
      <p:bldP spid="1536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2857488" y="357167"/>
            <a:ext cx="3714776" cy="785817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ЯЗ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071802" y="1428736"/>
            <a:ext cx="1703388" cy="1119188"/>
          </a:xfrm>
          <a:prstGeom prst="cloudCallout">
            <a:avLst>
              <a:gd name="adj1" fmla="val 1139"/>
              <a:gd name="adj2" fmla="val 34176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Ручей-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гөрләвек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714480" y="1142984"/>
            <a:ext cx="1589087" cy="936625"/>
          </a:xfrm>
          <a:prstGeom prst="cloudCallout">
            <a:avLst>
              <a:gd name="adj1" fmla="val -1241"/>
              <a:gd name="adj2" fmla="val 53255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Капля-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тамчы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714348" y="714356"/>
            <a:ext cx="1154113" cy="882650"/>
          </a:xfrm>
          <a:prstGeom prst="cloudCallout">
            <a:avLst>
              <a:gd name="adj1" fmla="val -2199"/>
              <a:gd name="adj2" fmla="val 4697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Лед-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боз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4857752" y="1500174"/>
            <a:ext cx="2035175" cy="1000132"/>
          </a:xfrm>
          <a:prstGeom prst="cloudCallout">
            <a:avLst>
              <a:gd name="adj1" fmla="val -764"/>
              <a:gd name="adj2" fmla="val 4928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Сосулька-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t-RU" b="1" dirty="0">
                <a:latin typeface="Times New Roman" pitchFamily="18" charset="0"/>
              </a:rPr>
              <a:t>б</a:t>
            </a: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оз сөңгесе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6500826" y="714356"/>
            <a:ext cx="2322498" cy="982667"/>
          </a:xfrm>
          <a:prstGeom prst="cloudCallout">
            <a:avLst>
              <a:gd name="adj1" fmla="val 7843"/>
              <a:gd name="adj2" fmla="val 46454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Подснежник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 умырзая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00430" y="2428868"/>
            <a:ext cx="2571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tt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КАКОЙ?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tt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НИНДИ?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214282" y="3714752"/>
            <a:ext cx="1411288" cy="803271"/>
          </a:xfrm>
          <a:prstGeom prst="wedgeEllipseCallout">
            <a:avLst>
              <a:gd name="adj1" fmla="val 11304"/>
              <a:gd name="adj2" fmla="val -21257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твердый -каты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214942" y="3643314"/>
            <a:ext cx="1550987" cy="854075"/>
          </a:xfrm>
          <a:prstGeom prst="wedgeEllipseCallout">
            <a:avLst>
              <a:gd name="adj1" fmla="val 2069"/>
              <a:gd name="adj2" fmla="val -123463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Большая-зур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1475656" y="3714752"/>
            <a:ext cx="1615185" cy="785818"/>
          </a:xfrm>
          <a:prstGeom prst="wedgeEllipseCallout">
            <a:avLst>
              <a:gd name="adj1" fmla="val 1486"/>
              <a:gd name="adj2" fmla="val -186435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Крупная-эре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3143240" y="3643314"/>
            <a:ext cx="1572776" cy="857256"/>
          </a:xfrm>
          <a:prstGeom prst="wedgeEllipseCallout">
            <a:avLst>
              <a:gd name="adj1" fmla="val -2805"/>
              <a:gd name="adj2" fmla="val -127968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Веселый күңелле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7215206" y="3643314"/>
            <a:ext cx="1285884" cy="812800"/>
          </a:xfrm>
          <a:prstGeom prst="wedgeEllipseCallout">
            <a:avLst>
              <a:gd name="adj1" fmla="val -55"/>
              <a:gd name="adj2" fmla="val -1825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Белый-ак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38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38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639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6386" grpId="0" build="p" animBg="1"/>
      <p:bldP spid="16387" grpId="0" build="p" animBg="1"/>
      <p:bldP spid="16388" grpId="0" build="p" animBg="1"/>
      <p:bldP spid="16389" grpId="0" build="p" animBg="1"/>
      <p:bldP spid="16390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4143372" y="2500306"/>
            <a:ext cx="1620838" cy="714379"/>
          </a:xfrm>
          <a:prstGeom prst="wedgeEllipseCallout">
            <a:avLst>
              <a:gd name="adj1" fmla="val -59207"/>
              <a:gd name="adj2" fmla="val -51102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Весенний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-язгы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6228184" y="2143116"/>
            <a:ext cx="2376264" cy="763588"/>
          </a:xfrm>
          <a:prstGeom prst="wedgeEllipseCallout">
            <a:avLst>
              <a:gd name="adj1" fmla="val 22282"/>
              <a:gd name="adj2" fmla="val -108767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</a:rPr>
              <a:t>благоухающий</a:t>
            </a: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-хуш исле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142844" y="2357430"/>
            <a:ext cx="2000232" cy="1143008"/>
          </a:xfrm>
          <a:prstGeom prst="wedgeEllipseCallout">
            <a:avLst>
              <a:gd name="adj1" fmla="val 6570"/>
              <a:gd name="adj2" fmla="val -111083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прозрачный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-үтә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күренмәле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t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Oval 2"/>
          <p:cNvSpPr>
            <a:spLocks noChangeArrowheads="1"/>
          </p:cNvSpPr>
          <p:nvPr/>
        </p:nvSpPr>
        <p:spPr bwMode="auto">
          <a:xfrm>
            <a:off x="2857488" y="357167"/>
            <a:ext cx="3714776" cy="785817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ЯЗ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3071802" y="1428736"/>
            <a:ext cx="1703388" cy="1119188"/>
          </a:xfrm>
          <a:prstGeom prst="cloudCallout">
            <a:avLst>
              <a:gd name="adj1" fmla="val 1139"/>
              <a:gd name="adj2" fmla="val 34176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Ручей-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гөрләвек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1714480" y="1142984"/>
            <a:ext cx="1589087" cy="936625"/>
          </a:xfrm>
          <a:prstGeom prst="cloudCallout">
            <a:avLst>
              <a:gd name="adj1" fmla="val -1241"/>
              <a:gd name="adj2" fmla="val 53255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Капля-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тамчы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714348" y="714356"/>
            <a:ext cx="1154113" cy="882650"/>
          </a:xfrm>
          <a:prstGeom prst="cloudCallout">
            <a:avLst>
              <a:gd name="adj1" fmla="val -2199"/>
              <a:gd name="adj2" fmla="val 4697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Лед-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боз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4857752" y="1500174"/>
            <a:ext cx="2035175" cy="1000132"/>
          </a:xfrm>
          <a:prstGeom prst="cloudCallout">
            <a:avLst>
              <a:gd name="adj1" fmla="val -764"/>
              <a:gd name="adj2" fmla="val 4928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Сосулька-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t-RU" b="1" dirty="0">
                <a:latin typeface="Times New Roman" pitchFamily="18" charset="0"/>
              </a:rPr>
              <a:t>б</a:t>
            </a: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оз сөңгесе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6500826" y="714356"/>
            <a:ext cx="2322498" cy="982667"/>
          </a:xfrm>
          <a:prstGeom prst="cloudCallout">
            <a:avLst>
              <a:gd name="adj1" fmla="val 7843"/>
              <a:gd name="adj2" fmla="val 46454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Подснежник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 умырзая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5572132" y="2857496"/>
            <a:ext cx="1550987" cy="714380"/>
          </a:xfrm>
          <a:prstGeom prst="wedgeEllipseCallout">
            <a:avLst>
              <a:gd name="adj1" fmla="val -32568"/>
              <a:gd name="adj2" fmla="val -96204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Большая-зур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AutoShape 4"/>
          <p:cNvSpPr>
            <a:spLocks noChangeArrowheads="1"/>
          </p:cNvSpPr>
          <p:nvPr/>
        </p:nvSpPr>
        <p:spPr bwMode="auto">
          <a:xfrm>
            <a:off x="1714480" y="2643182"/>
            <a:ext cx="1519237" cy="714380"/>
          </a:xfrm>
          <a:prstGeom prst="wedgeEllipseCallout">
            <a:avLst>
              <a:gd name="adj1" fmla="val 734"/>
              <a:gd name="adj2" fmla="val -118072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Крупная-эре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3059832" y="2857496"/>
            <a:ext cx="1597884" cy="714380"/>
          </a:xfrm>
          <a:prstGeom prst="wedgeEllipseCallout">
            <a:avLst>
              <a:gd name="adj1" fmla="val 1947"/>
              <a:gd name="adj2" fmla="val -90635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Веселыйкүңелле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8000992" y="1628800"/>
            <a:ext cx="1143008" cy="714380"/>
          </a:xfrm>
          <a:prstGeom prst="wedgeEllipseCallout">
            <a:avLst>
              <a:gd name="adj1" fmla="val -44499"/>
              <a:gd name="adj2" fmla="val -64525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Белый-ак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0" y="1785926"/>
            <a:ext cx="1411288" cy="714379"/>
          </a:xfrm>
          <a:prstGeom prst="wedgeEllipseCallout">
            <a:avLst>
              <a:gd name="adj1" fmla="val 32361"/>
              <a:gd name="adj2" fmla="val -7438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твердый -каты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74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74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74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74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174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build="p" animBg="1"/>
      <p:bldP spid="17416" grpId="0" build="p" animBg="1"/>
      <p:bldP spid="1741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4143372" y="2500306"/>
            <a:ext cx="1620838" cy="714379"/>
          </a:xfrm>
          <a:prstGeom prst="wedgeEllipseCallout">
            <a:avLst>
              <a:gd name="adj1" fmla="val -59207"/>
              <a:gd name="adj2" fmla="val -51102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Весенний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-язгы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6300192" y="2132856"/>
            <a:ext cx="2376264" cy="763588"/>
          </a:xfrm>
          <a:prstGeom prst="wedgeEllipseCallout">
            <a:avLst>
              <a:gd name="adj1" fmla="val 22282"/>
              <a:gd name="adj2" fmla="val -108767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</a:rPr>
              <a:t>благоухающий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</a:rPr>
              <a:t>хуш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исле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142844" y="2357430"/>
            <a:ext cx="2000232" cy="1143008"/>
          </a:xfrm>
          <a:prstGeom prst="wedgeEllipseCallout">
            <a:avLst>
              <a:gd name="adj1" fmla="val 6570"/>
              <a:gd name="adj2" fmla="val -111083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прозрачный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-үтә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күренмәле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t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2857488" y="428604"/>
            <a:ext cx="3714776" cy="785817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ЯЗ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071802" y="1428736"/>
            <a:ext cx="1703388" cy="1119188"/>
          </a:xfrm>
          <a:prstGeom prst="cloudCallout">
            <a:avLst>
              <a:gd name="adj1" fmla="val 1139"/>
              <a:gd name="adj2" fmla="val 34176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Ручей-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гөрләвек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1714480" y="1142984"/>
            <a:ext cx="1589087" cy="936625"/>
          </a:xfrm>
          <a:prstGeom prst="cloudCallout">
            <a:avLst>
              <a:gd name="adj1" fmla="val -1241"/>
              <a:gd name="adj2" fmla="val 53255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Капля-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тамчы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714348" y="714356"/>
            <a:ext cx="1154113" cy="882650"/>
          </a:xfrm>
          <a:prstGeom prst="cloudCallout">
            <a:avLst>
              <a:gd name="adj1" fmla="val -2199"/>
              <a:gd name="adj2" fmla="val 4697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Лед-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боз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857752" y="1500174"/>
            <a:ext cx="2035175" cy="1000132"/>
          </a:xfrm>
          <a:prstGeom prst="cloudCallout">
            <a:avLst>
              <a:gd name="adj1" fmla="val -764"/>
              <a:gd name="adj2" fmla="val 4928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Сосулька-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t-RU" b="1" dirty="0">
                <a:latin typeface="Times New Roman" pitchFamily="18" charset="0"/>
              </a:rPr>
              <a:t>б</a:t>
            </a: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оз сөңгесе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6500826" y="714356"/>
            <a:ext cx="2322498" cy="982667"/>
          </a:xfrm>
          <a:prstGeom prst="cloudCallout">
            <a:avLst>
              <a:gd name="adj1" fmla="val 7843"/>
              <a:gd name="adj2" fmla="val 46454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Подснежник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 умырзая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5572132" y="2857496"/>
            <a:ext cx="1550987" cy="714380"/>
          </a:xfrm>
          <a:prstGeom prst="wedgeEllipseCallout">
            <a:avLst>
              <a:gd name="adj1" fmla="val -32568"/>
              <a:gd name="adj2" fmla="val -96204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Большая-зур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1714480" y="2643182"/>
            <a:ext cx="1519237" cy="714380"/>
          </a:xfrm>
          <a:prstGeom prst="wedgeEllipseCallout">
            <a:avLst>
              <a:gd name="adj1" fmla="val 734"/>
              <a:gd name="adj2" fmla="val -118072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Крупная-эре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131840" y="2857496"/>
            <a:ext cx="1525876" cy="714380"/>
          </a:xfrm>
          <a:prstGeom prst="wedgeEllipseCallout">
            <a:avLst>
              <a:gd name="adj1" fmla="val 1947"/>
              <a:gd name="adj2" fmla="val -90635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Веселыйкүңелле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8000992" y="1700808"/>
            <a:ext cx="1143008" cy="714380"/>
          </a:xfrm>
          <a:prstGeom prst="wedgeEllipseCallout">
            <a:avLst>
              <a:gd name="adj1" fmla="val -44499"/>
              <a:gd name="adj2" fmla="val -64525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Белый-ак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0" y="1785926"/>
            <a:ext cx="1411288" cy="714379"/>
          </a:xfrm>
          <a:prstGeom prst="wedgeEllipseCallout">
            <a:avLst>
              <a:gd name="adj1" fmla="val 32361"/>
              <a:gd name="adj2" fmla="val -7438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твердый -каты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86116" y="3571876"/>
            <a:ext cx="2571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tt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ЧТО ДЕЛАЕТ?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tt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НИШЛИ?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5286380" y="4929198"/>
            <a:ext cx="1571635" cy="714380"/>
          </a:xfrm>
          <a:prstGeom prst="wedgeEllipseCallout">
            <a:avLst>
              <a:gd name="adj1" fmla="val -2136"/>
              <a:gd name="adj2" fmla="val -106335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Тает-эри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6858016" y="4929198"/>
            <a:ext cx="1928826" cy="714380"/>
          </a:xfrm>
          <a:prstGeom prst="wedgeEllipseCallout">
            <a:avLst>
              <a:gd name="adj1" fmla="val -3068"/>
              <a:gd name="adj2" fmla="val -107572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t-RU" dirty="0" smtClean="0">
                <a:solidFill>
                  <a:schemeClr val="tx1"/>
                </a:solidFill>
                <a:latin typeface="Times New Roman" pitchFamily="18" charset="0"/>
              </a:rPr>
              <a:t>появляется</a:t>
            </a: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-чыга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3071802" y="4929198"/>
            <a:ext cx="1720848" cy="714380"/>
          </a:xfrm>
          <a:prstGeom prst="wedgeEllipseCallout">
            <a:avLst>
              <a:gd name="adj1" fmla="val -6391"/>
              <a:gd name="adj2" fmla="val -96694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Бежит-йөгерә</a:t>
            </a: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1571604" y="4929198"/>
            <a:ext cx="1365249" cy="714380"/>
          </a:xfrm>
          <a:prstGeom prst="wedgeEllipseCallout">
            <a:avLst>
              <a:gd name="adj1" fmla="val -884"/>
              <a:gd name="adj2" fmla="val -99653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Капает-тама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AutoShape 6"/>
          <p:cNvSpPr>
            <a:spLocks noChangeArrowheads="1"/>
          </p:cNvSpPr>
          <p:nvPr/>
        </p:nvSpPr>
        <p:spPr bwMode="auto">
          <a:xfrm>
            <a:off x="357158" y="4929198"/>
            <a:ext cx="1214446" cy="714380"/>
          </a:xfrm>
          <a:prstGeom prst="wedgeEllipseCallout">
            <a:avLst>
              <a:gd name="adj1" fmla="val -884"/>
              <a:gd name="adj2" fmla="val -99653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t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Тает-эри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84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184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8435" grpId="0" build="p" animBg="1"/>
      <p:bldP spid="18436" grpId="0" build="p" animBg="1"/>
      <p:bldP spid="18437" grpId="0" build="p" animBg="1"/>
      <p:bldP spid="18438" grpId="0" build="p" animBg="1"/>
      <p:bldP spid="24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4143372" y="2500306"/>
            <a:ext cx="1620838" cy="714379"/>
          </a:xfrm>
          <a:prstGeom prst="wedgeEllipseCallout">
            <a:avLst>
              <a:gd name="adj1" fmla="val -59207"/>
              <a:gd name="adj2" fmla="val -51102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Весенний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-язгы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6300192" y="2143116"/>
            <a:ext cx="2304256" cy="853836"/>
          </a:xfrm>
          <a:prstGeom prst="wedgeEllipseCallout">
            <a:avLst>
              <a:gd name="adj1" fmla="val 22282"/>
              <a:gd name="adj2" fmla="val -108767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благоухающий-хуш исле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142844" y="2357430"/>
            <a:ext cx="2000232" cy="1143008"/>
          </a:xfrm>
          <a:prstGeom prst="wedgeEllipseCallout">
            <a:avLst>
              <a:gd name="adj1" fmla="val 6570"/>
              <a:gd name="adj2" fmla="val -111083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прозрачный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-үтә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күренмәле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t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2857488" y="428604"/>
            <a:ext cx="3714776" cy="785817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ЯЗ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071802" y="1428736"/>
            <a:ext cx="1703388" cy="1119188"/>
          </a:xfrm>
          <a:prstGeom prst="cloudCallout">
            <a:avLst>
              <a:gd name="adj1" fmla="val 1139"/>
              <a:gd name="adj2" fmla="val 34176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Ручей-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гөрләвек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1714480" y="1142984"/>
            <a:ext cx="1589087" cy="936625"/>
          </a:xfrm>
          <a:prstGeom prst="cloudCallout">
            <a:avLst>
              <a:gd name="adj1" fmla="val -1241"/>
              <a:gd name="adj2" fmla="val 53255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Капля-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тамчы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714348" y="714356"/>
            <a:ext cx="1154113" cy="882650"/>
          </a:xfrm>
          <a:prstGeom prst="cloudCallout">
            <a:avLst>
              <a:gd name="adj1" fmla="val -2199"/>
              <a:gd name="adj2" fmla="val 4697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Лед-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боз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857752" y="1500174"/>
            <a:ext cx="2035175" cy="1000132"/>
          </a:xfrm>
          <a:prstGeom prst="cloudCallout">
            <a:avLst>
              <a:gd name="adj1" fmla="val -764"/>
              <a:gd name="adj2" fmla="val 4928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Сосулька-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t-RU" b="1" dirty="0">
                <a:latin typeface="Times New Roman" pitchFamily="18" charset="0"/>
              </a:rPr>
              <a:t>б</a:t>
            </a: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оз сөңгесе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6500826" y="714356"/>
            <a:ext cx="2322498" cy="982667"/>
          </a:xfrm>
          <a:prstGeom prst="cloudCallout">
            <a:avLst>
              <a:gd name="adj1" fmla="val 7843"/>
              <a:gd name="adj2" fmla="val 46454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Подснежник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 умырзая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5572132" y="2857496"/>
            <a:ext cx="1550987" cy="714380"/>
          </a:xfrm>
          <a:prstGeom prst="wedgeEllipseCallout">
            <a:avLst>
              <a:gd name="adj1" fmla="val -32568"/>
              <a:gd name="adj2" fmla="val -96204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Большая-зур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1714480" y="2643182"/>
            <a:ext cx="1519237" cy="714380"/>
          </a:xfrm>
          <a:prstGeom prst="wedgeEllipseCallout">
            <a:avLst>
              <a:gd name="adj1" fmla="val 734"/>
              <a:gd name="adj2" fmla="val -118072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Крупная-эре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059832" y="2857496"/>
            <a:ext cx="1597884" cy="714380"/>
          </a:xfrm>
          <a:prstGeom prst="wedgeEllipseCallout">
            <a:avLst>
              <a:gd name="adj1" fmla="val 1947"/>
              <a:gd name="adj2" fmla="val -90635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Веселыйкүңелле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7786710" y="1785926"/>
            <a:ext cx="1143008" cy="714380"/>
          </a:xfrm>
          <a:prstGeom prst="wedgeEllipseCallout">
            <a:avLst>
              <a:gd name="adj1" fmla="val -44499"/>
              <a:gd name="adj2" fmla="val -64525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Белый-ак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0" y="1785926"/>
            <a:ext cx="1411288" cy="714379"/>
          </a:xfrm>
          <a:prstGeom prst="wedgeEllipseCallout">
            <a:avLst>
              <a:gd name="adj1" fmla="val 32361"/>
              <a:gd name="adj2" fmla="val -7438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твердый -каты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4857752" y="3786190"/>
            <a:ext cx="1500199" cy="500066"/>
          </a:xfrm>
          <a:prstGeom prst="wedgeEllipseCallout">
            <a:avLst>
              <a:gd name="adj1" fmla="val 39960"/>
              <a:gd name="adj2" fmla="val -87052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Тает-эри</a:t>
            </a:r>
          </a:p>
        </p:txBody>
      </p:sp>
      <p:sp>
        <p:nvSpPr>
          <p:cNvPr id="17" name="AutoShape 4"/>
          <p:cNvSpPr>
            <a:spLocks noChangeArrowheads="1"/>
          </p:cNvSpPr>
          <p:nvPr/>
        </p:nvSpPr>
        <p:spPr bwMode="auto">
          <a:xfrm>
            <a:off x="7286645" y="4071942"/>
            <a:ext cx="1857356" cy="1000132"/>
          </a:xfrm>
          <a:prstGeom prst="wedgeEllipseCallout">
            <a:avLst>
              <a:gd name="adj1" fmla="val -1689"/>
              <a:gd name="adj2" fmla="val -214238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Появляется-борын төртә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2857488" y="3857628"/>
            <a:ext cx="1357322" cy="714380"/>
          </a:xfrm>
          <a:prstGeom prst="wedgeEllipseCallout">
            <a:avLst>
              <a:gd name="adj1" fmla="val 28977"/>
              <a:gd name="adj2" fmla="val -84161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Бежит-йөгерә</a:t>
            </a:r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1571604" y="3643314"/>
            <a:ext cx="1293811" cy="714380"/>
          </a:xfrm>
          <a:prstGeom prst="wedgeEllipseCallout">
            <a:avLst>
              <a:gd name="adj1" fmla="val 15018"/>
              <a:gd name="adj2" fmla="val -86853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Капает-тама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285720" y="3929066"/>
            <a:ext cx="1150967" cy="714380"/>
          </a:xfrm>
          <a:prstGeom prst="wedgeEllipseCallout">
            <a:avLst>
              <a:gd name="adj1" fmla="val 1102"/>
              <a:gd name="adj2" fmla="val -107653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Тает-эри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AutoShape 6"/>
          <p:cNvSpPr>
            <a:spLocks noChangeArrowheads="1"/>
          </p:cNvSpPr>
          <p:nvPr/>
        </p:nvSpPr>
        <p:spPr bwMode="auto">
          <a:xfrm>
            <a:off x="3286116" y="4643446"/>
            <a:ext cx="1714512" cy="714380"/>
          </a:xfrm>
          <a:prstGeom prst="wedgeEllipseCallout">
            <a:avLst>
              <a:gd name="adj1" fmla="val -9551"/>
              <a:gd name="adj2" fmla="val -186052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tt-RU" dirty="0" smtClean="0">
                <a:solidFill>
                  <a:srgbClr val="FF0000"/>
                </a:solidFill>
                <a:latin typeface="Times New Roman" pitchFamily="18" charset="0"/>
              </a:rPr>
              <a:t>Звенит-чылтырый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5857884" y="4214818"/>
            <a:ext cx="1214447" cy="1214446"/>
          </a:xfrm>
          <a:prstGeom prst="wedgeEllipseCallout">
            <a:avLst>
              <a:gd name="adj1" fmla="val -25620"/>
              <a:gd name="adj2" fmla="val -97408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t-RU" dirty="0" smtClean="0">
                <a:solidFill>
                  <a:srgbClr val="FF0000"/>
                </a:solidFill>
                <a:latin typeface="Times New Roman" pitchFamily="18" charset="0"/>
              </a:rPr>
              <a:t>Растет-үсә</a:t>
            </a:r>
            <a:endParaRPr lang="tt-RU" dirty="0">
              <a:solidFill>
                <a:srgbClr val="FF0000"/>
              </a:solidFill>
              <a:latin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4" name="AutoShape 4"/>
          <p:cNvSpPr>
            <a:spLocks noChangeArrowheads="1"/>
          </p:cNvSpPr>
          <p:nvPr/>
        </p:nvSpPr>
        <p:spPr bwMode="auto">
          <a:xfrm>
            <a:off x="6715140" y="3286124"/>
            <a:ext cx="1785950" cy="785818"/>
          </a:xfrm>
          <a:prstGeom prst="wedgeEllipseCallout">
            <a:avLst>
              <a:gd name="adj1" fmla="val -5503"/>
              <a:gd name="adj2" fmla="val -92467"/>
            </a:avLst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появляется-чыга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 animBg="1"/>
      <p:bldP spid="21" grpId="0" build="p" animBg="1"/>
      <p:bldP spid="2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Oval 3"/>
          <p:cNvSpPr>
            <a:spLocks noChangeArrowheads="1"/>
          </p:cNvSpPr>
          <p:nvPr/>
        </p:nvSpPr>
        <p:spPr bwMode="auto">
          <a:xfrm>
            <a:off x="285719" y="279400"/>
            <a:ext cx="8858281" cy="1966913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rPr>
              <a:t>ЯЗ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6715140" y="714356"/>
            <a:ext cx="2287587" cy="1003300"/>
          </a:xfrm>
          <a:prstGeom prst="cloudCallout">
            <a:avLst>
              <a:gd name="adj1" fmla="val 7843"/>
              <a:gd name="adj2" fmla="val 46454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Подснежник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- умырзая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4714876" y="1071546"/>
            <a:ext cx="2071702" cy="928694"/>
          </a:xfrm>
          <a:prstGeom prst="cloudCallout">
            <a:avLst>
              <a:gd name="adj1" fmla="val -1330"/>
              <a:gd name="adj2" fmla="val 52569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Сосулька-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t-RU" b="1" dirty="0">
                <a:solidFill>
                  <a:srgbClr val="FF0000"/>
                </a:solidFill>
                <a:latin typeface="Times New Roman" pitchFamily="18" charset="0"/>
              </a:rPr>
              <a:t>б</a:t>
            </a:r>
            <a:r>
              <a:rPr kumimoji="0" lang="tt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оз сөңгесе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3071802" y="1142984"/>
            <a:ext cx="1703388" cy="1119188"/>
          </a:xfrm>
          <a:prstGeom prst="cloudCallout">
            <a:avLst>
              <a:gd name="adj1" fmla="val 1139"/>
              <a:gd name="adj2" fmla="val 34176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Ручей-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гөрләвек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1571604" y="1000108"/>
            <a:ext cx="1589087" cy="936625"/>
          </a:xfrm>
          <a:prstGeom prst="cloudCallout">
            <a:avLst>
              <a:gd name="adj1" fmla="val -1241"/>
              <a:gd name="adj2" fmla="val 53255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Капля-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тамчы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500034" y="714356"/>
            <a:ext cx="1154113" cy="882650"/>
          </a:xfrm>
          <a:prstGeom prst="cloudCallout">
            <a:avLst>
              <a:gd name="adj1" fmla="val -2199"/>
              <a:gd name="adj2" fmla="val 4697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Лед-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боз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5286380" y="2357430"/>
            <a:ext cx="1550987" cy="854075"/>
          </a:xfrm>
          <a:prstGeom prst="wedgeEllipseCallout">
            <a:avLst>
              <a:gd name="adj1" fmla="val -23327"/>
              <a:gd name="adj2" fmla="val -90144"/>
            </a:avLst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Большая-зур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6549998" y="2170113"/>
            <a:ext cx="1300163" cy="885825"/>
          </a:xfrm>
          <a:prstGeom prst="wedgeEllipseCallout">
            <a:avLst>
              <a:gd name="adj1" fmla="val -105303"/>
              <a:gd name="adj2" fmla="val -62237"/>
            </a:avLst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Очлы-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острая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7" name="AutoShape 11"/>
          <p:cNvSpPr>
            <a:spLocks noChangeArrowheads="1"/>
          </p:cNvSpPr>
          <p:nvPr/>
        </p:nvSpPr>
        <p:spPr bwMode="auto">
          <a:xfrm>
            <a:off x="4270348" y="2695575"/>
            <a:ext cx="1620838" cy="942975"/>
          </a:xfrm>
          <a:prstGeom prst="wedgeEllipseCallout">
            <a:avLst>
              <a:gd name="adj1" fmla="val -74957"/>
              <a:gd name="adj2" fmla="val -101222"/>
            </a:avLst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Весенний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-язгы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8" name="AutoShape 12"/>
          <p:cNvSpPr>
            <a:spLocks noChangeArrowheads="1"/>
          </p:cNvSpPr>
          <p:nvPr/>
        </p:nvSpPr>
        <p:spPr bwMode="auto">
          <a:xfrm>
            <a:off x="1928794" y="2214554"/>
            <a:ext cx="1558944" cy="809625"/>
          </a:xfrm>
          <a:prstGeom prst="wedgeEllipseCallout">
            <a:avLst>
              <a:gd name="adj1" fmla="val -23329"/>
              <a:gd name="adj2" fmla="val -83189"/>
            </a:avLst>
          </a:prstGeom>
          <a:gradFill rotWithShape="0">
            <a:gsLst>
              <a:gs pos="0">
                <a:srgbClr val="FFFFFF"/>
              </a:gs>
              <a:gs pos="100000">
                <a:srgbClr val="B6DDE8"/>
              </a:gs>
            </a:gsLst>
            <a:lin ang="54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Крупная-эре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3059832" y="2782888"/>
            <a:ext cx="1526429" cy="763587"/>
          </a:xfrm>
          <a:prstGeom prst="wedgeEllipseCallout">
            <a:avLst>
              <a:gd name="adj1" fmla="val 5035"/>
              <a:gd name="adj2" fmla="val -117087"/>
            </a:avLst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Веселыйкүңелле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0" name="AutoShape 14"/>
          <p:cNvSpPr>
            <a:spLocks noChangeArrowheads="1"/>
          </p:cNvSpPr>
          <p:nvPr/>
        </p:nvSpPr>
        <p:spPr bwMode="auto">
          <a:xfrm>
            <a:off x="7236296" y="2643182"/>
            <a:ext cx="1907705" cy="1001842"/>
          </a:xfrm>
          <a:prstGeom prst="wedgeEllipseCallout">
            <a:avLst>
              <a:gd name="adj1" fmla="val -24736"/>
              <a:gd name="adj2" fmla="val -119245"/>
            </a:avLst>
          </a:prstGeom>
          <a:gradFill rotWithShape="0">
            <a:gsLst>
              <a:gs pos="0">
                <a:srgbClr val="FFFFFF"/>
              </a:gs>
              <a:gs pos="100000">
                <a:srgbClr val="B6DDE8"/>
              </a:gs>
            </a:gsLst>
            <a:lin ang="54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блаоухающий-хуш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 исле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1" name="AutoShape 15"/>
          <p:cNvSpPr>
            <a:spLocks noChangeArrowheads="1"/>
          </p:cNvSpPr>
          <p:nvPr/>
        </p:nvSpPr>
        <p:spPr bwMode="auto">
          <a:xfrm>
            <a:off x="428596" y="2466975"/>
            <a:ext cx="1978026" cy="1033463"/>
          </a:xfrm>
          <a:prstGeom prst="wedgeEllipseCallout">
            <a:avLst>
              <a:gd name="adj1" fmla="val -16733"/>
              <a:gd name="adj2" fmla="val -132711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прозрачный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-үтә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күренмәле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t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2" name="AutoShape 16"/>
          <p:cNvSpPr>
            <a:spLocks noChangeArrowheads="1"/>
          </p:cNvSpPr>
          <p:nvPr/>
        </p:nvSpPr>
        <p:spPr bwMode="auto">
          <a:xfrm>
            <a:off x="7500958" y="2000240"/>
            <a:ext cx="1204865" cy="623882"/>
          </a:xfrm>
          <a:prstGeom prst="wedgeEllipseCallout">
            <a:avLst>
              <a:gd name="adj1" fmla="val -6121"/>
              <a:gd name="adj2" fmla="val -93033"/>
            </a:avLst>
          </a:prstGeom>
          <a:gradFill rotWithShape="0">
            <a:gsLst>
              <a:gs pos="0">
                <a:srgbClr val="FFFFFF"/>
              </a:gs>
              <a:gs pos="100000">
                <a:srgbClr val="B6DDE8"/>
              </a:gs>
            </a:gsLst>
            <a:lin ang="54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Белый-ак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4" name="AutoShape 18"/>
          <p:cNvSpPr>
            <a:spLocks noChangeArrowheads="1"/>
          </p:cNvSpPr>
          <p:nvPr/>
        </p:nvSpPr>
        <p:spPr bwMode="auto">
          <a:xfrm>
            <a:off x="5286380" y="3786190"/>
            <a:ext cx="2151063" cy="1071570"/>
          </a:xfrm>
          <a:prstGeom prst="wedgeEllipseCallout">
            <a:avLst>
              <a:gd name="adj1" fmla="val 19057"/>
              <a:gd name="adj2" fmla="val -128085"/>
            </a:avLst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Тает-эри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rPr>
              <a:t>Растет-үсә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6" name="AutoShape 20"/>
          <p:cNvSpPr>
            <a:spLocks noChangeArrowheads="1"/>
          </p:cNvSpPr>
          <p:nvPr/>
        </p:nvSpPr>
        <p:spPr bwMode="auto">
          <a:xfrm>
            <a:off x="7143769" y="3786190"/>
            <a:ext cx="2000232" cy="1428760"/>
          </a:xfrm>
          <a:prstGeom prst="wedgeEllipseCallout">
            <a:avLst>
              <a:gd name="adj1" fmla="val 2426"/>
              <a:gd name="adj2" fmla="val -78350"/>
            </a:avLst>
          </a:prstGeom>
          <a:gradFill rotWithShape="0">
            <a:gsLst>
              <a:gs pos="0">
                <a:srgbClr val="FFFFFF"/>
              </a:gs>
              <a:gs pos="100000">
                <a:srgbClr val="B6DDE8"/>
              </a:gs>
            </a:gsLst>
            <a:lin ang="54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появляется-чыга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t-RU" dirty="0" smtClean="0">
                <a:solidFill>
                  <a:srgbClr val="FF0000"/>
                </a:solidFill>
                <a:latin typeface="Times New Roman" pitchFamily="18" charset="0"/>
              </a:rPr>
              <a:t>появляется</a:t>
            </a: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-борын төртә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7" name="AutoShape 21"/>
          <p:cNvSpPr>
            <a:spLocks noChangeArrowheads="1"/>
          </p:cNvSpPr>
          <p:nvPr/>
        </p:nvSpPr>
        <p:spPr bwMode="auto">
          <a:xfrm>
            <a:off x="4078261" y="4021138"/>
            <a:ext cx="849312" cy="655637"/>
          </a:xfrm>
          <a:prstGeom prst="wedgeEllipseCallout">
            <a:avLst>
              <a:gd name="adj1" fmla="val 50074"/>
              <a:gd name="adj2" fmla="val -104264"/>
            </a:avLst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8" name="AutoShape 22"/>
          <p:cNvSpPr>
            <a:spLocks noChangeArrowheads="1"/>
          </p:cNvSpPr>
          <p:nvPr/>
        </p:nvSpPr>
        <p:spPr bwMode="auto">
          <a:xfrm>
            <a:off x="3273398" y="3810000"/>
            <a:ext cx="2006600" cy="1404950"/>
          </a:xfrm>
          <a:prstGeom prst="wedgeEllipseCallout">
            <a:avLst>
              <a:gd name="adj1" fmla="val -15505"/>
              <a:gd name="adj2" fmla="val -68694"/>
            </a:avLst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Бежит-йөгерә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Звенит-чылтырый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9" name="AutoShape 23"/>
          <p:cNvSpPr>
            <a:spLocks noChangeArrowheads="1"/>
          </p:cNvSpPr>
          <p:nvPr/>
        </p:nvSpPr>
        <p:spPr bwMode="auto">
          <a:xfrm>
            <a:off x="1928794" y="3500438"/>
            <a:ext cx="1436687" cy="714380"/>
          </a:xfrm>
          <a:prstGeom prst="wedgeEllipseCallout">
            <a:avLst>
              <a:gd name="adj1" fmla="val 1503"/>
              <a:gd name="adj2" fmla="val -114053"/>
            </a:avLst>
          </a:prstGeom>
          <a:gradFill rotWithShape="0">
            <a:gsLst>
              <a:gs pos="0">
                <a:srgbClr val="FFFFFF"/>
              </a:gs>
              <a:gs pos="100000">
                <a:srgbClr val="B6DDE8"/>
              </a:gs>
            </a:gsLst>
            <a:lin ang="54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Капает-тама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0" name="AutoShape 24"/>
          <p:cNvSpPr>
            <a:spLocks noChangeArrowheads="1"/>
          </p:cNvSpPr>
          <p:nvPr/>
        </p:nvSpPr>
        <p:spPr bwMode="auto">
          <a:xfrm>
            <a:off x="857224" y="5786454"/>
            <a:ext cx="7143800" cy="714380"/>
          </a:xfrm>
          <a:prstGeom prst="flowChartTermina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ҖӨМЛӘ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9481" name="AutoShape 25"/>
          <p:cNvCxnSpPr>
            <a:cxnSpLocks noChangeShapeType="1"/>
          </p:cNvCxnSpPr>
          <p:nvPr/>
        </p:nvCxnSpPr>
        <p:spPr bwMode="auto">
          <a:xfrm>
            <a:off x="1071538" y="5143512"/>
            <a:ext cx="360362" cy="6556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482" name="AutoShape 26"/>
          <p:cNvCxnSpPr>
            <a:cxnSpLocks noChangeShapeType="1"/>
          </p:cNvCxnSpPr>
          <p:nvPr/>
        </p:nvCxnSpPr>
        <p:spPr bwMode="auto">
          <a:xfrm rot="5400000">
            <a:off x="3964777" y="5464983"/>
            <a:ext cx="500066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483" name="AutoShape 27"/>
          <p:cNvCxnSpPr>
            <a:cxnSpLocks noChangeShapeType="1"/>
          </p:cNvCxnSpPr>
          <p:nvPr/>
        </p:nvCxnSpPr>
        <p:spPr bwMode="auto">
          <a:xfrm rot="5400000">
            <a:off x="5893603" y="5322107"/>
            <a:ext cx="785818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484" name="AutoShape 28"/>
          <p:cNvCxnSpPr>
            <a:cxnSpLocks noChangeShapeType="1"/>
          </p:cNvCxnSpPr>
          <p:nvPr/>
        </p:nvCxnSpPr>
        <p:spPr bwMode="auto">
          <a:xfrm flipH="1">
            <a:off x="7429520" y="5143512"/>
            <a:ext cx="254000" cy="7096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485" name="AutoShape 29"/>
          <p:cNvCxnSpPr>
            <a:cxnSpLocks noChangeShapeType="1"/>
          </p:cNvCxnSpPr>
          <p:nvPr/>
        </p:nvCxnSpPr>
        <p:spPr bwMode="auto">
          <a:xfrm rot="5400000">
            <a:off x="1966888" y="4962542"/>
            <a:ext cx="1357322" cy="47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0" y="1785926"/>
            <a:ext cx="1428760" cy="914400"/>
          </a:xfrm>
          <a:prstGeom prst="wedgeEllipseCallout">
            <a:avLst>
              <a:gd name="adj1" fmla="val 19402"/>
              <a:gd name="adj2" fmla="val -7265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твердый -каты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AutoShape 15"/>
          <p:cNvSpPr>
            <a:spLocks noChangeArrowheads="1"/>
          </p:cNvSpPr>
          <p:nvPr/>
        </p:nvSpPr>
        <p:spPr bwMode="auto">
          <a:xfrm>
            <a:off x="357158" y="4071942"/>
            <a:ext cx="1214446" cy="1033463"/>
          </a:xfrm>
          <a:prstGeom prst="wedgeEllipseCallout">
            <a:avLst>
              <a:gd name="adj1" fmla="val -28856"/>
              <a:gd name="adj2" fmla="val -142239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Тает-Эри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948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9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0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377</TotalTime>
  <Words>241</Words>
  <Application>Microsoft Office PowerPoint</Application>
  <PresentationFormat>Экран (4:3)</PresentationFormat>
  <Paragraphs>151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Franklin Gothic Book</vt:lpstr>
      <vt:lpstr>Franklin Gothic Medium</vt:lpstr>
      <vt:lpstr>Times New Roman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Админ</cp:lastModifiedBy>
  <cp:revision>34</cp:revision>
  <dcterms:created xsi:type="dcterms:W3CDTF">2013-02-06T15:43:04Z</dcterms:created>
  <dcterms:modified xsi:type="dcterms:W3CDTF">2015-12-04T18:50:04Z</dcterms:modified>
</cp:coreProperties>
</file>