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1"/>
  </p:notesMasterIdLst>
  <p:sldIdLst>
    <p:sldId id="256" r:id="rId2"/>
    <p:sldId id="294" r:id="rId3"/>
    <p:sldId id="295" r:id="rId4"/>
    <p:sldId id="257" r:id="rId5"/>
    <p:sldId id="258" r:id="rId6"/>
    <p:sldId id="259" r:id="rId7"/>
    <p:sldId id="276" r:id="rId8"/>
    <p:sldId id="277" r:id="rId9"/>
    <p:sldId id="261" r:id="rId10"/>
    <p:sldId id="278" r:id="rId11"/>
    <p:sldId id="279" r:id="rId12"/>
    <p:sldId id="262" r:id="rId13"/>
    <p:sldId id="264" r:id="rId14"/>
    <p:sldId id="265" r:id="rId15"/>
    <p:sldId id="266" r:id="rId16"/>
    <p:sldId id="267" r:id="rId17"/>
    <p:sldId id="268" r:id="rId18"/>
    <p:sldId id="285" r:id="rId19"/>
    <p:sldId id="287" r:id="rId20"/>
    <p:sldId id="289" r:id="rId21"/>
    <p:sldId id="291" r:id="rId22"/>
    <p:sldId id="269" r:id="rId23"/>
    <p:sldId id="270" r:id="rId24"/>
    <p:sldId id="271" r:id="rId25"/>
    <p:sldId id="272" r:id="rId26"/>
    <p:sldId id="273" r:id="rId27"/>
    <p:sldId id="274" r:id="rId28"/>
    <p:sldId id="280" r:id="rId29"/>
    <p:sldId id="28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CC0099"/>
    <a:srgbClr val="D60093"/>
    <a:srgbClr val="FF9900"/>
    <a:srgbClr val="33CC33"/>
    <a:srgbClr val="0033CC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68105C-5BB0-4B1B-94D4-07338D9EA2AD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FCE830-2736-4BFF-8869-F849BEDCD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CE830-2736-4BFF-8869-F849BEDCD02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024AC9-AEDF-476C-9C68-4F86E465F195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Arial" charset="0"/>
              </a:rPr>
              <a:t>Поэтому, чем раньше будем учить детей рассказывать или пересказывать, используя метод мнемотехники, тем лучше подготовим их к школе, так как связная речь является важным показателем умственных способностей ребенка и готовности его к школьному обучению.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Arial" charset="0"/>
              </a:rPr>
              <a:t>Параллельно с этой работой необходимы речевые игры, обязательны использование настольно-печатных игр, которые помогают детям научиться классифицировать предметы, развивать речь, зрительное восприятие, образное и логическое мышление, внимание, наблюдательность, интерес к окружающему миру, навыки самопроверки.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D8CA-C1EC-4636-A61D-AEC4C2CCB160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5D97-5411-4940-A749-92D62A00B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7E2F-5006-40F0-A77B-D3596A258AD5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4A1D-5279-4ABF-8C60-BE35DB3E5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C910-229B-4DBA-B995-F47BD7C42437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9A5F-70D2-4323-A484-C39EBE36F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0DEB-F952-42E7-90BA-7F7020FDF0DB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1F19-036F-4346-801F-B2DE7DA1E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84E0E-D701-4DEA-9C7E-DBF8353C9753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3188-DF00-42E0-82BC-FF385F418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35C54-4906-4376-BA45-B1F0251778C6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E9C4-C07C-4AD3-8E26-8F84BED9D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C5195-4402-41F6-A5A0-9EC4B97899AC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6759-7569-44D2-8542-F5A7772FC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E224-896F-4CC8-8286-D8E79FA3B7FC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807C3-2F71-4C0D-AB32-6E5D364E4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86D7-836F-44F2-9D51-73434B83C03C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CE797-944B-43F9-911A-F0EFED8CE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7D0B-10E1-4F08-8085-A178676C44C8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A39C-5A04-484F-816D-AE03CFA4F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41EB-A1F2-4C25-9D1F-48826F923ADE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1C838-30EC-4B34-B0D8-761A91C11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1EAC6E-F173-4DD0-A446-84B63A54C72B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303AC6-912B-4512-B2AD-7C92A49A4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9" r:id="rId2"/>
    <p:sldLayoutId id="2147483961" r:id="rId3"/>
    <p:sldLayoutId id="2147483958" r:id="rId4"/>
    <p:sldLayoutId id="2147483957" r:id="rId5"/>
    <p:sldLayoutId id="2147483956" r:id="rId6"/>
    <p:sldLayoutId id="2147483955" r:id="rId7"/>
    <p:sldLayoutId id="2147483954" r:id="rId8"/>
    <p:sldLayoutId id="2147483962" r:id="rId9"/>
    <p:sldLayoutId id="2147483953" r:id="rId10"/>
    <p:sldLayoutId id="2147483952" r:id="rId11"/>
  </p:sldLayoutIdLst>
  <p:transition spd="slow" advClick="0" advTm="10000">
    <p:wheel spokes="8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6;&#1072;&#1073;&#1086;&#1095;&#1080;&#1081;%20&#1089;&#1090;&#1086;&#1083;\&#1050;&#1054;&#1053;&#1050;&#1059;&#1056;&#1057;\&#1050;&#1054;&#1053;&#1050;&#1059;&#1056;&#1057;\detsad_minus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6;&#1072;&#1073;&#1086;&#1095;&#1080;&#1081;%20&#1089;&#1090;&#1086;&#1083;\&#1050;&#1054;&#1053;&#1050;&#1059;&#1056;&#1057;\&#1050;&#1054;&#1053;&#1050;&#1059;&#1056;&#1057;\detskij_sadik-proshhalnaja_minus.mp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42889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Моделирование в развитии связной речи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3313"/>
            <a:ext cx="6400800" cy="1643062"/>
          </a:xfrm>
        </p:spPr>
        <p:txBody>
          <a:bodyPr/>
          <a:lstStyle/>
          <a:p>
            <a:pPr marR="0" algn="ctr"/>
            <a:r>
              <a:rPr lang="ru-RU" sz="4000" dirty="0" smtClean="0"/>
              <a:t>Моделирование сказок</a:t>
            </a:r>
          </a:p>
        </p:txBody>
      </p:sp>
      <p:pic>
        <p:nvPicPr>
          <p:cNvPr id="4" name="detsad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detsad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22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715375" cy="6143625"/>
          </a:xfrm>
        </p:spPr>
        <p:txBody>
          <a:bodyPr>
            <a:normAutofit/>
          </a:bodyPr>
          <a:lstStyle/>
          <a:p>
            <a:pPr marL="0" indent="3619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Метод моделирования можно с успехом применять в любой образовательной области.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Примеры моделей: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1571625"/>
            <a:ext cx="2286000" cy="1498600"/>
          </a:xfrm>
          <a:prstGeom prst="rect">
            <a:avLst/>
          </a:prstGeom>
          <a:ln w="28575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3643313"/>
            <a:ext cx="2357438" cy="1552575"/>
          </a:xfrm>
          <a:prstGeom prst="rect">
            <a:avLst/>
          </a:prstGeom>
          <a:ln w="28575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581" name="Picture 4" descr="j190126_126884434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9000" y="4929188"/>
            <a:ext cx="2428875" cy="15033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4582" name="Picture 5" descr="5-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88" y="1214438"/>
            <a:ext cx="2428875" cy="1500187"/>
          </a:xfrm>
          <a:prstGeom prst="rect">
            <a:avLst/>
          </a:prstGeom>
          <a:noFill/>
          <a:ln w="28575" algn="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4583" name="Picture 6" descr="3ebc461b753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15063" y="3143250"/>
            <a:ext cx="2368550" cy="143033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86063" y="2071688"/>
          <a:ext cx="2714631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14631"/>
              </a:tblGrid>
              <a:tr h="1000131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культурно -гигиенических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навыков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88" y="5500688"/>
          <a:ext cx="2286016" cy="10001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/>
              </a:tblGrid>
              <a:tr h="100014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Уход за комнатными растениями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357563" y="3500438"/>
          <a:ext cx="2428892" cy="9363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8892"/>
              </a:tblGrid>
              <a:tr h="936307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Рассказывание о времени года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429375" y="5000625"/>
          <a:ext cx="2428892" cy="131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8892"/>
              </a:tblGrid>
              <a:tr h="1071581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Рассказывание о растительном, животном и предметном мире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75" y="3643313"/>
            <a:ext cx="2214563" cy="292258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1214438"/>
            <a:ext cx="3357563" cy="2071687"/>
            <a:chOff x="954" y="884"/>
            <a:chExt cx="3852" cy="2552"/>
          </a:xfrm>
        </p:grpSpPr>
        <p:sp>
          <p:nvSpPr>
            <p:cNvPr id="22545" name="Oval 4"/>
            <p:cNvSpPr>
              <a:spLocks noChangeArrowheads="1"/>
            </p:cNvSpPr>
            <p:nvPr/>
          </p:nvSpPr>
          <p:spPr bwMode="auto">
            <a:xfrm>
              <a:off x="1076" y="1035"/>
              <a:ext cx="872" cy="87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onstantia" pitchFamily="18" charset="0"/>
              </a:endParaRPr>
            </a:p>
          </p:txBody>
        </p:sp>
        <p:sp>
          <p:nvSpPr>
            <p:cNvPr id="22546" name="AutoShape 5"/>
            <p:cNvSpPr>
              <a:spLocks noChangeArrowheads="1"/>
            </p:cNvSpPr>
            <p:nvPr/>
          </p:nvSpPr>
          <p:spPr bwMode="auto">
            <a:xfrm>
              <a:off x="3642" y="1220"/>
              <a:ext cx="996" cy="55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onstantia" pitchFamily="18" charset="0"/>
              </a:endParaRPr>
            </a:p>
          </p:txBody>
        </p:sp>
        <p:sp>
          <p:nvSpPr>
            <p:cNvPr id="22547" name="AutoShape 6"/>
            <p:cNvSpPr>
              <a:spLocks noChangeArrowheads="1"/>
            </p:cNvSpPr>
            <p:nvPr/>
          </p:nvSpPr>
          <p:spPr bwMode="auto">
            <a:xfrm>
              <a:off x="1153" y="2267"/>
              <a:ext cx="795" cy="71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onstantia" pitchFamily="18" charset="0"/>
              </a:endParaRPr>
            </a:p>
          </p:txBody>
        </p:sp>
        <p:cxnSp>
          <p:nvCxnSpPr>
            <p:cNvPr id="22548" name="AutoShape 7"/>
            <p:cNvCxnSpPr>
              <a:cxnSpLocks noChangeShapeType="1"/>
            </p:cNvCxnSpPr>
            <p:nvPr/>
          </p:nvCxnSpPr>
          <p:spPr bwMode="auto">
            <a:xfrm>
              <a:off x="2364" y="2487"/>
              <a:ext cx="1000" cy="293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</p:cxnSp>
        <p:pic>
          <p:nvPicPr>
            <p:cNvPr id="22549" name="Picture 8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70" y="2267"/>
              <a:ext cx="996" cy="85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22550" name="Picture 9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393" y="1122"/>
              <a:ext cx="815" cy="81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cxnSp>
          <p:nvCxnSpPr>
            <p:cNvPr id="22551" name="AutoShape 10"/>
            <p:cNvCxnSpPr>
              <a:cxnSpLocks noChangeShapeType="1"/>
            </p:cNvCxnSpPr>
            <p:nvPr/>
          </p:nvCxnSpPr>
          <p:spPr bwMode="auto">
            <a:xfrm>
              <a:off x="2364" y="1258"/>
              <a:ext cx="1000" cy="293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22552" name="AutoShape 11"/>
            <p:cNvCxnSpPr>
              <a:cxnSpLocks noChangeShapeType="1"/>
            </p:cNvCxnSpPr>
            <p:nvPr/>
          </p:nvCxnSpPr>
          <p:spPr bwMode="auto">
            <a:xfrm flipV="1">
              <a:off x="2393" y="1258"/>
              <a:ext cx="897" cy="377"/>
            </a:xfrm>
            <a:prstGeom prst="curvedConnector3">
              <a:avLst>
                <a:gd name="adj1" fmla="val 49944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</p:cxnSp>
        <p:sp>
          <p:nvSpPr>
            <p:cNvPr id="22553" name="Rectangle 12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onstantia" pitchFamily="18" charset="0"/>
              </a:endParaRPr>
            </a:p>
          </p:txBody>
        </p:sp>
        <p:sp>
          <p:nvSpPr>
            <p:cNvPr id="22554" name="Rectangle 13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onstantia" pitchFamily="18" charset="0"/>
              </a:endParaRPr>
            </a:p>
          </p:txBody>
        </p:sp>
        <p:sp>
          <p:nvSpPr>
            <p:cNvPr id="22555" name="Rectangle 14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onstantia" pitchFamily="18" charset="0"/>
              </a:endParaRPr>
            </a:p>
          </p:txBody>
        </p:sp>
        <p:sp>
          <p:nvSpPr>
            <p:cNvPr id="22556" name="Rectangle 15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onstantia" pitchFamily="18" charset="0"/>
              </a:endParaRPr>
            </a:p>
          </p:txBody>
        </p:sp>
        <p:sp>
          <p:nvSpPr>
            <p:cNvPr id="22557" name="Rectangle 16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onstantia" pitchFamily="18" charset="0"/>
              </a:endParaRPr>
            </a:p>
          </p:txBody>
        </p:sp>
        <p:sp>
          <p:nvSpPr>
            <p:cNvPr id="22558" name="Rectangle 17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latin typeface="Constantia" pitchFamily="18" charset="0"/>
              </a:endParaRPr>
            </a:p>
          </p:txBody>
        </p:sp>
        <p:sp>
          <p:nvSpPr>
            <p:cNvPr id="22559" name="Rectangle 18"/>
            <p:cNvSpPr>
              <a:spLocks noChangeArrowheads="1"/>
            </p:cNvSpPr>
            <p:nvPr/>
          </p:nvSpPr>
          <p:spPr bwMode="auto">
            <a:xfrm>
              <a:off x="3522" y="2160"/>
              <a:ext cx="1284" cy="127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ru-RU" sz="2800" dirty="0"/>
            </a:p>
            <a:p>
              <a:endParaRPr lang="ru-RU" dirty="0"/>
            </a:p>
          </p:txBody>
        </p:sp>
        <p:sp>
          <p:nvSpPr>
            <p:cNvPr id="22560" name="Rectangle 19"/>
            <p:cNvSpPr>
              <a:spLocks noChangeArrowheads="1"/>
            </p:cNvSpPr>
            <p:nvPr/>
          </p:nvSpPr>
          <p:spPr bwMode="auto">
            <a:xfrm>
              <a:off x="2238" y="2160"/>
              <a:ext cx="1284" cy="127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ru-RU" sz="2800" dirty="0"/>
            </a:p>
            <a:p>
              <a:endParaRPr lang="ru-RU" dirty="0"/>
            </a:p>
          </p:txBody>
        </p:sp>
        <p:sp>
          <p:nvSpPr>
            <p:cNvPr id="22561" name="Rectangle 20"/>
            <p:cNvSpPr>
              <a:spLocks noChangeArrowheads="1"/>
            </p:cNvSpPr>
            <p:nvPr/>
          </p:nvSpPr>
          <p:spPr bwMode="auto">
            <a:xfrm>
              <a:off x="954" y="2160"/>
              <a:ext cx="1284" cy="127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ru-RU" sz="2800" dirty="0"/>
            </a:p>
            <a:p>
              <a:endParaRPr lang="ru-RU" dirty="0"/>
            </a:p>
          </p:txBody>
        </p:sp>
        <p:sp>
          <p:nvSpPr>
            <p:cNvPr id="22562" name="Rectangle 21"/>
            <p:cNvSpPr>
              <a:spLocks noChangeArrowheads="1"/>
            </p:cNvSpPr>
            <p:nvPr/>
          </p:nvSpPr>
          <p:spPr bwMode="auto">
            <a:xfrm>
              <a:off x="3522" y="884"/>
              <a:ext cx="1284" cy="127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ru-RU" sz="2800" dirty="0"/>
            </a:p>
            <a:p>
              <a:endParaRPr lang="ru-RU" dirty="0"/>
            </a:p>
          </p:txBody>
        </p:sp>
        <p:sp>
          <p:nvSpPr>
            <p:cNvPr id="22563" name="Rectangle 22"/>
            <p:cNvSpPr>
              <a:spLocks noChangeArrowheads="1"/>
            </p:cNvSpPr>
            <p:nvPr/>
          </p:nvSpPr>
          <p:spPr bwMode="auto">
            <a:xfrm>
              <a:off x="2238" y="884"/>
              <a:ext cx="1284" cy="127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ru-RU" sz="2800" dirty="0"/>
            </a:p>
            <a:p>
              <a:endParaRPr lang="ru-RU" dirty="0"/>
            </a:p>
          </p:txBody>
        </p:sp>
        <p:sp>
          <p:nvSpPr>
            <p:cNvPr id="22564" name="Rectangle 23"/>
            <p:cNvSpPr>
              <a:spLocks noChangeArrowheads="1"/>
            </p:cNvSpPr>
            <p:nvPr/>
          </p:nvSpPr>
          <p:spPr bwMode="auto">
            <a:xfrm>
              <a:off x="954" y="884"/>
              <a:ext cx="1284" cy="127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ru-RU" sz="2800" dirty="0"/>
            </a:p>
            <a:p>
              <a:endParaRPr lang="ru-RU" dirty="0"/>
            </a:p>
          </p:txBody>
        </p:sp>
        <p:sp>
          <p:nvSpPr>
            <p:cNvPr id="22565" name="Line 24"/>
            <p:cNvSpPr>
              <a:spLocks noChangeShapeType="1"/>
            </p:cNvSpPr>
            <p:nvPr/>
          </p:nvSpPr>
          <p:spPr bwMode="auto">
            <a:xfrm>
              <a:off x="954" y="884"/>
              <a:ext cx="3852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66" name="Line 25"/>
            <p:cNvSpPr>
              <a:spLocks noChangeShapeType="1"/>
            </p:cNvSpPr>
            <p:nvPr/>
          </p:nvSpPr>
          <p:spPr bwMode="auto">
            <a:xfrm>
              <a:off x="954" y="3436"/>
              <a:ext cx="3852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67" name="Line 26"/>
            <p:cNvSpPr>
              <a:spLocks noChangeShapeType="1"/>
            </p:cNvSpPr>
            <p:nvPr/>
          </p:nvSpPr>
          <p:spPr bwMode="auto">
            <a:xfrm>
              <a:off x="954" y="884"/>
              <a:ext cx="0" cy="2552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68" name="Line 27"/>
            <p:cNvSpPr>
              <a:spLocks noChangeShapeType="1"/>
            </p:cNvSpPr>
            <p:nvPr/>
          </p:nvSpPr>
          <p:spPr bwMode="auto">
            <a:xfrm>
              <a:off x="4806" y="884"/>
              <a:ext cx="0" cy="2552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69" name="Line 28"/>
            <p:cNvSpPr>
              <a:spLocks noChangeShapeType="1"/>
            </p:cNvSpPr>
            <p:nvPr/>
          </p:nvSpPr>
          <p:spPr bwMode="auto">
            <a:xfrm>
              <a:off x="954" y="2160"/>
              <a:ext cx="3852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70" name="Line 29"/>
            <p:cNvSpPr>
              <a:spLocks noChangeShapeType="1"/>
            </p:cNvSpPr>
            <p:nvPr/>
          </p:nvSpPr>
          <p:spPr bwMode="auto">
            <a:xfrm>
              <a:off x="2238" y="884"/>
              <a:ext cx="0" cy="2552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71" name="Line 30"/>
            <p:cNvSpPr>
              <a:spLocks noChangeShapeType="1"/>
            </p:cNvSpPr>
            <p:nvPr/>
          </p:nvSpPr>
          <p:spPr bwMode="auto">
            <a:xfrm>
              <a:off x="3522" y="884"/>
              <a:ext cx="0" cy="2552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5000625" y="1214438"/>
          <a:ext cx="3286151" cy="1357322"/>
        </p:xfrm>
        <a:graphic>
          <a:graphicData uri="http://schemas.openxmlformats.org/drawingml/2006/table">
            <a:tbl>
              <a:tblPr/>
              <a:tblGrid>
                <a:gridCol w="3286151"/>
              </a:tblGrid>
              <a:tr h="135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Отгадывание, загадывание и придумывание загадок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2E4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4071938" y="4143375"/>
          <a:ext cx="2643206" cy="1143008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1143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Заучивание стихотворений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2E4E"/>
                    </a:solidFill>
                  </a:tcPr>
                </a:tc>
              </a:tr>
            </a:tbl>
          </a:graphicData>
        </a:graphic>
      </p:graphicFrame>
      <p:sp>
        <p:nvSpPr>
          <p:cNvPr id="22543" name="Прямоугольник 33"/>
          <p:cNvSpPr>
            <a:spLocks noChangeArrowheads="1"/>
          </p:cNvSpPr>
          <p:nvPr/>
        </p:nvSpPr>
        <p:spPr bwMode="auto">
          <a:xfrm>
            <a:off x="7399338" y="2420938"/>
            <a:ext cx="228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придумывание загадок</a:t>
            </a:r>
            <a:endParaRPr lang="ru-RU" b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22544" name="Прямоугольник 34"/>
          <p:cNvSpPr>
            <a:spLocks noChangeArrowheads="1"/>
          </p:cNvSpPr>
          <p:nvPr/>
        </p:nvSpPr>
        <p:spPr bwMode="auto">
          <a:xfrm>
            <a:off x="6611938" y="4249738"/>
            <a:ext cx="228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  <a:endParaRPr lang="ru-RU" b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2551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/>
              <a:t>Моделирование сказок</a:t>
            </a:r>
            <a:endParaRPr lang="ru-RU" sz="6000" dirty="0"/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31750"/>
            <a:ext cx="9144000" cy="68897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6838" y="2636838"/>
            <a:ext cx="2152651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4788" y="2492375"/>
            <a:ext cx="20843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2498725"/>
            <a:ext cx="190182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3141663"/>
            <a:ext cx="2084387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62613" y="3595688"/>
            <a:ext cx="1700212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5463" y="3940175"/>
            <a:ext cx="17684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16875" y="4187825"/>
            <a:ext cx="12557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1138" y="5319713"/>
            <a:ext cx="1536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08175" y="5332413"/>
            <a:ext cx="146367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60763" y="5554663"/>
            <a:ext cx="11588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60938" y="5700713"/>
            <a:ext cx="10731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27763" y="5834063"/>
            <a:ext cx="884237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254875" y="6010275"/>
            <a:ext cx="762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237538" y="6321425"/>
            <a:ext cx="406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43929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00CC"/>
                </a:solidFill>
              </a:rPr>
              <a:t>Три вида моделирования</a:t>
            </a:r>
            <a:endParaRPr lang="ru-RU" sz="6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err="1" smtClean="0">
                <a:solidFill>
                  <a:srgbClr val="0033CC"/>
                </a:solidFill>
              </a:rPr>
              <a:t>Сериационный</a:t>
            </a:r>
            <a:r>
              <a:rPr lang="ru-RU" sz="6000" b="1" dirty="0" smtClean="0">
                <a:solidFill>
                  <a:srgbClr val="0033CC"/>
                </a:solidFill>
              </a:rPr>
              <a:t> ряд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развивать умение       использовать заместители для обозначения главного героя, понимать текст на основе построения наглядной модели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5716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00CC"/>
                </a:solidFill>
              </a:rPr>
              <a:t>Двигательное моделирование</a:t>
            </a:r>
            <a:endParaRPr lang="ru-RU" sz="6000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8242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развивать умение детей подбирать заместители по  заданному внешнему признаку , учить строить двигательную модель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1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4382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33CC"/>
                </a:solidFill>
              </a:rPr>
              <a:t>Временно-пространственная модель</a:t>
            </a:r>
            <a:endParaRPr lang="ru-RU" sz="60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8957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Цель: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учить детей выделять основную сюжетную линию сказки; развивать умение составлять временно-пространственную модель, как наглядный план для рассказывания.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645165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ТЕРЕмок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(модель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сказки)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19458" name="Picture 2" descr="http://www.edu.cap.ru/home/3696/kartinki/post-176430-126081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643602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785813" y="500063"/>
            <a:ext cx="857250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642938" y="1785938"/>
            <a:ext cx="1071562" cy="1000125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714375" y="3571875"/>
            <a:ext cx="1071563" cy="11430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571500" y="5286375"/>
            <a:ext cx="1357313" cy="1357313"/>
          </a:xfrm>
          <a:prstGeom prst="flowChartConnec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500563" y="357188"/>
            <a:ext cx="1500187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4429125" y="2786063"/>
            <a:ext cx="2000250" cy="2000250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4" name="Picture 2" descr="http://infomixx.ru/?fad=draw-simple-pictures-5mk5wgjoBqbrWa92xHh1Ia3PxTIo7v1yIsNSoWxuGBDT6OcsVBOY66O44Z9yE8N6mzqyKNR/51brrq_cP4VS12JAGZQGHPpKrA==b5a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285750"/>
            <a:ext cx="17367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mamainfo.ru/content/images/frog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157162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cs301301.vkontakte.ru/u12300076/-14/x_43e2dfd3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2928938"/>
            <a:ext cx="1143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http://www.artsides.ru/big/item_2418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5072063"/>
            <a:ext cx="29289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http://design.newpages.com.ua/images/uroki/karand/givotnie/wolf4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214313"/>
            <a:ext cx="3000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http://pictures.ucoz.ru/_ph/3/2/30176957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2714625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4375" y="1142984"/>
            <a:ext cx="7858125" cy="550070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dirty="0">
                <a:solidFill>
                  <a:srgbClr val="CC0099"/>
                </a:solidFill>
              </a:rPr>
              <a:t>Наглядное </a:t>
            </a:r>
            <a:r>
              <a:rPr lang="ru-RU" sz="4000" b="1" u="sng" dirty="0" smtClean="0">
                <a:solidFill>
                  <a:srgbClr val="CC0099"/>
                </a:solidFill>
              </a:rPr>
              <a:t>моделирование -</a:t>
            </a:r>
            <a:r>
              <a:rPr lang="ru-RU" sz="4000" b="1" u="sng" dirty="0" smtClean="0">
                <a:solidFill>
                  <a:srgbClr val="6600FF"/>
                </a:solidFill>
              </a:rPr>
              <a:t> </a:t>
            </a:r>
            <a:endParaRPr lang="ru-RU" sz="4000" b="1" u="sng" dirty="0">
              <a:solidFill>
                <a:srgbClr val="66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6600FF"/>
                </a:solidFill>
              </a:rPr>
              <a:t>это воспроизведение существенных свойств изучаемого объекта, создание его заместителя и работа с ним. </a:t>
            </a:r>
          </a:p>
        </p:txBody>
      </p:sp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1785918" y="0"/>
            <a:ext cx="5000625" cy="1428750"/>
          </a:xfrm>
          <a:prstGeom prst="triangle">
            <a:avLst>
              <a:gd name="adj" fmla="val 49086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38" y="1571625"/>
            <a:ext cx="5000625" cy="3357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500063" y="5429250"/>
            <a:ext cx="857250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1357313" y="5286375"/>
            <a:ext cx="1071562" cy="1000125"/>
          </a:xfrm>
          <a:prstGeom prst="flowChartConnec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2428875" y="5214938"/>
            <a:ext cx="1071563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3500438" y="5072063"/>
            <a:ext cx="1357312" cy="1357312"/>
          </a:xfrm>
          <a:prstGeom prst="flowChartConnec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FF99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857750" y="5072063"/>
            <a:ext cx="1500188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6858000" y="4357688"/>
            <a:ext cx="2000250" cy="2000250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32083 -0.4935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17691 -0.4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1065 L -0.0059 -0.2597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1563 -0.16157 -0.23108 -0.32292 -0.29532 -0.36528 C -0.35955 -0.40764 -0.37396 -0.27338 -0.38577 -0.25417 C -0.39757 -0.23495 -0.38212 -0.24213 -0.36667 -0.2493 " pathEditMode="relative" ptsTypes="aa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75" y="1928813"/>
            <a:ext cx="5214938" cy="378618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928813" y="142875"/>
            <a:ext cx="5143500" cy="17145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2000250" y="3643313"/>
            <a:ext cx="857250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5357813" y="2000250"/>
            <a:ext cx="1071562" cy="1000125"/>
          </a:xfrm>
          <a:prstGeom prst="flowChartConnec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2143125" y="2071688"/>
            <a:ext cx="1071563" cy="11430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3500438" y="2357438"/>
            <a:ext cx="1357312" cy="1357312"/>
          </a:xfrm>
          <a:prstGeom prst="flowChartConnec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2857500" y="4000500"/>
            <a:ext cx="1500188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4857750" y="3500438"/>
            <a:ext cx="2000250" cy="2143125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1066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00CC"/>
                </a:solidFill>
              </a:rPr>
              <a:t>Этапы работы со сказкой</a:t>
            </a:r>
            <a:endParaRPr lang="ru-RU" sz="6000" b="1" dirty="0">
              <a:solidFill>
                <a:srgbClr val="0000CC"/>
              </a:solidFill>
            </a:endParaRPr>
          </a:p>
        </p:txBody>
      </p:sp>
      <p:pic>
        <p:nvPicPr>
          <p:cNvPr id="3" name="detskij_sadik-proshhalnaja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8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9383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0033CC"/>
                </a:solidFill>
              </a:rPr>
              <a:t>Чтение сказок, беседа,рассматривание иллюстраций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6" name="Содержимое 5" descr="IMGP002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0846187">
            <a:off x="518554" y="3262743"/>
            <a:ext cx="3345394" cy="250904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4" descr="IMGP005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600310">
            <a:off x="5047827" y="3625645"/>
            <a:ext cx="3302924" cy="247719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00CC"/>
                </a:solidFill>
              </a:rPr>
              <a:t>Драматизация сказки</a:t>
            </a:r>
          </a:p>
        </p:txBody>
      </p:sp>
      <p:pic>
        <p:nvPicPr>
          <p:cNvPr id="5" name="Содержимое 4" descr="IMGP001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0771665">
            <a:off x="633377" y="2981688"/>
            <a:ext cx="3187931" cy="239094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MGP001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365988">
            <a:off x="5105717" y="3409236"/>
            <a:ext cx="3338529" cy="250389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33CC"/>
                </a:solidFill>
              </a:rPr>
              <a:t>Настольный театр</a:t>
            </a:r>
          </a:p>
        </p:txBody>
      </p:sp>
      <p:pic>
        <p:nvPicPr>
          <p:cNvPr id="5" name="Содержимое 4" descr="IMGP001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1026791">
            <a:off x="607708" y="2148254"/>
            <a:ext cx="3328982" cy="2496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P002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533863">
            <a:off x="4942694" y="3401771"/>
            <a:ext cx="3441469" cy="25811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6000" b="1" smtClean="0">
                <a:solidFill>
                  <a:srgbClr val="0000CC"/>
                </a:solidFill>
              </a:rPr>
              <a:t>Работа с моделями</a:t>
            </a:r>
          </a:p>
        </p:txBody>
      </p:sp>
      <p:pic>
        <p:nvPicPr>
          <p:cNvPr id="5" name="Содержимое 4" descr="IMGP005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0874633">
            <a:off x="639418" y="2842742"/>
            <a:ext cx="3440645" cy="258048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IMGP004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573850">
            <a:off x="4967547" y="2862855"/>
            <a:ext cx="3399904" cy="2549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4382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Рассказывание сказки при помощи моделей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5" name="Содержимое 4" descr="IMGP002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0591119">
            <a:off x="719985" y="2644791"/>
            <a:ext cx="3345394" cy="250904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MGP003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809278">
            <a:off x="4903928" y="3376136"/>
            <a:ext cx="3535680" cy="265176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8229600" cy="857250"/>
          </a:xfrm>
        </p:spPr>
        <p:txBody>
          <a:bodyPr/>
          <a:lstStyle/>
          <a:p>
            <a:pPr algn="ctr"/>
            <a:r>
              <a:rPr lang="ru-RU" sz="5400" b="1" smtClean="0">
                <a:solidFill>
                  <a:srgbClr val="0033CC"/>
                </a:solidFill>
              </a:rPr>
              <a:t>Результаты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48101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у детей увеличивается круг знаний об окружающем мире;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появляется желание пересказывать тексты, придумывать интересные истории;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появляется интерес к заучиванию стихов и </a:t>
            </a:r>
            <a:r>
              <a:rPr lang="ru-RU" sz="3000" dirty="0" err="1" smtClean="0">
                <a:solidFill>
                  <a:schemeClr val="accent1">
                    <a:lumMod val="75000"/>
                  </a:schemeClr>
                </a:solidFill>
              </a:rPr>
              <a:t>потешек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словарный запас выходит на более высокий уровень;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дети преодолевают робость, застенчивость, учатся свободно держаться перед аудиторией.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</p:txBody>
      </p:sp>
    </p:spTree>
  </p:cSld>
  <p:clrMapOvr>
    <a:masterClrMapping/>
  </p:clrMapOvr>
  <p:transition spd="slow" advClick="0" advTm="2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8121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33CC"/>
                </a:solidFill>
              </a:rPr>
              <a:t>СПАСИБО ЗА ВНИМАНИЕ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250"/>
            <a:ext cx="5114925" cy="206851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rgbClr val="0033CC"/>
                </a:solidFill>
              </a:rPr>
              <a:t>Воспитатель 1 квалификационной категории МКДОУ «Детский сад №3 г. Суздаля» Потапова Алла Витальевна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5" name="Содержимое 4" descr="IMGP003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786446" y="3857628"/>
            <a:ext cx="2543762" cy="1925655"/>
          </a:xfrm>
          <a:prstGeom prst="snip2Diag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25302" y="500042"/>
            <a:ext cx="8432978" cy="5857896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8437" y="2967335"/>
            <a:ext cx="184730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5" y="500043"/>
            <a:ext cx="735811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Проблемы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42938" y="1357299"/>
            <a:ext cx="3357562" cy="2357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Плохая дикция</a:t>
            </a:r>
            <a:endParaRPr lang="ru-RU" sz="2400" dirty="0"/>
          </a:p>
        </p:txBody>
      </p:sp>
      <p:sp>
        <p:nvSpPr>
          <p:cNvPr id="10" name="Облако 9"/>
          <p:cNvSpPr/>
          <p:nvPr/>
        </p:nvSpPr>
        <p:spPr>
          <a:xfrm>
            <a:off x="4071938" y="1285861"/>
            <a:ext cx="4214812" cy="200026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Недостаточный словарный запас</a:t>
            </a:r>
            <a:endParaRPr lang="ru-RU" sz="2400" dirty="0"/>
          </a:p>
        </p:txBody>
      </p:sp>
      <p:sp>
        <p:nvSpPr>
          <p:cNvPr id="11" name="Облако 10"/>
          <p:cNvSpPr/>
          <p:nvPr/>
        </p:nvSpPr>
        <p:spPr>
          <a:xfrm>
            <a:off x="642938" y="3857625"/>
            <a:ext cx="3857625" cy="214312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Речь односложная, состоящая из простых предложений</a:t>
            </a:r>
            <a:endParaRPr lang="ru-RU" sz="2400" dirty="0"/>
          </a:p>
        </p:txBody>
      </p:sp>
      <p:sp>
        <p:nvSpPr>
          <p:cNvPr id="12" name="Облако 11"/>
          <p:cNvSpPr/>
          <p:nvPr/>
        </p:nvSpPr>
        <p:spPr>
          <a:xfrm>
            <a:off x="4714874" y="3571876"/>
            <a:ext cx="3714777" cy="2357437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Не могут грамматически правильно построить предложение</a:t>
            </a:r>
            <a:endParaRPr lang="ru-RU" sz="2400" dirty="0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ЦЕЛИ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Учить детей построению и использованию моделей для пересказа сказок, рассказов и сочинения собственных историй.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Развивать у детей речь посредством художественной литературы.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00125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</a:rPr>
              <a:t>ЗАДАЧИ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75297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Развитие словаря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грамматического строя речи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Развитие звуковой стороны речи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диалогической речи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Обучение рассказыванию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Развитие мышления, воображения, памяти при отборе заместителей</a:t>
            </a:r>
            <a:endParaRPr lang="ru-RU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rgbClr val="0000CC"/>
                </a:solidFill>
              </a:rPr>
              <a:t>Методы и приемы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1" cy="3994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1"/>
              </a:tblGrid>
              <a:tr h="1331389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наглядные</a:t>
                      </a:r>
                      <a:endParaRPr lang="ru-RU" sz="4400" dirty="0"/>
                    </a:p>
                  </a:txBody>
                  <a:tcPr/>
                </a:tc>
              </a:tr>
              <a:tr h="1331389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практические</a:t>
                      </a:r>
                      <a:endParaRPr lang="ru-RU" sz="4400" dirty="0"/>
                    </a:p>
                  </a:txBody>
                  <a:tcPr/>
                </a:tc>
              </a:tr>
              <a:tr h="1331389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словесные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P0044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lum/>
          </a:blip>
          <a:stretch>
            <a:fillRect/>
          </a:stretch>
        </p:blipFill>
        <p:spPr>
          <a:xfrm rot="423569">
            <a:off x="5504479" y="1394692"/>
            <a:ext cx="2884456" cy="2108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4043363" cy="7239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</a:rPr>
              <a:t>Наглядные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48545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Рассматривание иллюстраций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наглядных пособий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картинок-символов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знаковой символики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графической аналогии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/>
          </a:p>
        </p:txBody>
      </p:sp>
      <p:pic>
        <p:nvPicPr>
          <p:cNvPr id="6" name="Рисунок 5" descr="IMGP01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235342">
            <a:off x="5433095" y="4246115"/>
            <a:ext cx="2762237" cy="2071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4043363" cy="65246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Практические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4186238" cy="46402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Игры с геометрическими фигурами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Картинный план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Творческие задания с применением образца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P004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 rot="504485">
            <a:off x="5502475" y="1130717"/>
            <a:ext cx="2924794" cy="21935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P01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257047">
            <a:off x="5582420" y="4142611"/>
            <a:ext cx="2860574" cy="2158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4043363" cy="78581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Словесные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492601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Вопросы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Объяснения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Словесные дидактические игры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Чтение художественной литературы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Беседа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Совместное составление рассказа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P003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 rot="382195">
            <a:off x="5397555" y="1010663"/>
            <a:ext cx="2886317" cy="21647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Рисунок 5" descr="IMGP009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20892672">
            <a:off x="5456061" y="3986697"/>
            <a:ext cx="2754656" cy="2065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909</TotalTime>
  <Words>430</Words>
  <Application>Microsoft Office PowerPoint</Application>
  <PresentationFormat>Экран (4:3)</PresentationFormat>
  <Paragraphs>79</Paragraphs>
  <Slides>29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Моделирование в развитии связной речи</vt:lpstr>
      <vt:lpstr>Слайд 2</vt:lpstr>
      <vt:lpstr>Слайд 3</vt:lpstr>
      <vt:lpstr>ЦЕЛИ </vt:lpstr>
      <vt:lpstr>ЗАДАЧИ </vt:lpstr>
      <vt:lpstr>Методы и приемы</vt:lpstr>
      <vt:lpstr>Наглядные </vt:lpstr>
      <vt:lpstr>Практические </vt:lpstr>
      <vt:lpstr>Словесные </vt:lpstr>
      <vt:lpstr>Слайд 10</vt:lpstr>
      <vt:lpstr>Слайд 11</vt:lpstr>
      <vt:lpstr>Моделирование сказок</vt:lpstr>
      <vt:lpstr>Слайд 13</vt:lpstr>
      <vt:lpstr>Три вида моделирования</vt:lpstr>
      <vt:lpstr>Сериационный ряд</vt:lpstr>
      <vt:lpstr>Двигательное моделирование</vt:lpstr>
      <vt:lpstr>Временно-пространственная модель</vt:lpstr>
      <vt:lpstr>Слайд 18</vt:lpstr>
      <vt:lpstr>Слайд 19</vt:lpstr>
      <vt:lpstr>Слайд 20</vt:lpstr>
      <vt:lpstr>Слайд 21</vt:lpstr>
      <vt:lpstr>Этапы работы со сказкой</vt:lpstr>
      <vt:lpstr>Чтение сказок, беседа,рассматривание иллюстраций</vt:lpstr>
      <vt:lpstr>Драматизация сказки</vt:lpstr>
      <vt:lpstr>Настольный театр</vt:lpstr>
      <vt:lpstr>Работа с моделями</vt:lpstr>
      <vt:lpstr>Рассказывание сказки при помощи моделей</vt:lpstr>
      <vt:lpstr>Результаты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 развитии связной речи</dc:title>
  <dc:creator>User</dc:creator>
  <cp:lastModifiedBy>User</cp:lastModifiedBy>
  <cp:revision>91</cp:revision>
  <dcterms:created xsi:type="dcterms:W3CDTF">2013-01-13T11:22:33Z</dcterms:created>
  <dcterms:modified xsi:type="dcterms:W3CDTF">2013-04-25T18:14:26Z</dcterms:modified>
</cp:coreProperties>
</file>