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1" d="100"/>
          <a:sy n="61" d="100"/>
        </p:scale>
        <p:origin x="109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89243BD-DFDC-4012-B80E-BD8058E0FC7B}" type="datetimeFigureOut">
              <a:rPr lang="ru-RU" smtClean="0"/>
              <a:t>05.12.2015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29483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9243BD-DFDC-4012-B80E-BD8058E0FC7B}" type="datetimeFigureOut">
              <a:rPr lang="ru-RU" smtClean="0"/>
              <a:t>05.12.2015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88672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9243BD-DFDC-4012-B80E-BD8058E0FC7B}" type="datetimeFigureOut">
              <a:rPr lang="ru-RU" smtClean="0"/>
              <a:t>05.12.2015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302954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9243BD-DFDC-4012-B80E-BD8058E0FC7B}" type="datetimeFigureOut">
              <a:rPr lang="ru-RU" smtClean="0"/>
              <a:t>05.12.2015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5DAA57-3CB7-44BA-AB33-2B7BD2C7E6ED}" type="slidenum">
              <a:rPr lang="ru-RU" smtClean="0"/>
              <a:t>‹#›</a:t>
            </a:fld>
            <a:endParaRPr lang="ru-R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89211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9243BD-DFDC-4012-B80E-BD8058E0FC7B}" type="datetimeFigureOut">
              <a:rPr lang="ru-RU" smtClean="0"/>
              <a:t>05.12.2015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2083779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A89243BD-DFDC-4012-B80E-BD8058E0FC7B}" type="datetimeFigureOut">
              <a:rPr lang="ru-RU" smtClean="0"/>
              <a:t>05.12.2015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187132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A89243BD-DFDC-4012-B80E-BD8058E0FC7B}" type="datetimeFigureOut">
              <a:rPr lang="ru-RU" smtClean="0"/>
              <a:t>05.12.2015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1481788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9243BD-DFDC-4012-B80E-BD8058E0FC7B}" type="datetimeFigureOut">
              <a:rPr lang="ru-RU" smtClean="0"/>
              <a:t>05.12.2015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85538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9243BD-DFDC-4012-B80E-BD8058E0FC7B}" type="datetimeFigureOut">
              <a:rPr lang="ru-RU" smtClean="0"/>
              <a:t>05.12.2015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2460561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9243BD-DFDC-4012-B80E-BD8058E0FC7B}" type="datetimeFigureOut">
              <a:rPr lang="ru-RU" smtClean="0"/>
              <a:t>05.12.2015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63893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ru-RU" smtClean="0"/>
              <a:t>Образец заголовка</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9243BD-DFDC-4012-B80E-BD8058E0FC7B}" type="datetimeFigureOut">
              <a:rPr lang="ru-RU" smtClean="0"/>
              <a:t>05.12.2015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68863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89243BD-DFDC-4012-B80E-BD8058E0FC7B}" type="datetimeFigureOut">
              <a:rPr lang="ru-RU" smtClean="0"/>
              <a:t>05.12.2015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400426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13795" y="2912232"/>
            <a:ext cx="5107208"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912232"/>
            <a:ext cx="5095357"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89243BD-DFDC-4012-B80E-BD8058E0FC7B}" type="datetimeFigureOut">
              <a:rPr lang="ru-RU" smtClean="0"/>
              <a:t>05.12.2015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158453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89243BD-DFDC-4012-B80E-BD8058E0FC7B}" type="datetimeFigureOut">
              <a:rPr lang="ru-RU" smtClean="0"/>
              <a:t>05.12.2015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51504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243BD-DFDC-4012-B80E-BD8058E0FC7B}" type="datetimeFigureOut">
              <a:rPr lang="ru-RU" smtClean="0"/>
              <a:t>05.12.2015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288327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ru-RU" smtClean="0"/>
              <a:t>Образец заголовка</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9243BD-DFDC-4012-B80E-BD8058E0FC7B}" type="datetimeFigureOut">
              <a:rPr lang="ru-RU" smtClean="0"/>
              <a:t>05.12.2015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93621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9243BD-DFDC-4012-B80E-BD8058E0FC7B}" type="datetimeFigureOut">
              <a:rPr lang="ru-RU" smtClean="0"/>
              <a:t>05.12.2015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5DAA57-3CB7-44BA-AB33-2B7BD2C7E6ED}" type="slidenum">
              <a:rPr lang="ru-RU" smtClean="0"/>
              <a:t>‹#›</a:t>
            </a:fld>
            <a:endParaRPr lang="ru-RU"/>
          </a:p>
        </p:txBody>
      </p:sp>
    </p:spTree>
    <p:extLst>
      <p:ext uri="{BB962C8B-B14F-4D97-AF65-F5344CB8AC3E}">
        <p14:creationId xmlns:p14="http://schemas.microsoft.com/office/powerpoint/2010/main" val="280337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89243BD-DFDC-4012-B80E-BD8058E0FC7B}" type="datetimeFigureOut">
              <a:rPr lang="ru-RU" smtClean="0"/>
              <a:t>05.12.2015</a:t>
            </a:fld>
            <a:endParaRPr lang="ru-R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45DAA57-3CB7-44BA-AB33-2B7BD2C7E6ED}" type="slidenum">
              <a:rPr lang="ru-RU" smtClean="0"/>
              <a:t>‹#›</a:t>
            </a:fld>
            <a:endParaRPr lang="ru-RU"/>
          </a:p>
        </p:txBody>
      </p:sp>
    </p:spTree>
    <p:extLst>
      <p:ext uri="{BB962C8B-B14F-4D97-AF65-F5344CB8AC3E}">
        <p14:creationId xmlns:p14="http://schemas.microsoft.com/office/powerpoint/2010/main" val="13414649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План написания сочинения по литературе </a:t>
            </a:r>
            <a:endParaRPr lang="ru-RU" dirty="0"/>
          </a:p>
        </p:txBody>
      </p:sp>
      <p:sp>
        <p:nvSpPr>
          <p:cNvPr id="3" name="Подзаголовок 2"/>
          <p:cNvSpPr>
            <a:spLocks noGrp="1"/>
          </p:cNvSpPr>
          <p:nvPr>
            <p:ph type="subTitle" idx="1"/>
          </p:nvPr>
        </p:nvSpPr>
        <p:spPr/>
        <p:txBody>
          <a:bodyPr/>
          <a:lstStyle/>
          <a:p>
            <a:r>
              <a:rPr lang="ru-RU" dirty="0" smtClean="0"/>
              <a:t>11 класс </a:t>
            </a:r>
            <a:endParaRPr lang="ru-RU" dirty="0"/>
          </a:p>
        </p:txBody>
      </p:sp>
    </p:spTree>
    <p:extLst>
      <p:ext uri="{BB962C8B-B14F-4D97-AF65-F5344CB8AC3E}">
        <p14:creationId xmlns:p14="http://schemas.microsoft.com/office/powerpoint/2010/main" val="1364338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252248"/>
            <a:ext cx="10353761" cy="693683"/>
          </a:xfrm>
        </p:spPr>
        <p:txBody>
          <a:bodyPr/>
          <a:lstStyle/>
          <a:p>
            <a:r>
              <a:rPr lang="ru-RU" dirty="0" smtClean="0"/>
              <a:t>заключение</a:t>
            </a:r>
            <a:endParaRPr lang="ru-RU" dirty="0"/>
          </a:p>
        </p:txBody>
      </p:sp>
      <p:sp>
        <p:nvSpPr>
          <p:cNvPr id="3" name="Объект 2"/>
          <p:cNvSpPr>
            <a:spLocks noGrp="1"/>
          </p:cNvSpPr>
          <p:nvPr>
            <p:ph idx="1"/>
          </p:nvPr>
        </p:nvSpPr>
        <p:spPr>
          <a:xfrm>
            <a:off x="346841" y="1245475"/>
            <a:ext cx="11430000" cy="4981903"/>
          </a:xfrm>
        </p:spPr>
        <p:txBody>
          <a:bodyPr>
            <a:normAutofit/>
          </a:bodyPr>
          <a:lstStyle/>
          <a:p>
            <a:pPr>
              <a:lnSpc>
                <a:spcPct val="107000"/>
              </a:lnSpc>
              <a:spcAft>
                <a:spcPts val="800"/>
              </a:spcAft>
            </a:pPr>
            <a:r>
              <a:rPr lang="ru-RU" sz="3200" dirty="0">
                <a:effectLst/>
                <a:latin typeface="Calibri" panose="020F0502020204030204" pitchFamily="34" charset="0"/>
                <a:ea typeface="Calibri" panose="020F0502020204030204" pitchFamily="34" charset="0"/>
                <a:cs typeface="Times New Roman" panose="02020603050405020304" pitchFamily="18" charset="0"/>
              </a:rPr>
              <a:t>В заключении подводится итог, обобщается сказанное. Можно повторить важные мысли из основной части, но только другими словами. В этой части сочинения может быть выражено личное отношение пишущего к теме или проблеме сочинения. Желательно в заключение сказать и об актуальности поднятых проблем. Заключение должно быть органично связано со вступлением. </a:t>
            </a:r>
          </a:p>
          <a:p>
            <a:endParaRPr lang="ru-RU" sz="3200" dirty="0"/>
          </a:p>
        </p:txBody>
      </p:sp>
    </p:spTree>
    <p:extLst>
      <p:ext uri="{BB962C8B-B14F-4D97-AF65-F5344CB8AC3E}">
        <p14:creationId xmlns:p14="http://schemas.microsoft.com/office/powerpoint/2010/main" val="1236117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13795" y="1513490"/>
            <a:ext cx="10353762" cy="4277710"/>
          </a:xfrm>
        </p:spPr>
        <p:txBody>
          <a:bodyPr>
            <a:normAutofit/>
          </a:bodyPr>
          <a:lstStyle/>
          <a:p>
            <a:pPr>
              <a:lnSpc>
                <a:spcPct val="107000"/>
              </a:lnSpc>
              <a:spcAft>
                <a:spcPts val="800"/>
              </a:spcAft>
            </a:pPr>
            <a:r>
              <a:rPr lang="ru-RU" sz="3600" dirty="0">
                <a:effectLst/>
                <a:latin typeface="Calibri" panose="020F0502020204030204" pitchFamily="34" charset="0"/>
                <a:ea typeface="Calibri" panose="020F0502020204030204" pitchFamily="34" charset="0"/>
                <a:cs typeface="Times New Roman" panose="02020603050405020304" pitchFamily="18" charset="0"/>
              </a:rPr>
              <a:t>7. Напишите черновой и окончательный вариант работы. Внесите необходимую правку в построение и оформление текста сочинения.</a:t>
            </a:r>
          </a:p>
          <a:p>
            <a:pPr marL="0" indent="0">
              <a:buNone/>
            </a:pPr>
            <a:endParaRPr lang="ru-RU" sz="3600" dirty="0"/>
          </a:p>
        </p:txBody>
      </p:sp>
    </p:spTree>
    <p:extLst>
      <p:ext uri="{BB962C8B-B14F-4D97-AF65-F5344CB8AC3E}">
        <p14:creationId xmlns:p14="http://schemas.microsoft.com/office/powerpoint/2010/main" val="2619432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609600"/>
            <a:ext cx="10353761" cy="3126828"/>
          </a:xfrm>
        </p:spPr>
        <p:txBody>
          <a:bodyPr/>
          <a:lstStyle/>
          <a:p>
            <a:r>
              <a:rPr lang="ru-RU" dirty="0" smtClean="0"/>
              <a:t>Примерное сочинение</a:t>
            </a:r>
            <a:endParaRPr lang="ru-RU" dirty="0"/>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2600854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14856" y="804041"/>
            <a:ext cx="11146220" cy="4987159"/>
          </a:xfrm>
        </p:spPr>
        <p:txBody>
          <a:bodyPr>
            <a:noAutofit/>
          </a:bodyPr>
          <a:lstStyle/>
          <a:p>
            <a:pPr>
              <a:lnSpc>
                <a:spcPct val="107000"/>
              </a:lnSpc>
              <a:spcAft>
                <a:spcPts val="800"/>
              </a:spcAft>
            </a:pPr>
            <a:r>
              <a:rPr lang="ru-RU" sz="3600" b="1" dirty="0">
                <a:effectLst/>
                <a:latin typeface="Calibri" panose="020F0502020204030204" pitchFamily="34" charset="0"/>
                <a:ea typeface="Calibri" panose="020F0502020204030204" pitchFamily="34" charset="0"/>
                <a:cs typeface="Times New Roman" panose="02020603050405020304" pitchFamily="18" charset="0"/>
              </a:rPr>
              <a:t> Приведем пример сочинения по тематическому направлению «Чем люди живы?»</a:t>
            </a:r>
            <a:r>
              <a:rPr lang="ru-RU" sz="3600" dirty="0">
                <a:effectLst/>
                <a:latin typeface="Calibri" panose="020F0502020204030204" pitchFamily="34" charset="0"/>
                <a:ea typeface="Calibri" panose="020F0502020204030204" pitchFamily="34" charset="0"/>
                <a:cs typeface="Times New Roman" panose="02020603050405020304" pitchFamily="18" charset="0"/>
              </a:rPr>
              <a:t> (тема пробного экзамена 20 ноября 2014 года). «Почему важно уметь сострадать другому?» Вопрос к теме — сама формулировка темы. Ключевые слова — «важно сострадать».</a:t>
            </a:r>
          </a:p>
          <a:p>
            <a:pPr marL="0" indent="0">
              <a:buNone/>
            </a:pPr>
            <a:endParaRPr lang="ru-RU" sz="3600" dirty="0"/>
          </a:p>
        </p:txBody>
      </p:sp>
    </p:spTree>
    <p:extLst>
      <p:ext uri="{BB962C8B-B14F-4D97-AF65-F5344CB8AC3E}">
        <p14:creationId xmlns:p14="http://schemas.microsoft.com/office/powerpoint/2010/main" val="4270265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effectLst/>
                <a:latin typeface="Calibri" panose="020F0502020204030204" pitchFamily="34" charset="0"/>
                <a:ea typeface="Calibri" panose="020F0502020204030204" pitchFamily="34" charset="0"/>
                <a:cs typeface="Times New Roman" panose="02020603050405020304" pitchFamily="18" charset="0"/>
              </a:rPr>
              <a:t> Примерное вступление (аналитическое или определение понятия, 4—5 предложений). </a:t>
            </a:r>
            <a:endParaRPr lang="ru-RU" dirty="0"/>
          </a:p>
        </p:txBody>
      </p:sp>
      <p:sp>
        <p:nvSpPr>
          <p:cNvPr id="3" name="Объект 2"/>
          <p:cNvSpPr>
            <a:spLocks noGrp="1"/>
          </p:cNvSpPr>
          <p:nvPr>
            <p:ph idx="1"/>
          </p:nvPr>
        </p:nvSpPr>
        <p:spPr>
          <a:xfrm>
            <a:off x="913795" y="2096064"/>
            <a:ext cx="10863046" cy="3695136"/>
          </a:xfrm>
        </p:spPr>
        <p:txBody>
          <a:bodyPr>
            <a:normAutofit/>
          </a:bodyPr>
          <a:lstStyle/>
          <a:p>
            <a:pPr>
              <a:lnSpc>
                <a:spcPct val="107000"/>
              </a:lnSpc>
              <a:spcAft>
                <a:spcPts val="800"/>
              </a:spcAft>
            </a:pPr>
            <a:r>
              <a:rPr lang="ru-RU" sz="3200" dirty="0">
                <a:effectLst/>
                <a:latin typeface="Calibri" panose="020F0502020204030204" pitchFamily="34" charset="0"/>
                <a:ea typeface="Calibri" panose="020F0502020204030204" pitchFamily="34" charset="0"/>
                <a:cs typeface="Times New Roman" panose="02020603050405020304" pitchFamily="18" charset="0"/>
              </a:rPr>
              <a:t>Сострадание — это особое качество души человека. Это готовность прочувствовать и принять на себя боль другого человека, физическую или душевную. Нам всегда хотелось бы, чтобы люди сострадали нам. Мы всегда ищем в людях сострадания. Почему это так важно? </a:t>
            </a:r>
          </a:p>
          <a:p>
            <a:endParaRPr lang="ru-RU" sz="3200" dirty="0"/>
          </a:p>
        </p:txBody>
      </p:sp>
    </p:spTree>
    <p:extLst>
      <p:ext uri="{BB962C8B-B14F-4D97-AF65-F5344CB8AC3E}">
        <p14:creationId xmlns:p14="http://schemas.microsoft.com/office/powerpoint/2010/main" val="4186917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effectLst/>
                <a:latin typeface="Calibri" panose="020F0502020204030204" pitchFamily="34" charset="0"/>
                <a:ea typeface="Calibri" panose="020F0502020204030204" pitchFamily="34" charset="0"/>
                <a:cs typeface="Times New Roman" panose="02020603050405020304" pitchFamily="18" charset="0"/>
              </a:rPr>
              <a:t>Основная часть. Отвечаем на вопрос темы. Ответ на вопрос темы — это тезис или идея сочинения. </a:t>
            </a:r>
            <a:endParaRPr lang="ru-RU" dirty="0"/>
          </a:p>
        </p:txBody>
      </p:sp>
      <p:sp>
        <p:nvSpPr>
          <p:cNvPr id="3" name="Объект 2"/>
          <p:cNvSpPr>
            <a:spLocks noGrp="1"/>
          </p:cNvSpPr>
          <p:nvPr>
            <p:ph idx="1"/>
          </p:nvPr>
        </p:nvSpPr>
        <p:spPr>
          <a:xfrm>
            <a:off x="457200" y="2096063"/>
            <a:ext cx="11477297" cy="4194377"/>
          </a:xfrm>
        </p:spPr>
        <p:txBody>
          <a:bodyPr>
            <a:noAutofit/>
          </a:bodyPr>
          <a:lstStyle/>
          <a:p>
            <a:pPr>
              <a:lnSpc>
                <a:spcPct val="107000"/>
              </a:lnSpc>
              <a:spcAft>
                <a:spcPts val="800"/>
              </a:spcAft>
            </a:pPr>
            <a:r>
              <a:rPr lang="ru-RU" sz="3200" dirty="0">
                <a:effectLst/>
                <a:latin typeface="Calibri" panose="020F0502020204030204" pitchFamily="34" charset="0"/>
                <a:ea typeface="Calibri" panose="020F0502020204030204" pitchFamily="34" charset="0"/>
                <a:cs typeface="Times New Roman" panose="02020603050405020304" pitchFamily="18" charset="0"/>
              </a:rPr>
              <a:t>Уметь сострадать другому важно потому, что своим участием ты помогаешь человеку пережить какое-то горе или несчастье. Ты берешь на себя половину его проблем, и от этого ему становится легче. Кроме того, сопереживая ему, жалея его, ты начинаешь лучше его понимать. Часто такое сочувствие и понимание способствует возникновению искренней и деятельной любви к человеку. (Тезис или идея).</a:t>
            </a:r>
          </a:p>
          <a:p>
            <a:endParaRPr lang="ru-RU" sz="3200" dirty="0"/>
          </a:p>
        </p:txBody>
      </p:sp>
    </p:spTree>
    <p:extLst>
      <p:ext uri="{BB962C8B-B14F-4D97-AF65-F5344CB8AC3E}">
        <p14:creationId xmlns:p14="http://schemas.microsoft.com/office/powerpoint/2010/main" val="539326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effectLst/>
                <a:latin typeface="Calibri" panose="020F0502020204030204" pitchFamily="34" charset="0"/>
                <a:ea typeface="Calibri" panose="020F0502020204030204" pitchFamily="34" charset="0"/>
                <a:cs typeface="Times New Roman" panose="02020603050405020304" pitchFamily="18" charset="0"/>
              </a:rPr>
              <a:t> Аргументы для доказательства данного тезиса (1—2 произведения).</a:t>
            </a:r>
            <a:endParaRPr lang="ru-RU" dirty="0"/>
          </a:p>
        </p:txBody>
      </p:sp>
      <p:sp>
        <p:nvSpPr>
          <p:cNvPr id="3" name="Объект 2"/>
          <p:cNvSpPr>
            <a:spLocks noGrp="1"/>
          </p:cNvSpPr>
          <p:nvPr>
            <p:ph idx="1"/>
          </p:nvPr>
        </p:nvSpPr>
        <p:spPr>
          <a:xfrm>
            <a:off x="913794" y="2096064"/>
            <a:ext cx="10847281" cy="4430860"/>
          </a:xfrm>
        </p:spPr>
        <p:txBody>
          <a:bodyPr>
            <a:normAutofit/>
          </a:bodyPr>
          <a:lstStyle/>
          <a:p>
            <a:pPr>
              <a:lnSpc>
                <a:spcPct val="107000"/>
              </a:lnSpc>
              <a:spcAft>
                <a:spcPts val="8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dirty="0">
                <a:effectLst/>
                <a:latin typeface="Calibri" panose="020F0502020204030204" pitchFamily="34" charset="0"/>
                <a:ea typeface="Calibri" panose="020F0502020204030204" pitchFamily="34" charset="0"/>
                <a:cs typeface="Times New Roman" panose="02020603050405020304" pitchFamily="18" charset="0"/>
              </a:rPr>
              <a:t>Герои многих произведений русских писателей являют нам пример настоящего сострадания, исцеляющего душу человека. Это, например, Наташа Ростова из романа Л. Н. Толстого «Война и мир» (1-й аргумент). Наташа сострадает своей матери, потерявшей сына Петю на войне. Она берет на себя большую часть горя матери, ухаживает за ней, помогает ей выстоять в трудной ситуации. Наташа обладает настоящим талантом деятельной и сострадательной любви. Графиня знает, что только Наташа своим </a:t>
            </a:r>
            <a:r>
              <a:rPr lang="ru-RU" dirty="0" err="1">
                <a:effectLst/>
                <a:latin typeface="Calibri" panose="020F0502020204030204" pitchFamily="34" charset="0"/>
                <a:ea typeface="Calibri" panose="020F0502020204030204" pitchFamily="34" charset="0"/>
                <a:cs typeface="Times New Roman" panose="02020603050405020304" pitchFamily="18" charset="0"/>
              </a:rPr>
              <a:t>внима</a:t>
            </a:r>
            <a:r>
              <a:rPr lang="ru-RU" dirty="0">
                <a:effectLst/>
                <a:latin typeface="Calibri" panose="020F0502020204030204" pitchFamily="34" charset="0"/>
                <a:ea typeface="Calibri" panose="020F0502020204030204" pitchFamily="34" charset="0"/>
                <a:cs typeface="Times New Roman" panose="02020603050405020304" pitchFamily="18" charset="0"/>
              </a:rPr>
              <a:t>- </a:t>
            </a:r>
            <a:r>
              <a:rPr lang="ru-RU" dirty="0" err="1">
                <a:effectLst/>
                <a:latin typeface="Calibri" panose="020F0502020204030204" pitchFamily="34" charset="0"/>
                <a:ea typeface="Calibri" panose="020F0502020204030204" pitchFamily="34" charset="0"/>
                <a:cs typeface="Times New Roman" panose="02020603050405020304" pitchFamily="18" charset="0"/>
              </a:rPr>
              <a:t>нием</a:t>
            </a:r>
            <a:r>
              <a:rPr lang="ru-RU" dirty="0">
                <a:effectLst/>
                <a:latin typeface="Calibri" panose="020F0502020204030204" pitchFamily="34" charset="0"/>
                <a:ea typeface="Calibri" panose="020F0502020204030204" pitchFamily="34" charset="0"/>
                <a:cs typeface="Times New Roman" panose="02020603050405020304" pitchFamily="18" charset="0"/>
              </a:rPr>
              <a:t> и любовью способна облегчить ее неимоверную боль. Точно так же Наташа своим состраданием и любовью врачует физическую и душевную рану князя Андрея Болконского, ухаживая за ним после смертельного ранения на Бородинском поле. Участие Наташи, ее самоотверженное, почти круглосуточное сидение у постели умирающего князя Андрея способствовало духовному перерождению героя, его смирению и пониманию сущности настоящей христианской любви (Иллюстрация). </a:t>
            </a:r>
          </a:p>
          <a:p>
            <a:endParaRPr lang="ru-RU" dirty="0"/>
          </a:p>
        </p:txBody>
      </p:sp>
    </p:spTree>
    <p:extLst>
      <p:ext uri="{BB962C8B-B14F-4D97-AF65-F5344CB8AC3E}">
        <p14:creationId xmlns:p14="http://schemas.microsoft.com/office/powerpoint/2010/main" val="3634005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30015" y="609600"/>
            <a:ext cx="11020701" cy="5712372"/>
          </a:xfrm>
        </p:spPr>
        <p:txBody>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Другим примером подлинного сострадания к ближнему является Соня Мармеладова из романа Ф. М. Достоевского «Преступление и наказание» (2-й аргумент). Соня искренне сострадает Родиону Раскольникову, совершившему преступление и погубившему свою душу. Она, жалея его, прямо указывает верный путь к исцелению — страдание принять и очистить этим свою душу. Признавшись Соне в преступлении, увидев в ее глазах не только сочувствие и жалость, но и любовь к нему, Раскольников почувствовал невольное облегчение и одновременно боль от того, что кто-то еще так страдает из-за него. Значит, он не один. Именно тогда Раскольников впервые усомнился в своей правоте.(Иллюстрация).</a:t>
            </a:r>
          </a:p>
          <a:p>
            <a:endParaRPr lang="ru-RU" dirty="0"/>
          </a:p>
        </p:txBody>
      </p:sp>
    </p:spTree>
    <p:extLst>
      <p:ext uri="{BB962C8B-B14F-4D97-AF65-F5344CB8AC3E}">
        <p14:creationId xmlns:p14="http://schemas.microsoft.com/office/powerpoint/2010/main" val="143724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effectLst/>
                <a:latin typeface="Calibri" panose="020F0502020204030204" pitchFamily="34" charset="0"/>
                <a:ea typeface="Calibri" panose="020F0502020204030204" pitchFamily="34" charset="0"/>
                <a:cs typeface="Times New Roman" panose="02020603050405020304" pitchFamily="18" charset="0"/>
              </a:rPr>
              <a:t> Заключение, связанное со вступлением (3—4 предложения). </a:t>
            </a:r>
            <a:endParaRPr lang="ru-RU" dirty="0"/>
          </a:p>
        </p:txBody>
      </p:sp>
      <p:sp>
        <p:nvSpPr>
          <p:cNvPr id="3" name="Объект 2"/>
          <p:cNvSpPr>
            <a:spLocks noGrp="1"/>
          </p:cNvSpPr>
          <p:nvPr>
            <p:ph idx="1"/>
          </p:nvPr>
        </p:nvSpPr>
        <p:spPr>
          <a:xfrm>
            <a:off x="913794" y="2096063"/>
            <a:ext cx="10894577" cy="4273205"/>
          </a:xfrm>
        </p:spPr>
        <p:txBody>
          <a:bodyPr>
            <a:noAutofit/>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Таким образом, человеку действительно очень важно уметь сострадать другому. Именно сострадание помогает человеку выжить в трудных жизненных ситуациях, не потерять себя, не оступиться. Если кто-то жалеет и понимает тебя, страдает вместе с тобой, облегчая твое состояние, значит, есть и надежда на лучшее, и ты сможешь все преодолеть. Сострадание как внешнее выражение внутренней любви к другому есть поистине исцеляющая и преображающая сила. </a:t>
            </a:r>
          </a:p>
          <a:p>
            <a:endParaRPr lang="ru-RU" sz="2800" dirty="0"/>
          </a:p>
        </p:txBody>
      </p:sp>
    </p:spTree>
    <p:extLst>
      <p:ext uri="{BB962C8B-B14F-4D97-AF65-F5344CB8AC3E}">
        <p14:creationId xmlns:p14="http://schemas.microsoft.com/office/powerpoint/2010/main" val="3816297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nSpc>
                <a:spcPct val="107000"/>
              </a:lnSpc>
              <a:spcAft>
                <a:spcPts val="800"/>
              </a:spcAft>
            </a:pPr>
            <a:r>
              <a:rPr lang="ru-RU" sz="3600" dirty="0">
                <a:effectLst/>
                <a:latin typeface="Calibri" panose="020F0502020204030204" pitchFamily="34" charset="0"/>
                <a:ea typeface="Calibri" panose="020F0502020204030204" pitchFamily="34" charset="0"/>
                <a:cs typeface="Times New Roman" panose="02020603050405020304" pitchFamily="18" charset="0"/>
              </a:rPr>
              <a:t>Итак, сочинение четко структурировано (введение, основная часть, заключение). Оно написано по четкому алгоритму: </a:t>
            </a:r>
            <a:br>
              <a:rPr lang="ru-RU" sz="36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p:cNvSpPr>
            <a:spLocks noGrp="1"/>
          </p:cNvSpPr>
          <p:nvPr>
            <p:ph idx="1"/>
          </p:nvPr>
        </p:nvSpPr>
        <p:spPr>
          <a:xfrm>
            <a:off x="913795" y="2096063"/>
            <a:ext cx="10353762" cy="4336267"/>
          </a:xfrm>
        </p:spPr>
        <p:txBody>
          <a:bodyPr>
            <a:normAutofit/>
          </a:bodyPr>
          <a:lstStyle/>
          <a:p>
            <a:pPr>
              <a:lnSpc>
                <a:spcPct val="107000"/>
              </a:lnSpc>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1. Анализ темы. Выделение ключевых слов. </a:t>
            </a:r>
          </a:p>
          <a:p>
            <a:pPr>
              <a:lnSpc>
                <a:spcPct val="107000"/>
              </a:lnSpc>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2. Вопрос к теме.</a:t>
            </a:r>
          </a:p>
          <a:p>
            <a:pPr>
              <a:lnSpc>
                <a:spcPct val="107000"/>
              </a:lnSpc>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 3. Аналитическое вступление (или определение главного понятия темы,3—5 предложений).</a:t>
            </a:r>
          </a:p>
          <a:p>
            <a:pPr>
              <a:lnSpc>
                <a:spcPct val="107000"/>
              </a:lnSpc>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 4. Формулирование тезиса или идеи сочинения (ответ на вопрос темы).</a:t>
            </a:r>
          </a:p>
          <a:p>
            <a:pPr>
              <a:lnSpc>
                <a:spcPct val="107000"/>
              </a:lnSpc>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 5. Основная часть — аргументация: а) название первого произведения + иллюстрация (анализ эпизода) б) название второго произведения + иллюстрация (анализ эпизода)</a:t>
            </a:r>
          </a:p>
          <a:p>
            <a:pPr>
              <a:lnSpc>
                <a:spcPct val="107000"/>
              </a:lnSpc>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 6. Заключение (3—4 предложения). </a:t>
            </a:r>
          </a:p>
          <a:p>
            <a:pPr marL="0" indent="0">
              <a:lnSpc>
                <a:spcPct val="107000"/>
              </a:lnSpc>
              <a:spcAft>
                <a:spcPts val="800"/>
              </a:spcAft>
              <a:buNone/>
            </a:pP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49546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6140" y="875319"/>
            <a:ext cx="10353761" cy="1170960"/>
          </a:xfrm>
        </p:spPr>
        <p:txBody>
          <a:bodyPr/>
          <a:lstStyle/>
          <a:p>
            <a:endParaRPr lang="ru-RU" dirty="0"/>
          </a:p>
        </p:txBody>
      </p:sp>
      <p:sp>
        <p:nvSpPr>
          <p:cNvPr id="3" name="Объект 2"/>
          <p:cNvSpPr>
            <a:spLocks noGrp="1"/>
          </p:cNvSpPr>
          <p:nvPr>
            <p:ph idx="1"/>
          </p:nvPr>
        </p:nvSpPr>
        <p:spPr>
          <a:xfrm>
            <a:off x="756140" y="1623848"/>
            <a:ext cx="10353762" cy="4277710"/>
          </a:xfrm>
        </p:spPr>
        <p:txBody>
          <a:bodyPr/>
          <a:lstStyle/>
          <a:p>
            <a:pPr>
              <a:lnSpc>
                <a:spcPct val="107000"/>
              </a:lnSpc>
              <a:spcAft>
                <a:spcPts val="800"/>
              </a:spcAft>
            </a:pPr>
            <a:r>
              <a:rPr lang="ru-RU" sz="3600" dirty="0">
                <a:effectLst/>
                <a:latin typeface="Calibri" panose="020F0502020204030204" pitchFamily="34" charset="0"/>
                <a:ea typeface="Calibri" panose="020F0502020204030204" pitchFamily="34" charset="0"/>
                <a:cs typeface="Times New Roman" panose="02020603050405020304" pitchFamily="18" charset="0"/>
              </a:rPr>
              <a:t>1. Внимательно прочитайте выбранную тему сочинения. При выборе темы прежде всего следует определить, какая из них кажется учащемуся наиболее конкретной, близкой ему и понятной.</a:t>
            </a:r>
          </a:p>
          <a:p>
            <a:endParaRPr lang="ru-RU" dirty="0"/>
          </a:p>
        </p:txBody>
      </p:sp>
    </p:spTree>
    <p:extLst>
      <p:ext uri="{BB962C8B-B14F-4D97-AF65-F5344CB8AC3E}">
        <p14:creationId xmlns:p14="http://schemas.microsoft.com/office/powerpoint/2010/main" val="365094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13795" y="898634"/>
            <a:ext cx="10353762" cy="4892566"/>
          </a:xfrm>
        </p:spPr>
        <p:txBody>
          <a:bodyPr>
            <a:normAutofit/>
          </a:bodyPr>
          <a:lstStyle/>
          <a:p>
            <a:pPr>
              <a:lnSpc>
                <a:spcPct val="107000"/>
              </a:lnSpc>
              <a:spcAft>
                <a:spcPts val="800"/>
              </a:spcAft>
            </a:pPr>
            <a:r>
              <a:rPr lang="ru-RU" sz="3600" dirty="0">
                <a:effectLst/>
                <a:latin typeface="Calibri" panose="020F0502020204030204" pitchFamily="34" charset="0"/>
                <a:ea typeface="Calibri" panose="020F0502020204030204" pitchFamily="34" charset="0"/>
                <a:cs typeface="Times New Roman" panose="02020603050405020304" pitchFamily="18" charset="0"/>
              </a:rPr>
              <a:t> 2. Постарайтесь понять эту тему. Необходимо разобраться в ее формулировке. Тем более, что правильное понимание темы сочинения, глубина и полнота ее раскрытия является первым критерием оценивания сочинения. </a:t>
            </a:r>
          </a:p>
          <a:p>
            <a:endParaRPr lang="ru-RU" sz="3600" dirty="0"/>
          </a:p>
        </p:txBody>
      </p:sp>
    </p:spTree>
    <p:extLst>
      <p:ext uri="{BB962C8B-B14F-4D97-AF65-F5344CB8AC3E}">
        <p14:creationId xmlns:p14="http://schemas.microsoft.com/office/powerpoint/2010/main" val="2646666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913795" y="1135117"/>
            <a:ext cx="10353762" cy="4656083"/>
          </a:xfrm>
        </p:spPr>
        <p:txBody>
          <a:bodyPr>
            <a:normAutofit/>
          </a:bodyPr>
          <a:lstStyle/>
          <a:p>
            <a:pPr>
              <a:lnSpc>
                <a:spcPct val="107000"/>
              </a:lnSpc>
              <a:spcAft>
                <a:spcPts val="800"/>
              </a:spcAft>
            </a:pPr>
            <a:r>
              <a:rPr lang="ru-RU" sz="3600" dirty="0" smtClean="0">
                <a:effectLst/>
                <a:latin typeface="Calibri" panose="020F0502020204030204" pitchFamily="34" charset="0"/>
                <a:ea typeface="Calibri" panose="020F0502020204030204" pitchFamily="34" charset="0"/>
                <a:cs typeface="Times New Roman" panose="02020603050405020304" pitchFamily="18" charset="0"/>
              </a:rPr>
              <a:t>3. Выделите в теме ключевые слова, в которых заключен главный смысл. Необходимо вдуматься в каждое слово формулировки, найти ключевые понятия, обдумать содержание этих понятий, </a:t>
            </a:r>
            <a:r>
              <a:rPr lang="ru-RU" sz="3600" dirty="0" err="1" smtClean="0">
                <a:effectLst/>
                <a:latin typeface="Calibri" panose="020F0502020204030204" pitchFamily="34" charset="0"/>
                <a:ea typeface="Calibri" panose="020F0502020204030204" pitchFamily="34" charset="0"/>
                <a:cs typeface="Times New Roman" panose="02020603050405020304" pitchFamily="18" charset="0"/>
              </a:rPr>
              <a:t>опре</a:t>
            </a:r>
            <a:r>
              <a:rPr lang="ru-RU" sz="3600" dirty="0" smtClean="0">
                <a:effectLst/>
                <a:latin typeface="Calibri" panose="020F0502020204030204" pitchFamily="34" charset="0"/>
                <a:ea typeface="Calibri" panose="020F0502020204030204" pitchFamily="34" charset="0"/>
                <a:cs typeface="Times New Roman" panose="02020603050405020304" pitchFamily="18" charset="0"/>
              </a:rPr>
              <a:t>- делить их взаимосвязь. </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242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913795" y="1261241"/>
            <a:ext cx="10353762" cy="4529959"/>
          </a:xfrm>
        </p:spPr>
        <p:txBody>
          <a:bodyPr>
            <a:noAutofit/>
          </a:bodyPr>
          <a:lstStyle/>
          <a:p>
            <a:pPr>
              <a:lnSpc>
                <a:spcPct val="107000"/>
              </a:lnSpc>
              <a:spcAft>
                <a:spcPts val="800"/>
              </a:spcAft>
            </a:pPr>
            <a:r>
              <a:rPr lang="ru-RU" sz="3600" dirty="0">
                <a:effectLst/>
                <a:latin typeface="Calibri" panose="020F0502020204030204" pitchFamily="34" charset="0"/>
                <a:ea typeface="Calibri" panose="020F0502020204030204" pitchFamily="34" charset="0"/>
                <a:cs typeface="Times New Roman" panose="02020603050405020304" pitchFamily="18" charset="0"/>
              </a:rPr>
              <a:t>4. Поставьте вопрос к теме или сформулируйте тему в виде вопроса и постарайтесь конкретно и четко ответить на этот вопрос. Ответ на этот вопрос и составит тезис или идею сочинения. Это точка зрения пишущего по данному вопросу, которую нужно доказать. </a:t>
            </a:r>
          </a:p>
          <a:p>
            <a:endParaRPr lang="ru-RU" sz="3600" dirty="0"/>
          </a:p>
        </p:txBody>
      </p:sp>
    </p:spTree>
    <p:extLst>
      <p:ext uri="{BB962C8B-B14F-4D97-AF65-F5344CB8AC3E}">
        <p14:creationId xmlns:p14="http://schemas.microsoft.com/office/powerpoint/2010/main" val="2721117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94138" y="315309"/>
            <a:ext cx="11477295" cy="5864773"/>
          </a:xfrm>
        </p:spPr>
        <p:txBody>
          <a:bodyPr>
            <a:noAutofit/>
          </a:bodyPr>
          <a:lstStyle/>
          <a:p>
            <a:pPr>
              <a:lnSpc>
                <a:spcPct val="107000"/>
              </a:lnSpc>
              <a:spcAft>
                <a:spcPts val="800"/>
              </a:spcAft>
            </a:pPr>
            <a:r>
              <a:rPr lang="ru-RU" sz="3600" dirty="0">
                <a:effectLst/>
                <a:latin typeface="Calibri" panose="020F0502020204030204" pitchFamily="34" charset="0"/>
                <a:ea typeface="Calibri" panose="020F0502020204030204" pitchFamily="34" charset="0"/>
                <a:cs typeface="Times New Roman" panose="02020603050405020304" pitchFamily="18" charset="0"/>
              </a:rPr>
              <a:t>5. Подберите аргументы для доказательства вашего тезиса (или идеи) сочинения. Вспомните литературные произведения, которыми можно проиллюстрировать данные аргументы. При этом не обязательно брать три, четыре, пять произведений, достаточно двух или даже одного. Постарайтесь вспомнить и привести в качестве аргументов произведения, принадлежащие одной эпохе или периоду (желательно, но не обязательно) и анализировать их в хронологическом порядке. </a:t>
            </a:r>
          </a:p>
          <a:p>
            <a:endParaRPr lang="ru-RU" sz="3600" dirty="0"/>
          </a:p>
        </p:txBody>
      </p:sp>
    </p:spTree>
    <p:extLst>
      <p:ext uri="{BB962C8B-B14F-4D97-AF65-F5344CB8AC3E}">
        <p14:creationId xmlns:p14="http://schemas.microsoft.com/office/powerpoint/2010/main" val="409430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51794" y="409903"/>
            <a:ext cx="11193516" cy="5381297"/>
          </a:xfrm>
        </p:spPr>
        <p:txBody>
          <a:bodyPr>
            <a:noAutofit/>
          </a:bodyPr>
          <a:lstStyle/>
          <a:p>
            <a:pPr>
              <a:lnSpc>
                <a:spcPct val="107000"/>
              </a:lnSpc>
              <a:spcAft>
                <a:spcPts val="800"/>
              </a:spcAft>
            </a:pPr>
            <a:r>
              <a:rPr lang="ru-RU" sz="3200" dirty="0">
                <a:effectLst/>
                <a:latin typeface="Calibri" panose="020F0502020204030204" pitchFamily="34" charset="0"/>
                <a:ea typeface="Calibri" panose="020F0502020204030204" pitchFamily="34" charset="0"/>
                <a:cs typeface="Times New Roman" panose="02020603050405020304" pitchFamily="18" charset="0"/>
              </a:rPr>
              <a:t>6. Продумайте композицию (построение) работы. Правильное композиционное оформление работы как один из критериев оценки сочинения по литературе требует от учащихся соблюдения правил построения письменного высказывания. Композиция сочинения включает в себя вступление, основную часть и заключение. Во вступлении обычно даются общие сведения по проблеме, обозначенной в теме сочинения. К ним относятся объяснение значения ключевых слов темы, собственное размышление или мнение учащегося, связанное с темой или ключевыми словами. </a:t>
            </a:r>
          </a:p>
          <a:p>
            <a:endParaRPr lang="ru-RU" sz="3200" dirty="0"/>
          </a:p>
        </p:txBody>
      </p:sp>
    </p:spTree>
    <p:extLst>
      <p:ext uri="{BB962C8B-B14F-4D97-AF65-F5344CB8AC3E}">
        <p14:creationId xmlns:p14="http://schemas.microsoft.com/office/powerpoint/2010/main" val="3284263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362607"/>
            <a:ext cx="10353761" cy="756745"/>
          </a:xfrm>
        </p:spPr>
        <p:txBody>
          <a:bodyPr/>
          <a:lstStyle/>
          <a:p>
            <a:r>
              <a:rPr lang="ru-RU" dirty="0" smtClean="0"/>
              <a:t>вступление</a:t>
            </a:r>
            <a:endParaRPr lang="ru-RU" dirty="0"/>
          </a:p>
        </p:txBody>
      </p:sp>
      <p:sp>
        <p:nvSpPr>
          <p:cNvPr id="3" name="Объект 2"/>
          <p:cNvSpPr>
            <a:spLocks noGrp="1"/>
          </p:cNvSpPr>
          <p:nvPr>
            <p:ph idx="1"/>
          </p:nvPr>
        </p:nvSpPr>
        <p:spPr>
          <a:xfrm>
            <a:off x="488732" y="1292772"/>
            <a:ext cx="11209282" cy="5044966"/>
          </a:xfrm>
        </p:spPr>
        <p:txBody>
          <a:bodyPr>
            <a:normAutofit/>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Функция вступления — ввести в тему, дать предварительные, общие сведения о той проблеме, с которой связана тема. Для нынешнего итогового сочинения нового формата беспроигрышный вариант, бесспорно, — это аналитическое вступление, состоящее из 4—5 предложений, не больше. Можно пойти по более легкому пути и написать вступление-определение. Для этого вы- брать одно емкое слово, которым можно было бы охарактеризовать суть сочинения. Например, если речь идет о взаимоотношениях между людьми, то дать определение понятиям любовь, дружба, милосердие, патриотизм и т. д.</a:t>
            </a:r>
          </a:p>
          <a:p>
            <a:endParaRPr lang="ru-RU" sz="2800" dirty="0"/>
          </a:p>
        </p:txBody>
      </p:sp>
    </p:spTree>
    <p:extLst>
      <p:ext uri="{BB962C8B-B14F-4D97-AF65-F5344CB8AC3E}">
        <p14:creationId xmlns:p14="http://schemas.microsoft.com/office/powerpoint/2010/main" val="1163748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95" y="220718"/>
            <a:ext cx="10353761" cy="772510"/>
          </a:xfrm>
        </p:spPr>
        <p:txBody>
          <a:bodyPr/>
          <a:lstStyle/>
          <a:p>
            <a:r>
              <a:rPr lang="ru-RU" dirty="0" smtClean="0"/>
              <a:t>Основная часть</a:t>
            </a:r>
            <a:endParaRPr lang="ru-RU" dirty="0"/>
          </a:p>
        </p:txBody>
      </p:sp>
      <p:sp>
        <p:nvSpPr>
          <p:cNvPr id="3" name="Объект 2"/>
          <p:cNvSpPr>
            <a:spLocks noGrp="1"/>
          </p:cNvSpPr>
          <p:nvPr>
            <p:ph idx="1"/>
          </p:nvPr>
        </p:nvSpPr>
        <p:spPr>
          <a:xfrm>
            <a:off x="488730" y="993228"/>
            <a:ext cx="11477297" cy="5391806"/>
          </a:xfrm>
        </p:spPr>
        <p:txBody>
          <a:bodyPr>
            <a:noAutofit/>
          </a:bodyPr>
          <a:lstStyle/>
          <a:p>
            <a:pPr>
              <a:lnSpc>
                <a:spcPct val="107000"/>
              </a:lnSpc>
              <a:spcAft>
                <a:spcPts val="800"/>
              </a:spcAft>
            </a:pPr>
            <a:r>
              <a:rPr lang="ru-RU" sz="2800" dirty="0">
                <a:effectLst/>
                <a:latin typeface="Calibri" panose="020F0502020204030204" pitchFamily="34" charset="0"/>
                <a:ea typeface="Calibri" panose="020F0502020204030204" pitchFamily="34" charset="0"/>
                <a:cs typeface="Times New Roman" panose="02020603050405020304" pitchFamily="18" charset="0"/>
              </a:rPr>
              <a:t> Основная часть — это тезис и аргументы из произведения, по которому пишется сочинение. Идея сочинения формулируется в виде тезиса — четко и ясно. Этот тезис представляет собой прямой ответ на вопрос темы. В качестве аргумента можно привести хотя бы одно художественное произведение, но лучше, конечно, два. В основной части анализируется литературное произведение в аспекте темы. Главное — нужен не пересказ произведения, а размышления, рассуждения по поводу произведения с элементами его анализа. Разумеется, лучше выучить наизусть наиболее важные цитаты из стихотворных отрывков произведений для подтверждения высказанных тезисов. Отрывки из произведений художественной прозы можно передать своими словами. </a:t>
            </a:r>
          </a:p>
          <a:p>
            <a:endParaRPr lang="ru-RU" sz="2800" dirty="0"/>
          </a:p>
        </p:txBody>
      </p:sp>
    </p:spTree>
    <p:extLst>
      <p:ext uri="{BB962C8B-B14F-4D97-AF65-F5344CB8AC3E}">
        <p14:creationId xmlns:p14="http://schemas.microsoft.com/office/powerpoint/2010/main" val="16199483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TM04033921[[fn=Дамаск]]</Template>
  <TotalTime>35</TotalTime>
  <Words>1230</Words>
  <Application>Microsoft Office PowerPoint</Application>
  <PresentationFormat>Широкоэкранный</PresentationFormat>
  <Paragraphs>33</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Bookman Old Style</vt:lpstr>
      <vt:lpstr>Calibri</vt:lpstr>
      <vt:lpstr>Rockwell</vt:lpstr>
      <vt:lpstr>Times New Roman</vt:lpstr>
      <vt:lpstr>Damask</vt:lpstr>
      <vt:lpstr>План написания сочинения по литературе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вступление</vt:lpstr>
      <vt:lpstr>Основная часть</vt:lpstr>
      <vt:lpstr>заключение</vt:lpstr>
      <vt:lpstr>Презентация PowerPoint</vt:lpstr>
      <vt:lpstr>Примерное сочинение</vt:lpstr>
      <vt:lpstr>Презентация PowerPoint</vt:lpstr>
      <vt:lpstr> Примерное вступление (аналитическое или определение понятия, 4—5 предложений). </vt:lpstr>
      <vt:lpstr>Основная часть. Отвечаем на вопрос темы. Ответ на вопрос темы — это тезис или идея сочинения. </vt:lpstr>
      <vt:lpstr> Аргументы для доказательства данного тезиса (1—2 произведения).</vt:lpstr>
      <vt:lpstr>Презентация PowerPoint</vt:lpstr>
      <vt:lpstr> Заключение, связанное со вступлением (3—4 предложения). </vt:lpstr>
      <vt:lpstr>Итак, сочинение четко структурировано (введение, основная часть, заключение). Оно написано по четкому алгоритму: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 написания сочинения по литературе</dc:title>
  <dc:creator>user</dc:creator>
  <cp:lastModifiedBy>user</cp:lastModifiedBy>
  <cp:revision>5</cp:revision>
  <dcterms:created xsi:type="dcterms:W3CDTF">2015-09-23T12:20:27Z</dcterms:created>
  <dcterms:modified xsi:type="dcterms:W3CDTF">2015-12-05T00:16:31Z</dcterms:modified>
</cp:coreProperties>
</file>