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7" r:id="rId4"/>
    <p:sldId id="268" r:id="rId5"/>
    <p:sldId id="266" r:id="rId6"/>
    <p:sldId id="269" r:id="rId7"/>
    <p:sldId id="270" r:id="rId8"/>
    <p:sldId id="271" r:id="rId9"/>
    <p:sldId id="272" r:id="rId10"/>
    <p:sldId id="259" r:id="rId11"/>
    <p:sldId id="256" r:id="rId12"/>
    <p:sldId id="257" r:id="rId13"/>
    <p:sldId id="258" r:id="rId14"/>
    <p:sldId id="260" r:id="rId15"/>
    <p:sldId id="261" r:id="rId16"/>
    <p:sldId id="262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31" autoAdjust="0"/>
  </p:normalViewPr>
  <p:slideViewPr>
    <p:cSldViewPr>
      <p:cViewPr varScale="1">
        <p:scale>
          <a:sx n="64" d="100"/>
          <a:sy n="6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78BB-EE45-4CDB-BC79-97B9747DB4EE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6060-24D5-490D-AECC-EE5008A3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78BB-EE45-4CDB-BC79-97B9747DB4EE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6060-24D5-490D-AECC-EE5008A3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78BB-EE45-4CDB-BC79-97B9747DB4EE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6060-24D5-490D-AECC-EE5008A3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78BB-EE45-4CDB-BC79-97B9747DB4EE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6060-24D5-490D-AECC-EE5008A3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78BB-EE45-4CDB-BC79-97B9747DB4EE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6060-24D5-490D-AECC-EE5008A3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78BB-EE45-4CDB-BC79-97B9747DB4EE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6060-24D5-490D-AECC-EE5008A3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78BB-EE45-4CDB-BC79-97B9747DB4EE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6060-24D5-490D-AECC-EE5008A3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78BB-EE45-4CDB-BC79-97B9747DB4EE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6060-24D5-490D-AECC-EE5008A3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78BB-EE45-4CDB-BC79-97B9747DB4EE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6060-24D5-490D-AECC-EE5008A3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78BB-EE45-4CDB-BC79-97B9747DB4EE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6060-24D5-490D-AECC-EE5008A3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78BB-EE45-4CDB-BC79-97B9747DB4EE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6060-24D5-490D-AECC-EE5008A3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978BB-EE45-4CDB-BC79-97B9747DB4EE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66060-24D5-490D-AECC-EE5008A3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2245986" cy="3000396"/>
            <a:chOff x="0" y="0"/>
            <a:chExt cx="2245986" cy="3000396"/>
          </a:xfrm>
        </p:grpSpPr>
        <p:pic>
          <p:nvPicPr>
            <p:cNvPr id="5" name="Рисунок 4" descr="береза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245986" cy="300039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14282" y="2428868"/>
              <a:ext cx="571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1</a:t>
              </a:r>
              <a:endParaRPr lang="ru-RU" sz="2800" b="1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0" y="3643314"/>
            <a:ext cx="2669740" cy="1714512"/>
            <a:chOff x="285720" y="4143380"/>
            <a:chExt cx="2669740" cy="1714512"/>
          </a:xfrm>
        </p:grpSpPr>
        <p:pic>
          <p:nvPicPr>
            <p:cNvPr id="8" name="Рисунок 7" descr="морковь.jpg"/>
            <p:cNvPicPr>
              <a:picLocks noChangeAspect="1"/>
            </p:cNvPicPr>
            <p:nvPr/>
          </p:nvPicPr>
          <p:blipFill>
            <a:blip r:embed="rId3"/>
            <a:srcRect l="3125" t="6054" r="11718" b="8496"/>
            <a:stretch>
              <a:fillRect/>
            </a:stretch>
          </p:blipFill>
          <p:spPr>
            <a:xfrm>
              <a:off x="285720" y="4143380"/>
              <a:ext cx="2669740" cy="171451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14348" y="5214950"/>
              <a:ext cx="571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2</a:t>
              </a:r>
              <a:endParaRPr lang="ru-RU" sz="28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715140" y="0"/>
            <a:ext cx="2019669" cy="1795465"/>
            <a:chOff x="6572264" y="357166"/>
            <a:chExt cx="2019669" cy="1795465"/>
          </a:xfrm>
        </p:grpSpPr>
        <p:pic>
          <p:nvPicPr>
            <p:cNvPr id="34" name="Рисунок 33" descr="солнце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5140" y="357166"/>
              <a:ext cx="1876793" cy="179546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572264" y="1428736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4</a:t>
              </a:r>
              <a:endParaRPr lang="ru-RU" sz="32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786578" y="2500306"/>
            <a:ext cx="2132451" cy="2000264"/>
            <a:chOff x="6643702" y="4643446"/>
            <a:chExt cx="2132451" cy="1500198"/>
          </a:xfrm>
        </p:grpSpPr>
        <p:pic>
          <p:nvPicPr>
            <p:cNvPr id="37" name="Рисунок 36" descr="цветок.jpg"/>
            <p:cNvPicPr>
              <a:picLocks noChangeAspect="1"/>
            </p:cNvPicPr>
            <p:nvPr/>
          </p:nvPicPr>
          <p:blipFill>
            <a:blip r:embed="rId5"/>
            <a:srcRect l="5000" b="2670"/>
            <a:stretch>
              <a:fillRect/>
            </a:stretch>
          </p:blipFill>
          <p:spPr>
            <a:xfrm>
              <a:off x="6643702" y="4643446"/>
              <a:ext cx="2132451" cy="150019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8001024" y="4714884"/>
              <a:ext cx="4286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3</a:t>
              </a:r>
              <a:endParaRPr lang="ru-RU" sz="3200" b="1" dirty="0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1500166" y="785794"/>
            <a:ext cx="5072098" cy="2727915"/>
            <a:chOff x="1142976" y="571480"/>
            <a:chExt cx="5072098" cy="2727915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3214678" y="642918"/>
              <a:ext cx="2143140" cy="429422"/>
              <a:chOff x="2857488" y="642918"/>
              <a:chExt cx="2143140" cy="42942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2857488" y="642918"/>
                <a:ext cx="2143140" cy="4286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3" name="Прямая соединительная линия 12"/>
              <p:cNvCxnSpPr/>
              <p:nvPr/>
            </p:nvCxnSpPr>
            <p:spPr>
              <a:xfrm rot="5400000">
                <a:off x="3071802" y="857232"/>
                <a:ext cx="428628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rot="5400000">
                <a:off x="3501224" y="856438"/>
                <a:ext cx="428628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rot="5400000">
                <a:off x="3929852" y="856438"/>
                <a:ext cx="428628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rot="5400000">
                <a:off x="4358480" y="856438"/>
                <a:ext cx="428628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Группа 30"/>
            <p:cNvGrpSpPr/>
            <p:nvPr/>
          </p:nvGrpSpPr>
          <p:grpSpPr>
            <a:xfrm>
              <a:off x="2786050" y="1071546"/>
              <a:ext cx="3000396" cy="429422"/>
              <a:chOff x="2428860" y="1071546"/>
              <a:chExt cx="3000396" cy="429422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2857488" y="1071546"/>
                <a:ext cx="2143140" cy="429422"/>
                <a:chOff x="2857488" y="642918"/>
                <a:chExt cx="2143140" cy="429422"/>
              </a:xfrm>
            </p:grpSpPr>
            <p:sp>
              <p:nvSpPr>
                <p:cNvPr id="24" name="Прямоугольник 23"/>
                <p:cNvSpPr/>
                <p:nvPr/>
              </p:nvSpPr>
              <p:spPr>
                <a:xfrm>
                  <a:off x="2857488" y="642918"/>
                  <a:ext cx="2143140" cy="42862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 rot="5400000">
                  <a:off x="3071802" y="857232"/>
                  <a:ext cx="428628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 rot="5400000">
                  <a:off x="3501224" y="856438"/>
                  <a:ext cx="428628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 rot="5400000">
                  <a:off x="3929852" y="856438"/>
                  <a:ext cx="428628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rot="5400000">
                  <a:off x="4358480" y="856438"/>
                  <a:ext cx="428628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Прямоугольник 28"/>
              <p:cNvSpPr/>
              <p:nvPr/>
            </p:nvSpPr>
            <p:spPr>
              <a:xfrm>
                <a:off x="2428860" y="1071546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5000628" y="1071546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2857488" y="571480"/>
              <a:ext cx="285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1</a:t>
              </a:r>
              <a:endParaRPr lang="ru-RU" sz="28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57422" y="1048392"/>
              <a:ext cx="285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2</a:t>
              </a:r>
              <a:endParaRPr lang="ru-RU" sz="2800" b="1" dirty="0"/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1928794" y="1500174"/>
              <a:ext cx="2143140" cy="429422"/>
              <a:chOff x="2857488" y="642918"/>
              <a:chExt cx="2143140" cy="429422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2857488" y="642918"/>
                <a:ext cx="2143140" cy="4286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2" name="Прямая соединительная линия 41"/>
              <p:cNvCxnSpPr/>
              <p:nvPr/>
            </p:nvCxnSpPr>
            <p:spPr>
              <a:xfrm rot="5400000">
                <a:off x="3071802" y="857232"/>
                <a:ext cx="428628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rot="5400000">
                <a:off x="3501224" y="856438"/>
                <a:ext cx="428628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rot="5400000">
                <a:off x="3929852" y="856438"/>
                <a:ext cx="428628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rot="5400000">
                <a:off x="4358480" y="856438"/>
                <a:ext cx="428628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643042" y="1477020"/>
              <a:ext cx="285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3</a:t>
              </a:r>
              <a:endParaRPr lang="ru-RU" sz="2800" b="1" dirty="0"/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3214678" y="1928802"/>
              <a:ext cx="2143140" cy="429422"/>
              <a:chOff x="2857488" y="642918"/>
              <a:chExt cx="2143140" cy="429422"/>
            </a:xfrm>
          </p:grpSpPr>
          <p:sp>
            <p:nvSpPr>
              <p:cNvPr id="48" name="Прямоугольник 47"/>
              <p:cNvSpPr/>
              <p:nvPr/>
            </p:nvSpPr>
            <p:spPr>
              <a:xfrm>
                <a:off x="2857488" y="642918"/>
                <a:ext cx="2143140" cy="4286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9" name="Прямая соединительная линия 48"/>
              <p:cNvCxnSpPr/>
              <p:nvPr/>
            </p:nvCxnSpPr>
            <p:spPr>
              <a:xfrm rot="5400000">
                <a:off x="3071802" y="857232"/>
                <a:ext cx="428628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 rot="5400000">
                <a:off x="3501224" y="856438"/>
                <a:ext cx="428628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 rot="5400000">
                <a:off x="3929852" y="856438"/>
                <a:ext cx="428628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rot="5400000">
                <a:off x="4358480" y="856438"/>
                <a:ext cx="428628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2928926" y="1928802"/>
              <a:ext cx="214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4</a:t>
              </a:r>
              <a:endParaRPr lang="ru-RU" sz="2800" b="1" dirty="0"/>
            </a:p>
          </p:txBody>
        </p:sp>
        <p:grpSp>
          <p:nvGrpSpPr>
            <p:cNvPr id="61" name="Группа 60"/>
            <p:cNvGrpSpPr/>
            <p:nvPr/>
          </p:nvGrpSpPr>
          <p:grpSpPr>
            <a:xfrm>
              <a:off x="3643306" y="2357430"/>
              <a:ext cx="2571768" cy="429422"/>
              <a:chOff x="3643306" y="2357430"/>
              <a:chExt cx="2571768" cy="429422"/>
            </a:xfrm>
          </p:grpSpPr>
          <p:grpSp>
            <p:nvGrpSpPr>
              <p:cNvPr id="54" name="Группа 53"/>
              <p:cNvGrpSpPr/>
              <p:nvPr/>
            </p:nvGrpSpPr>
            <p:grpSpPr>
              <a:xfrm>
                <a:off x="3643306" y="2357430"/>
                <a:ext cx="2143140" cy="429422"/>
                <a:chOff x="2857488" y="642918"/>
                <a:chExt cx="2143140" cy="429422"/>
              </a:xfrm>
            </p:grpSpPr>
            <p:sp>
              <p:nvSpPr>
                <p:cNvPr id="55" name="Прямоугольник 54"/>
                <p:cNvSpPr/>
                <p:nvPr/>
              </p:nvSpPr>
              <p:spPr>
                <a:xfrm>
                  <a:off x="2857488" y="642918"/>
                  <a:ext cx="2143140" cy="42862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 rot="5400000">
                  <a:off x="3071802" y="857232"/>
                  <a:ext cx="428628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 rot="5400000">
                  <a:off x="3501224" y="856438"/>
                  <a:ext cx="428628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>
                <a:xfrm rot="5400000">
                  <a:off x="3929852" y="856438"/>
                  <a:ext cx="428628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/>
                <p:cNvCxnSpPr/>
                <p:nvPr/>
              </p:nvCxnSpPr>
              <p:spPr>
                <a:xfrm rot="5400000">
                  <a:off x="4358480" y="856438"/>
                  <a:ext cx="428628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Прямоугольник 59"/>
              <p:cNvSpPr/>
              <p:nvPr/>
            </p:nvSpPr>
            <p:spPr>
              <a:xfrm>
                <a:off x="5786446" y="2357430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3214678" y="2285992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5</a:t>
              </a:r>
              <a:endParaRPr lang="ru-RU" sz="3200" b="1" dirty="0"/>
            </a:p>
          </p:txBody>
        </p:sp>
        <p:grpSp>
          <p:nvGrpSpPr>
            <p:cNvPr id="74" name="Группа 73"/>
            <p:cNvGrpSpPr/>
            <p:nvPr/>
          </p:nvGrpSpPr>
          <p:grpSpPr>
            <a:xfrm>
              <a:off x="1500166" y="2786058"/>
              <a:ext cx="3857652" cy="429422"/>
              <a:chOff x="1500166" y="2786058"/>
              <a:chExt cx="3857652" cy="429422"/>
            </a:xfrm>
          </p:grpSpPr>
          <p:grpSp>
            <p:nvGrpSpPr>
              <p:cNvPr id="63" name="Группа 62"/>
              <p:cNvGrpSpPr/>
              <p:nvPr/>
            </p:nvGrpSpPr>
            <p:grpSpPr>
              <a:xfrm>
                <a:off x="2357422" y="2786058"/>
                <a:ext cx="3000396" cy="429422"/>
                <a:chOff x="2428860" y="1071546"/>
                <a:chExt cx="3000396" cy="429422"/>
              </a:xfrm>
            </p:grpSpPr>
            <p:grpSp>
              <p:nvGrpSpPr>
                <p:cNvPr id="64" name="Группа 63"/>
                <p:cNvGrpSpPr/>
                <p:nvPr/>
              </p:nvGrpSpPr>
              <p:grpSpPr>
                <a:xfrm>
                  <a:off x="2857488" y="1071546"/>
                  <a:ext cx="2143140" cy="429422"/>
                  <a:chOff x="2857488" y="642918"/>
                  <a:chExt cx="2143140" cy="429422"/>
                </a:xfrm>
              </p:grpSpPr>
              <p:sp>
                <p:nvSpPr>
                  <p:cNvPr id="67" name="Прямоугольник 66"/>
                  <p:cNvSpPr/>
                  <p:nvPr/>
                </p:nvSpPr>
                <p:spPr>
                  <a:xfrm>
                    <a:off x="2857488" y="642918"/>
                    <a:ext cx="2143140" cy="428628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68" name="Прямая соединительная линия 67"/>
                  <p:cNvCxnSpPr/>
                  <p:nvPr/>
                </p:nvCxnSpPr>
                <p:spPr>
                  <a:xfrm rot="5400000">
                    <a:off x="3071802" y="857232"/>
                    <a:ext cx="428628" cy="1588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Прямая соединительная линия 68"/>
                  <p:cNvCxnSpPr/>
                  <p:nvPr/>
                </p:nvCxnSpPr>
                <p:spPr>
                  <a:xfrm rot="5400000">
                    <a:off x="3501224" y="856438"/>
                    <a:ext cx="428628" cy="1588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Прямая соединительная линия 69"/>
                  <p:cNvCxnSpPr/>
                  <p:nvPr/>
                </p:nvCxnSpPr>
                <p:spPr>
                  <a:xfrm rot="5400000">
                    <a:off x="3929852" y="856438"/>
                    <a:ext cx="428628" cy="1588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Прямая соединительная линия 70"/>
                  <p:cNvCxnSpPr/>
                  <p:nvPr/>
                </p:nvCxnSpPr>
                <p:spPr>
                  <a:xfrm rot="5400000">
                    <a:off x="4358480" y="856438"/>
                    <a:ext cx="428628" cy="1588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5" name="Прямоугольник 64"/>
                <p:cNvSpPr/>
                <p:nvPr/>
              </p:nvSpPr>
              <p:spPr>
                <a:xfrm>
                  <a:off x="2428860" y="1071546"/>
                  <a:ext cx="428628" cy="42862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Прямоугольник 65"/>
                <p:cNvSpPr/>
                <p:nvPr/>
              </p:nvSpPr>
              <p:spPr>
                <a:xfrm>
                  <a:off x="5000628" y="1071546"/>
                  <a:ext cx="428628" cy="42862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2" name="Прямоугольник 71"/>
              <p:cNvSpPr/>
              <p:nvPr/>
            </p:nvSpPr>
            <p:spPr>
              <a:xfrm>
                <a:off x="1928794" y="278605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1500166" y="278605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1142976" y="2714620"/>
              <a:ext cx="2857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6</a:t>
              </a:r>
              <a:endParaRPr lang="ru-RU" sz="3200" b="1" dirty="0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2857488" y="3857628"/>
            <a:ext cx="1928826" cy="2786082"/>
            <a:chOff x="3857620" y="4357694"/>
            <a:chExt cx="1789501" cy="2428892"/>
          </a:xfrm>
        </p:grpSpPr>
        <p:pic>
          <p:nvPicPr>
            <p:cNvPr id="77" name="Рисунок 76" descr="svekla1.jpg"/>
            <p:cNvPicPr>
              <a:picLocks noChangeAspect="1"/>
            </p:cNvPicPr>
            <p:nvPr/>
          </p:nvPicPr>
          <p:blipFill>
            <a:blip r:embed="rId6"/>
            <a:srcRect t="4519" b="5304"/>
            <a:stretch>
              <a:fillRect/>
            </a:stretch>
          </p:blipFill>
          <p:spPr>
            <a:xfrm>
              <a:off x="3857620" y="4357694"/>
              <a:ext cx="1789501" cy="2428892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3929058" y="6000768"/>
              <a:ext cx="571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5</a:t>
              </a:r>
              <a:endParaRPr lang="ru-RU" sz="2800" b="1" dirty="0"/>
            </a:p>
          </p:txBody>
        </p:sp>
      </p:grpSp>
      <p:pic>
        <p:nvPicPr>
          <p:cNvPr id="80" name="Рисунок 79" descr="kartoshk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628" y="4357694"/>
            <a:ext cx="2465297" cy="2200278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5000628" y="6143644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6</a:t>
            </a:r>
            <a:endParaRPr lang="ru-RU" sz="32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3571868" y="71435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х</a:t>
            </a:r>
            <a:r>
              <a:rPr lang="ru-RU" sz="3600" b="1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</a:rPr>
              <a:t>у</a:t>
            </a:r>
            <a:r>
              <a:rPr lang="ru-RU" sz="3600" b="1" dirty="0" smtClean="0"/>
              <a:t>  </a:t>
            </a:r>
            <a:r>
              <a:rPr lang="en-US" sz="3600" b="1" dirty="0" smtClean="0"/>
              <a:t>h</a:t>
            </a:r>
            <a:r>
              <a:rPr lang="ru-RU" sz="3600" b="1" dirty="0" smtClean="0"/>
              <a:t>  а  </a:t>
            </a:r>
            <a:r>
              <a:rPr lang="ru-RU" sz="3600" b="1" dirty="0" err="1" smtClean="0"/>
              <a:t>н</a:t>
            </a:r>
            <a:endParaRPr lang="ru-RU" sz="36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3143240" y="1142984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м о  </a:t>
            </a:r>
            <a:r>
              <a:rPr lang="ru-RU" sz="3600" b="1" dirty="0" err="1" smtClean="0">
                <a:solidFill>
                  <a:srgbClr val="FF0000"/>
                </a:solidFill>
              </a:rPr>
              <a:t>р</a:t>
            </a:r>
            <a:r>
              <a:rPr lang="ru-RU" sz="3600" b="1" dirty="0" smtClean="0"/>
              <a:t>  </a:t>
            </a:r>
            <a:r>
              <a:rPr lang="ru-RU" sz="3600" b="1" dirty="0" err="1" smtClean="0"/>
              <a:t>х</a:t>
            </a:r>
            <a:r>
              <a:rPr lang="ru-RU" sz="3600" b="1" dirty="0" smtClean="0"/>
              <a:t>  </a:t>
            </a:r>
            <a:r>
              <a:rPr lang="ru-RU" sz="3600" b="1" dirty="0" err="1" smtClean="0"/>
              <a:t>о</a:t>
            </a:r>
            <a:r>
              <a:rPr lang="ru-RU" sz="3600" b="1" dirty="0" smtClean="0"/>
              <a:t>  </a:t>
            </a:r>
            <a:r>
              <a:rPr lang="ru-RU" sz="3600" b="1" dirty="0" err="1" smtClean="0"/>
              <a:t>о</a:t>
            </a:r>
            <a:r>
              <a:rPr lang="ru-RU" sz="3600" b="1" dirty="0" smtClean="0"/>
              <a:t> б</a:t>
            </a:r>
            <a:endParaRPr lang="ru-RU" sz="36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2285984" y="1571612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   э  с  э   </a:t>
            </a:r>
            <a:r>
              <a:rPr lang="ru-RU" sz="3600" b="1" dirty="0" smtClean="0">
                <a:solidFill>
                  <a:srgbClr val="FF0000"/>
                </a:solidFill>
              </a:rPr>
              <a:t>г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571868" y="200024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н</a:t>
            </a:r>
            <a:r>
              <a:rPr lang="ru-RU" sz="3600" b="1" dirty="0" smtClean="0"/>
              <a:t>  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  </a:t>
            </a:r>
            <a:r>
              <a:rPr lang="ru-RU" sz="3600" b="1" dirty="0" err="1" smtClean="0"/>
              <a:t>р</a:t>
            </a:r>
            <a:r>
              <a:rPr lang="ru-RU" sz="3600" b="1" dirty="0" smtClean="0"/>
              <a:t>  </a:t>
            </a:r>
            <a:r>
              <a:rPr lang="ru-RU" sz="3600" b="1" dirty="0" err="1" smtClean="0"/>
              <a:t>а</a:t>
            </a:r>
            <a:r>
              <a:rPr lang="ru-RU" sz="3600" b="1" dirty="0" smtClean="0"/>
              <a:t>  </a:t>
            </a:r>
            <a:r>
              <a:rPr lang="ru-RU" sz="3600" b="1" dirty="0" err="1" smtClean="0"/>
              <a:t>н</a:t>
            </a:r>
            <a:endParaRPr lang="ru-RU" sz="36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4000496" y="2428868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 </a:t>
            </a:r>
            <a:r>
              <a:rPr lang="ru-RU" sz="3600" b="1" dirty="0" smtClean="0"/>
              <a:t> в  ё  к  л  о </a:t>
            </a:r>
            <a:endParaRPr lang="ru-RU" sz="36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1857356" y="285749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х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/>
              <a:t> а  </a:t>
            </a:r>
            <a:r>
              <a:rPr lang="ru-RU" sz="3600" b="1" dirty="0" err="1" smtClean="0"/>
              <a:t>р</a:t>
            </a:r>
            <a:r>
              <a:rPr lang="ru-RU" sz="3600" b="1" dirty="0" smtClean="0"/>
              <a:t>  т  а   </a:t>
            </a:r>
            <a:r>
              <a:rPr lang="ru-RU" sz="3600" b="1" dirty="0" err="1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  б  </a:t>
            </a:r>
            <a:r>
              <a:rPr lang="ru-RU" sz="3600" b="1" dirty="0" err="1" smtClean="0"/>
              <a:t>х</a:t>
            </a:r>
            <a:r>
              <a:rPr lang="ru-RU" sz="3600" b="1" dirty="0" smtClean="0"/>
              <a:t>  а </a:t>
            </a:r>
            <a:endParaRPr lang="ru-RU" sz="3600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000496" y="857232"/>
            <a:ext cx="428628" cy="25717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дождь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8" cy="670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картинки\Анимации природы\(264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Намар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</a:b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Х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амаанай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падежэй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–ай, -ой, -эй, -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ын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залгалтанууд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Осень </a:t>
            </a:r>
          </a:p>
          <a:p>
            <a:r>
              <a:rPr lang="ru-RU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-ай, -ой, -эй, - </a:t>
            </a:r>
            <a:r>
              <a:rPr lang="ru-RU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ын</a:t>
            </a:r>
            <a:r>
              <a:rPr lang="ru-RU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окончания родительного падежа</a:t>
            </a:r>
            <a:endParaRPr lang="ru-RU" sz="4000" dirty="0">
              <a:solidFill>
                <a:schemeClr val="accent1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Admin\Мои документы\Downloads\осень\d9c947c8537d22de16897b5384a73e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1 </a:t>
            </a:r>
            <a:r>
              <a:rPr lang="ru-RU" sz="60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зогсолто</a:t>
            </a: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(привал)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а 24 из 136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43966" cy="682255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630063029.jpg"/>
          <p:cNvPicPr>
            <a:picLocks noChangeAspect="1"/>
          </p:cNvPicPr>
          <p:nvPr/>
        </p:nvPicPr>
        <p:blipFill>
          <a:blip r:embed="rId2" cstate="print"/>
          <a:srcRect b="5128"/>
          <a:stretch>
            <a:fillRect/>
          </a:stretch>
        </p:blipFill>
        <p:spPr bwMode="auto">
          <a:xfrm>
            <a:off x="214282" y="214290"/>
            <a:ext cx="8929718" cy="635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D:\Documents and Settings\Admin\Мои документы\Downloads\осень\65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96372" cy="6447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Admin\Мои документы\Downloads\осень\f_159483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375831"/>
            <a:ext cx="8501122" cy="72338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Намар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b="1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жэлэй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эгээл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баян саг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юм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Энэ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үедэ хүнүүд жэмэс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түүдэг, һархяаг, һамар суглуулдаг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3500" b="1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Огородой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эдеэн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талха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таряан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эдеэшэнхэй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3500" b="1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Хүн </a:t>
            </a:r>
            <a:r>
              <a:rPr lang="ru-RU" sz="3500" b="1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зоной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ажал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хүдэлмэри түлэг дундаа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ябажа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байна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Нэн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түрүүн 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баян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ургасаяа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хаһа 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саг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соонь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хуряаха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хэрэгтэй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Үглөөнһөө</a:t>
            </a:r>
            <a:r>
              <a:rPr lang="ru-RU" sz="3500" b="1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үдэшын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харанхы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болотор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поли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дээгүүр 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трактор,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комбайнууд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баян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ургаса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хуряана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Ургаса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b="1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хуряалгын</a:t>
            </a:r>
            <a:r>
              <a:rPr lang="ru-RU" sz="3500" b="1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хүдэлмэридэ һурагшад туһална.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Һургуулииншье саад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соо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намартаа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ехэ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ажал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хэгдэдэг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Жэмэстэ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модо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һуулгаха, нүхэ малтаха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,</a:t>
            </a:r>
            <a:r>
              <a:rPr lang="ru-RU" sz="3500" b="1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b="1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малинын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эшэнүүдые тайраха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3500" b="1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үхэр нюдэнэй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эшэнүүдые тараажа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һуулгаха </a:t>
            </a:r>
            <a:r>
              <a:rPr lang="ru-RU" sz="3500" b="1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гэхэ</a:t>
            </a:r>
            <a:r>
              <a:rPr lang="ru-RU" sz="3500" b="1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b="1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мэтын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ажал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500" dirty="0" err="1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ябана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225 из 1264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000" y="0"/>
            <a:ext cx="9171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err="1">
                <a:solidFill>
                  <a:srgbClr val="FF0000"/>
                </a:solidFill>
                <a:latin typeface="Monotype Corsiva" pitchFamily="66" charset="0"/>
              </a:rPr>
              <a:t>Туһалха 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– помогать; </a:t>
            </a:r>
            <a:endParaRPr lang="ru-RU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ургаса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– урожай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;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Monotype Corsiva" pitchFamily="66" charset="0"/>
              </a:rPr>
              <a:t>хаһа 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саг </a:t>
            </a:r>
            <a:r>
              <a:rPr lang="ru-RU" b="1" dirty="0" err="1">
                <a:solidFill>
                  <a:srgbClr val="FF0000"/>
                </a:solidFill>
                <a:latin typeface="Monotype Corsiva" pitchFamily="66" charset="0"/>
              </a:rPr>
              <a:t>соо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 – вовремя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;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Monotype Corsiva" pitchFamily="66" charset="0"/>
              </a:rPr>
              <a:t>хуряалган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 – уборка; </a:t>
            </a:r>
            <a:endParaRPr lang="ru-RU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жэмэстэ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Monotype Corsiva" pitchFamily="66" charset="0"/>
              </a:rPr>
              <a:t>модон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 – ягодный кустарник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;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Monotype Corsiva" pitchFamily="66" charset="0"/>
              </a:rPr>
              <a:t>эшэ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 – стебель; </a:t>
            </a:r>
            <a:endParaRPr lang="ru-RU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Monotype Corsiva" pitchFamily="66" charset="0"/>
              </a:rPr>
              <a:t>үхэр нюдэн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 – смородина </a:t>
            </a:r>
          </a:p>
          <a:p>
            <a:pPr>
              <a:buNone/>
            </a:pPr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рзина.jpg"/>
          <p:cNvPicPr>
            <a:picLocks noGrp="1" noChangeAspect="1"/>
          </p:cNvPicPr>
          <p:nvPr>
            <p:ph idx="1"/>
          </p:nvPr>
        </p:nvPicPr>
        <p:blipFill>
          <a:blip r:embed="rId2"/>
          <a:srcRect l="13044" r="10869"/>
          <a:stretch>
            <a:fillRect/>
          </a:stretch>
        </p:blipFill>
        <p:spPr>
          <a:xfrm>
            <a:off x="6286512" y="3929066"/>
            <a:ext cx="2500330" cy="2738430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-214346" y="285728"/>
            <a:ext cx="8229600" cy="4143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Наранай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шараса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5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һ</a:t>
            </a: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уларба,</a:t>
            </a: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Набша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намаа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хагдарба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Алир</a:t>
            </a:r>
            <a:r>
              <a:rPr kumimoji="0" lang="ru-RU" sz="5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һ</a:t>
            </a: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а жэмэс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улайгаа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Алтан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ороо</a:t>
            </a:r>
            <a:r>
              <a:rPr kumimoji="0" lang="ru-RU" sz="5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һ</a:t>
            </a: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он эдеэшээ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929067"/>
            <a:ext cx="2714612" cy="292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Моя семья в огороде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огород.jpg"/>
          <p:cNvPicPr>
            <a:picLocks noGrp="1" noChangeAspect="1"/>
          </p:cNvPicPr>
          <p:nvPr>
            <p:ph idx="1"/>
          </p:nvPr>
        </p:nvPicPr>
        <p:blipFill>
          <a:blip r:embed="rId2"/>
          <a:srcRect t="15691"/>
          <a:stretch>
            <a:fillRect/>
          </a:stretch>
        </p:blipFill>
        <p:spPr>
          <a:xfrm>
            <a:off x="1428728" y="1258326"/>
            <a:ext cx="6357982" cy="55996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564360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Уляа</a:t>
            </a:r>
            <a:r>
              <a:rPr lang="en-US" b="1" dirty="0" smtClean="0">
                <a:solidFill>
                  <a:srgbClr val="FF0000"/>
                </a:solidFill>
                <a:latin typeface="Monotype Corsiva" pitchFamily="66" charset="0"/>
              </a:rPr>
              <a:t>h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ан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осина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;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дулаан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орон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руу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– в тёплые края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;</a:t>
            </a:r>
          </a:p>
          <a:p>
            <a:pPr algn="ctr">
              <a:buNone/>
            </a:pP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эдихэ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юумээ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– еда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;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ту</a:t>
            </a:r>
            <a:r>
              <a:rPr lang="ru-RU" b="1" i="1" dirty="0" err="1" smtClean="0">
                <a:solidFill>
                  <a:srgbClr val="FF0000"/>
                </a:solidFill>
                <a:latin typeface="Monotype Corsiva" pitchFamily="66" charset="0"/>
              </a:rPr>
              <a:t>һ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алха 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–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помогать;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ургаса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–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урожай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;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Monotype Corsiva" pitchFamily="66" charset="0"/>
              </a:rPr>
              <a:t>ха</a:t>
            </a:r>
            <a:r>
              <a:rPr lang="ru-RU" b="1" i="1" dirty="0" err="1">
                <a:solidFill>
                  <a:srgbClr val="FF0000"/>
                </a:solidFill>
                <a:latin typeface="Monotype Corsiva" pitchFamily="66" charset="0"/>
              </a:rPr>
              <a:t>һ</a:t>
            </a:r>
            <a:r>
              <a:rPr lang="ru-RU" b="1" dirty="0" err="1">
                <a:solidFill>
                  <a:srgbClr val="FF0000"/>
                </a:solidFill>
                <a:latin typeface="Monotype Corsiva" pitchFamily="66" charset="0"/>
              </a:rPr>
              <a:t>а 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саг </a:t>
            </a:r>
            <a:r>
              <a:rPr lang="ru-RU" b="1" dirty="0" err="1">
                <a:solidFill>
                  <a:srgbClr val="FF0000"/>
                </a:solidFill>
                <a:latin typeface="Monotype Corsiva" pitchFamily="66" charset="0"/>
              </a:rPr>
              <a:t>соо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 –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вовремя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;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Monotype Corsiva" pitchFamily="66" charset="0"/>
              </a:rPr>
              <a:t>хуряалган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 –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уборка;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жэмэстэ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Monotype Corsiva" pitchFamily="66" charset="0"/>
              </a:rPr>
              <a:t>модон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 –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ягодный кустарник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;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Monotype Corsiva" pitchFamily="66" charset="0"/>
              </a:rPr>
              <a:t>эшэ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 –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стебель;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Monotype Corsiva" pitchFamily="66" charset="0"/>
              </a:rPr>
              <a:t>ү</a:t>
            </a:r>
            <a:r>
              <a:rPr lang="ru-RU" b="1" dirty="0" err="1">
                <a:solidFill>
                  <a:srgbClr val="FF0000"/>
                </a:solidFill>
                <a:latin typeface="Monotype Corsiva" pitchFamily="66" charset="0"/>
              </a:rPr>
              <a:t>хэр нюдэн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 –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смородина </a:t>
            </a:r>
          </a:p>
          <a:p>
            <a:pPr algn="ctr">
              <a:buNone/>
            </a:pPr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285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R="0" lvl="0" indent="7159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Намар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жэлэй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эгээл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баян саг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юм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.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Энэ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үедэ хүнүүд жэмэс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түүдэг, һархяаг, һамар суглуулдаг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. </a:t>
            </a:r>
            <a:r>
              <a:rPr kumimoji="0" lang="ru-RU" sz="3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Огородой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эдеэн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,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талха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таряан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эдеэшэнхэй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. </a:t>
            </a:r>
            <a:r>
              <a:rPr kumimoji="0" lang="ru-RU" sz="3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Хүн </a:t>
            </a:r>
            <a:r>
              <a:rPr kumimoji="0" lang="ru-RU" sz="3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зоной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ажал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хүдэлмэри түлэг дундаа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ябажа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байна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.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Нэн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түрүүн 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баян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ургасаяа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хаһа 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саг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соонь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хуряаха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хэрэгтэй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.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Үглөөнһөө</a:t>
            </a:r>
            <a:r>
              <a:rPr kumimoji="0" lang="ru-RU" sz="3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үдэшын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харанхы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болотор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поли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дээгүүр 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трактор,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комбайнууд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баян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ургаса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хуряана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.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Ургаса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хуряалгын</a:t>
            </a:r>
            <a:r>
              <a:rPr kumimoji="0" lang="ru-RU" sz="3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хүдэлмэридэ һурагшад туһална.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Һургуулииншье саад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соо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намартаа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ехэ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ажал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хэгдэдэг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.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Жэмэстэ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модо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һуулгаха, нүхэ малтаха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,</a:t>
            </a:r>
            <a:r>
              <a:rPr kumimoji="0" lang="ru-RU" sz="3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малинын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эшэнүүдые тайраха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, </a:t>
            </a:r>
            <a:r>
              <a:rPr kumimoji="0" lang="ru-RU" sz="3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үхэр нюдэнэй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эшэнүүдые тараажа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һуулгаха </a:t>
            </a:r>
            <a:r>
              <a:rPr kumimoji="0" lang="ru-RU" sz="3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гэхэ</a:t>
            </a:r>
            <a:r>
              <a:rPr kumimoji="0" lang="ru-RU" sz="3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мэтын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ажал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ябана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4543425"/>
            <a:ext cx="22669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Stereokartinka-Korzinka-s-ovoschami.jpg"/>
          <p:cNvPicPr>
            <a:picLocks noChangeAspect="1"/>
          </p:cNvPicPr>
          <p:nvPr/>
        </p:nvPicPr>
        <p:blipFill>
          <a:blip r:embed="rId3" cstate="print"/>
          <a:srcRect b="3645"/>
          <a:stretch>
            <a:fillRect/>
          </a:stretch>
        </p:blipFill>
        <p:spPr>
          <a:xfrm>
            <a:off x="6715108" y="4572008"/>
            <a:ext cx="2428892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285728"/>
            <a:ext cx="2000264" cy="100013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Хани </a:t>
            </a:r>
            <a:r>
              <a:rPr lang="ru-RU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i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хэд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i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хэсэл тухай</a:t>
            </a:r>
            <a:endParaRPr lang="ru-RU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3174" y="285728"/>
            <a:ext cx="1714512" cy="100013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Ажал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хүдэлмэри тухай</a:t>
            </a:r>
            <a:endParaRPr lang="ru-RU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4" y="285728"/>
            <a:ext cx="2071702" cy="8572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Жаргал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зоболон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тухай</a:t>
            </a:r>
            <a:endParaRPr lang="ru-RU" sz="20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72330" y="357166"/>
            <a:ext cx="1714512" cy="8572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Эхэ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орон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тухай</a:t>
            </a:r>
            <a:endParaRPr lang="ru-RU" sz="20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1472" y="5143512"/>
            <a:ext cx="26432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Ажалда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дуратай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хүн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Алтанһаа үнэтэй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571736" y="3500438"/>
            <a:ext cx="192879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Эхэ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оронһоо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ахасаһан хүн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Энэ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наһан соогоо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униглаха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42910" y="2571744"/>
            <a:ext cx="21431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Ажал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хэдэггүй хүн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Амаржа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шадахагүй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714744" y="5643578"/>
            <a:ext cx="26432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Жаргалай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ехэ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эб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Зоболонгой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ехэ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хэрүүл.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215074" y="2285992"/>
            <a:ext cx="29289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Ажал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хэһэн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аманда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тоһон, ажалгүй һууһан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аягада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хооһон.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357818" y="3786190"/>
            <a:ext cx="22860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Ургажа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байхадаа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Ногоон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һайхан,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Олоороо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байхадаа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Нүхэд һайхан.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Stereokartinka-Korzinka-s-ovoschami.jpg"/>
          <p:cNvPicPr>
            <a:picLocks noChangeAspect="1"/>
          </p:cNvPicPr>
          <p:nvPr/>
        </p:nvPicPr>
        <p:blipFill>
          <a:blip r:embed="rId2" cstate="print"/>
          <a:srcRect b="3645"/>
          <a:stretch>
            <a:fillRect/>
          </a:stretch>
        </p:blipFill>
        <p:spPr>
          <a:xfrm>
            <a:off x="6286512" y="4160192"/>
            <a:ext cx="2571736" cy="2420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8 -0.04954 L 0.15921 -0.51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-23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4537 L 0.48663 -0.3217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0" y="-13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04792 L 0.20226 -0.0375 " pathEditMode="relative" ptsTypes="AA">
                                      <p:cBhvr>
                                        <p:cTn id="10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09445 -0.588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294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08958 L -0.45 0.151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00" y="12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59688 -0.307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00" y="-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78" grpId="0"/>
      <p:bldP spid="24579" grpId="0"/>
      <p:bldP spid="24580" grpId="0"/>
      <p:bldP spid="24582" grpId="0"/>
      <p:bldP spid="245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Словарна</a:t>
            </a: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60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ажал</a:t>
            </a: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Шэжэр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алтан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– </a:t>
            </a:r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золотистый</a:t>
            </a:r>
            <a:endParaRPr lang="ru-RU" sz="4400" b="1" dirty="0">
              <a:solidFill>
                <a:srgbClr val="FFFF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Шэлдэг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400" b="1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һ</a:t>
            </a:r>
            <a:r>
              <a:rPr lang="ru-RU" sz="44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айхан 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–  </a:t>
            </a:r>
            <a:r>
              <a:rPr lang="ru-RU" sz="4400" b="1" i="1" dirty="0" smtClean="0">
                <a:solidFill>
                  <a:srgbClr val="FFFF00"/>
                </a:solidFill>
                <a:latin typeface="Monotype Corsiva" pitchFamily="66" charset="0"/>
              </a:rPr>
              <a:t>прекрасный</a:t>
            </a:r>
          </a:p>
          <a:p>
            <a:pPr algn="ctr">
              <a:buNone/>
            </a:pPr>
            <a:r>
              <a:rPr lang="ru-RU" sz="4400" b="1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Гал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400" b="1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</a:t>
            </a:r>
            <a:r>
              <a:rPr lang="en-US" sz="44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y</a:t>
            </a:r>
            <a:r>
              <a:rPr lang="ru-RU" sz="4400" b="1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лэн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</a:t>
            </a:r>
            <a:r>
              <a:rPr lang="en-US" sz="44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y</a:t>
            </a:r>
            <a:r>
              <a:rPr lang="ru-RU" sz="4400" b="1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нгэтэй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400" b="1" i="1" dirty="0" smtClean="0">
                <a:solidFill>
                  <a:schemeClr val="tx2"/>
                </a:solidFill>
                <a:latin typeface="Monotype Corsiva" pitchFamily="66" charset="0"/>
              </a:rPr>
              <a:t>– </a:t>
            </a:r>
            <a:r>
              <a:rPr lang="ru-RU" sz="4400" b="1" i="1" dirty="0" smtClean="0">
                <a:solidFill>
                  <a:srgbClr val="FFFF00"/>
                </a:solidFill>
                <a:latin typeface="Monotype Corsiva" pitchFamily="66" charset="0"/>
              </a:rPr>
              <a:t>огненного цвета</a:t>
            </a:r>
            <a:endParaRPr lang="ru-RU" sz="4400" b="1" i="1" dirty="0">
              <a:solidFill>
                <a:srgbClr val="FFFF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Ольбон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–  </a:t>
            </a:r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ненастье</a:t>
            </a:r>
            <a:endParaRPr lang="ru-RU" sz="4400" b="1" dirty="0">
              <a:solidFill>
                <a:srgbClr val="FFFF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Бээрэ</a:t>
            </a:r>
            <a:r>
              <a:rPr lang="ru-RU" sz="4400" b="1" i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һ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эн </a:t>
            </a:r>
            <a:r>
              <a:rPr lang="ru-RU" sz="44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– 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замёрзший</a:t>
            </a:r>
            <a:endParaRPr lang="ru-RU" sz="4400" b="1" dirty="0">
              <a:solidFill>
                <a:srgbClr val="FFFF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</a:t>
            </a:r>
            <a:r>
              <a:rPr lang="ru-RU" sz="4400" b="1" i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үү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дэг </a:t>
            </a:r>
            <a:r>
              <a:rPr lang="ru-RU" sz="44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– </a:t>
            </a:r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костёр</a:t>
            </a:r>
            <a:endParaRPr lang="ru-RU" sz="4400" i="1" dirty="0">
              <a:solidFill>
                <a:srgbClr val="FFFF00"/>
              </a:solidFill>
            </a:endParaRP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tereokartinka-Korzinka-s-ovoschami.jpg"/>
          <p:cNvPicPr>
            <a:picLocks noChangeAspect="1"/>
          </p:cNvPicPr>
          <p:nvPr/>
        </p:nvPicPr>
        <p:blipFill>
          <a:blip r:embed="rId2" cstate="print"/>
          <a:srcRect b="3645"/>
          <a:stretch>
            <a:fillRect/>
          </a:stretch>
        </p:blipFill>
        <p:spPr>
          <a:xfrm>
            <a:off x="6715108" y="4143380"/>
            <a:ext cx="2428892" cy="228599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Ответы: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143240" y="928670"/>
            <a:ext cx="2254238" cy="395128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1. В   </a:t>
            </a:r>
          </a:p>
          <a:p>
            <a:pPr marL="514350" indent="-51435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2. А   </a:t>
            </a:r>
          </a:p>
          <a:p>
            <a:pPr marL="514350" indent="-51435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3. Б  </a:t>
            </a:r>
          </a:p>
          <a:p>
            <a:pPr marL="514350" indent="-51435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4. Б   </a:t>
            </a:r>
          </a:p>
          <a:p>
            <a:pPr marL="514350" indent="-51435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5. В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3438" y="928670"/>
            <a:ext cx="1785950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6. В  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7. Г  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8. А  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9. А 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10. Б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4286256"/>
            <a:ext cx="4000528" cy="224676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Критерии оценок:</a:t>
            </a: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800" dirty="0" smtClean="0"/>
              <a:t>9 – 10 баллов = «5»</a:t>
            </a:r>
          </a:p>
          <a:p>
            <a:pPr>
              <a:buNone/>
            </a:pPr>
            <a:r>
              <a:rPr lang="ru-RU" sz="2800" dirty="0" smtClean="0"/>
              <a:t>7 – 8 баллов = «4»</a:t>
            </a:r>
          </a:p>
          <a:p>
            <a:pPr>
              <a:buNone/>
            </a:pPr>
            <a:r>
              <a:rPr lang="ru-RU" sz="2800" dirty="0" smtClean="0"/>
              <a:t>5 – 6 баллов = «3»</a:t>
            </a:r>
          </a:p>
          <a:p>
            <a:pPr>
              <a:buNone/>
            </a:pPr>
            <a:r>
              <a:rPr lang="ru-RU" sz="2800" dirty="0" smtClean="0"/>
              <a:t>4 балла и меньше = «2»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7"/>
            <a:ext cx="2714612" cy="292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0817609-n------n----------n-----n---------n.jpg"/>
          <p:cNvPicPr>
            <a:picLocks noChangeAspect="1"/>
          </p:cNvPicPr>
          <p:nvPr/>
        </p:nvPicPr>
        <p:blipFill>
          <a:blip r:embed="rId2"/>
          <a:srcRect t="6522"/>
          <a:stretch>
            <a:fillRect/>
          </a:stretch>
        </p:blipFill>
        <p:spPr>
          <a:xfrm>
            <a:off x="3929058" y="3571876"/>
            <a:ext cx="4159651" cy="3071810"/>
          </a:xfrm>
          <a:prstGeom prst="rect">
            <a:avLst/>
          </a:prstGeom>
        </p:spPr>
      </p:pic>
      <p:pic>
        <p:nvPicPr>
          <p:cNvPr id="7" name="Рисунок 6" descr="fruit-vegetables_2_221.jpg"/>
          <p:cNvPicPr>
            <a:picLocks noChangeAspect="1"/>
          </p:cNvPicPr>
          <p:nvPr/>
        </p:nvPicPr>
        <p:blipFill>
          <a:blip r:embed="rId3" cstate="print"/>
          <a:srcRect l="9806" t="6907" r="6836" b="5602"/>
          <a:stretch>
            <a:fillRect/>
          </a:stretch>
        </p:blipFill>
        <p:spPr>
          <a:xfrm>
            <a:off x="428596" y="3643314"/>
            <a:ext cx="3643338" cy="2714644"/>
          </a:xfrm>
          <a:prstGeom prst="rect">
            <a:avLst/>
          </a:prstGeom>
        </p:spPr>
      </p:pic>
      <p:pic>
        <p:nvPicPr>
          <p:cNvPr id="9" name="Рисунок 8" descr="imgprevi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785794"/>
            <a:ext cx="3307699" cy="2643206"/>
          </a:xfrm>
          <a:prstGeom prst="rect">
            <a:avLst/>
          </a:prstGeom>
        </p:spPr>
      </p:pic>
      <p:pic>
        <p:nvPicPr>
          <p:cNvPr id="10" name="Рисунок 9" descr="vegetables-basket.jpg"/>
          <p:cNvPicPr>
            <a:picLocks noChangeAspect="1"/>
          </p:cNvPicPr>
          <p:nvPr/>
        </p:nvPicPr>
        <p:blipFill>
          <a:blip r:embed="rId5"/>
          <a:srcRect l="3356" t="4444" r="2684" b="4444"/>
          <a:stretch>
            <a:fillRect/>
          </a:stretch>
        </p:blipFill>
        <p:spPr>
          <a:xfrm>
            <a:off x="4214810" y="571480"/>
            <a:ext cx="4000528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527</Words>
  <Application>Microsoft Office PowerPoint</Application>
  <PresentationFormat>Экран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Моя семья в огороде</vt:lpstr>
      <vt:lpstr>Презентация PowerPoint</vt:lpstr>
      <vt:lpstr>Презентация PowerPoint</vt:lpstr>
      <vt:lpstr>Презентация PowerPoint</vt:lpstr>
      <vt:lpstr>Словарна ажал </vt:lpstr>
      <vt:lpstr>Ответы:  </vt:lpstr>
      <vt:lpstr>Презентация PowerPoint</vt:lpstr>
      <vt:lpstr>Презентация PowerPoint</vt:lpstr>
      <vt:lpstr>Намар  Хамаанай падежэй –ай, -ой, -эй, -ын  залгалтанууд</vt:lpstr>
      <vt:lpstr>1 зогсолто (привал)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</cp:lastModifiedBy>
  <cp:revision>20</cp:revision>
  <dcterms:created xsi:type="dcterms:W3CDTF">2013-10-16T10:07:45Z</dcterms:created>
  <dcterms:modified xsi:type="dcterms:W3CDTF">2015-11-23T14:02:14Z</dcterms:modified>
</cp:coreProperties>
</file>