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326" r:id="rId3"/>
    <p:sldId id="325" r:id="rId4"/>
    <p:sldId id="270" r:id="rId5"/>
    <p:sldId id="267" r:id="rId6"/>
    <p:sldId id="321" r:id="rId7"/>
    <p:sldId id="277" r:id="rId8"/>
    <p:sldId id="307" r:id="rId9"/>
    <p:sldId id="302" r:id="rId10"/>
    <p:sldId id="294" r:id="rId11"/>
    <p:sldId id="327" r:id="rId12"/>
    <p:sldId id="296" r:id="rId13"/>
    <p:sldId id="322" r:id="rId14"/>
    <p:sldId id="320" r:id="rId15"/>
    <p:sldId id="292" r:id="rId16"/>
    <p:sldId id="314" r:id="rId17"/>
    <p:sldId id="319" r:id="rId18"/>
    <p:sldId id="304" r:id="rId19"/>
    <p:sldId id="317" r:id="rId20"/>
    <p:sldId id="323" r:id="rId21"/>
    <p:sldId id="315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453" autoAdjust="0"/>
  </p:normalViewPr>
  <p:slideViewPr>
    <p:cSldViewPr>
      <p:cViewPr>
        <p:scale>
          <a:sx n="66" d="100"/>
          <a:sy n="66" d="100"/>
        </p:scale>
        <p:origin x="-150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03696-113E-448C-962B-F4B198417DAA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7C624-B699-4701-86EF-14840CC7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C624-B699-4701-86EF-14840CC7800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E225A-D40E-46DC-BE48-24E3A043F12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9D33-D139-4747-98E2-C1198B789CAD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39F4-D909-4531-BF03-7967AE5F0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77;&#1083;&#1086;&#1076;&#1080;&#1103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&#1052;&#1077;&#1083;&#1086;&#1076;&#1080;&#1103;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jplus.ru/img4/y/a/yashin/0111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6;&#1077;&#1085;&#1085;&#1099;&#1077;%20&#1087;&#1077;&#1089;&#1085;&#1080;%20-%20&#1044;&#1077;&#1085;&#1100;%20&#1055;&#1086;&#1073;&#1077;&#1076;&#1099;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hyperlink" Target="http://poklongor.narod.ru/img/22.06/nac_20.jpg" TargetMode="External"/><Relationship Id="rId10" Type="http://schemas.openxmlformats.org/officeDocument/2006/relationships/hyperlink" Target="http://img1.liveinternet.ru/images/attach/c/2/74/127/74127195_3085196_474196.jpg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hyperlink" Target="http://www.ljplus.ru/img4/y/a/yashin/011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hyperlink" Target="http://poklongor.narod.ru/img/22.06/nac_20.jpg" TargetMode="External"/><Relationship Id="rId9" Type="http://schemas.openxmlformats.org/officeDocument/2006/relationships/hyperlink" Target="http://img1.liveinternet.ru/images/attach/c/2/74/127/74127195_3085196_474196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2;&#1092;&#1075;&#1072;&#1085;.mp3" TargetMode="External"/><Relationship Id="rId6" Type="http://schemas.openxmlformats.org/officeDocument/2006/relationships/hyperlink" Target="http://smajliki.ru/smilie-505439943.html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hyperlink" Target="http://smajliki.ru/smilie-505439943.html" TargetMode="Externa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5;&#1077;&#1095;&#1085;&#1103;.mp3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ru.wikipedia.org/wiki/%D0%97%D0%B0%D0%BB%D0%BE%D0%B6%D0%BD%D0%B8%D0%BA" TargetMode="External"/><Relationship Id="rId7" Type="http://schemas.openxmlformats.org/officeDocument/2006/relationships/hyperlink" Target="http://ru.wikipedia.org/wiki/20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_%D1%81%D0%B5%D0%BD%D1%82%D1%8F%D0%B1%D1%80%D1%8F" TargetMode="External"/><Relationship Id="rId5" Type="http://schemas.openxmlformats.org/officeDocument/2006/relationships/hyperlink" Target="http://ru.wikipedia.org/wiki/%D0%A1%D0%B5%D0%B2%D0%B5%D1%80%D0%BD%D0%B0%D1%8F_%D0%9E%D1%81%D0%B5%D1%82%D0%B8%D1%8F" TargetMode="External"/><Relationship Id="rId10" Type="http://schemas.openxmlformats.org/officeDocument/2006/relationships/image" Target="../media/image41.jpeg"/><Relationship Id="rId4" Type="http://schemas.openxmlformats.org/officeDocument/2006/relationships/hyperlink" Target="http://ru.wikipedia.org/wiki/%D0%91%D0%B5%D1%81%D0%BB%D0%B0%D0%BD" TargetMode="External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3;&#1088;&#1091;&#1079;%20200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83;&#1086;&#1076;&#1080;&#1103;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Minutta_2f8c.m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01%20-%20&#1070;.%20&#1051;&#1077;&#1074;&#1080;&#1090;&#1072;&#1085;%20-%20&#1048;&#1079;%20&#1089;&#1086;&#1086;&#1073;&#1097;&#1077;&#1085;&#1080;&#1103;%20&#1086;%20&#1074;&#1077;&#1088;&#1086;&#1083;&#1086;&#1084;&#1085;&#1086;&#1084;%20&#1085;&#1072;&#1087;&#1072;&#1076;&#1077;&#1085;&#1080;&#1080;_mp3cut.foxcom.su_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17" Type="http://schemas.openxmlformats.org/officeDocument/2006/relationships/image" Target="../media/image14.gif"/><Relationship Id="rId2" Type="http://schemas.openxmlformats.org/officeDocument/2006/relationships/audio" Target="file:///F:\&#1057;&#1074;&#1103;&#1097;&#1077;&#1085;&#1085;&#1072;&#1103;%20&#1074;&#1086;&#1081;&#1085;&#1072;.wav" TargetMode="External"/><Relationship Id="rId16" Type="http://schemas.openxmlformats.org/officeDocument/2006/relationships/image" Target="../media/image3.png"/><Relationship Id="rId1" Type="http://schemas.openxmlformats.org/officeDocument/2006/relationships/audio" Target="file:///D:\&#1042;&#1077;&#1083;&#1080;&#1082;&#1072;&#1103;%20&#1054;&#1090;&#1077;&#1095;&#1077;&#1089;&#1090;&#1074;&#1077;&#1085;&#1085;&#1072;&#1103;%20&#1074;&#1086;&#1081;&#1085;&#1072;\&#1070;&#1088;&#1080;&#1081;-&#1051;&#1077;&#1074;&#1080;&#1090;&#1072;&#1085;-&#1042;&#1085;&#1080;&#1084;&#1072;&#1085;&#1080;&#1077;-&#1043;&#1086;&#1074;&#1086;&#1088;&#1080;&#1090;-&#1052;&#1086;&#1089;&#1082;&#1074;&#1072;(muzofon.com).mp3" TargetMode="External"/><Relationship Id="rId6" Type="http://schemas.openxmlformats.org/officeDocument/2006/relationships/hyperlink" Target="http://www.cripo.com.ua/i/secdok_war_02.jpg" TargetMode="External"/><Relationship Id="rId11" Type="http://schemas.openxmlformats.org/officeDocument/2006/relationships/hyperlink" Target="http://www.istorya.ru/book/ww2/img/tmp1B22-5.jpg" TargetMode="External"/><Relationship Id="rId5" Type="http://schemas.openxmlformats.org/officeDocument/2006/relationships/image" Target="../media/image7.jpeg"/><Relationship Id="rId15" Type="http://schemas.openxmlformats.org/officeDocument/2006/relationships/image" Target="../media/image13.jpeg"/><Relationship Id="rId10" Type="http://schemas.openxmlformats.org/officeDocument/2006/relationships/image" Target="../media/image10.jpeg"/><Relationship Id="rId4" Type="http://schemas.openxmlformats.org/officeDocument/2006/relationships/hyperlink" Target="http://gorod.tomsk.ru/i/u/2657/napadenie.jpg" TargetMode="External"/><Relationship Id="rId9" Type="http://schemas.openxmlformats.org/officeDocument/2006/relationships/hyperlink" Target="http://pv-afghan.ucoz.ru/_nw/1/63649.jpg" TargetMode="External"/><Relationship Id="rId14" Type="http://schemas.openxmlformats.org/officeDocument/2006/relationships/hyperlink" Target="http://cs9624.vkontakte.ru/u2008214/136562458/x_99959dc7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fxstudio.ru/Foto/Big/images/blokada10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73;&#1086;&#1088;&#1086;&#1085;&#1072;%20&#1051;&#1077;&#1085;&#1080;&#1085;&#1075;&#1088;&#1072;&#1076;&#1072;-%20&#1082;&#1072;&#1082;%20&#1074;&#1099;&#1089;&#1090;&#1086;&#1103;&#1083;%20&#1075;&#1086;&#1088;&#1086;&#1076;%20&#1085;&#1072;%20&#1053;&#1077;&#1074;&#1077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images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552" y="0"/>
            <a:ext cx="8172450" cy="9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Наступил долгожданный день –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День 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</a:rPr>
              <a:t>Победы !</a:t>
            </a:r>
            <a:endParaRPr lang="ru-RU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2293" name="Picture 5" descr="osnov_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3240088" cy="2578100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12776"/>
            <a:ext cx="2898775" cy="3744913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295" name="Picture 7" descr="nac_20_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076700"/>
            <a:ext cx="3241675" cy="2538413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296" name="Picture 8" descr="osnov_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5157788"/>
            <a:ext cx="2879725" cy="1500187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298" name="Picture 10" descr="Картинка 4 из 17382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1052513"/>
            <a:ext cx="2124075" cy="2808287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300" name="Picture 12" descr="Картинка 38 из 15652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4149725"/>
            <a:ext cx="2106613" cy="2519363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" name="Военные песни -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7645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552" y="0"/>
            <a:ext cx="8172450" cy="9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Наступил долгожданный день –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День 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</a:rPr>
              <a:t>Победы!</a:t>
            </a:r>
            <a:endParaRPr lang="ru-RU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12293" name="Picture 5" descr="osnov_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3240088" cy="2578100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2898775" cy="3744913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295" name="Picture 7" descr="nac_20_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76700"/>
            <a:ext cx="3241675" cy="2538413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296" name="Picture 8" descr="osnov_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5157788"/>
            <a:ext cx="2879725" cy="1500187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298" name="Picture 10" descr="Картинка 4 из 17382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1052513"/>
            <a:ext cx="2124075" cy="2808287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300" name="Picture 12" descr="Картинка 38 из 15652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4149725"/>
            <a:ext cx="2106613" cy="2519363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3861048"/>
            <a:ext cx="7772400" cy="2448272"/>
          </a:xfrm>
        </p:spPr>
        <p:txBody>
          <a:bodyPr/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Афганистан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/>
              <a:t>1979-1989</a:t>
            </a:r>
            <a:endParaRPr lang="ru-RU" sz="72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2" descr="D:\Афганистан - ты боль моей души\25a2bc0615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714375"/>
            <a:ext cx="19145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D:\Афганистан - ты боль моей души\111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571500"/>
            <a:ext cx="30892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D:\Афганистан - ты боль моей души\p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72816"/>
            <a:ext cx="18811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http://s5.rimg.info/ad96531231fb3597bff8d7ebb77d52fa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3" y="2357438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http://s5.rimg.info/ad96531231fb3597bff8d7ebb77d52fa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2357438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5085184"/>
            <a:ext cx="7992888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афг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3861048"/>
            <a:ext cx="7772400" cy="2448272"/>
          </a:xfrm>
        </p:spPr>
        <p:txBody>
          <a:bodyPr/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Афганистан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/>
              <a:t>1979-1989</a:t>
            </a:r>
            <a:endParaRPr lang="ru-RU" sz="72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2" descr="D:\Афганистан - ты боль моей души\25a2bc0615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714375"/>
            <a:ext cx="19145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D:\Афганистан - ты боль моей души\111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571500"/>
            <a:ext cx="30892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D:\Афганистан - ты боль моей души\p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72816"/>
            <a:ext cx="18811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http://s5.rimg.info/ad96531231fb3597bff8d7ebb77d52fa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2357438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6" descr="http://s5.rimg.info/ad96531231fb3597bff8d7ebb77d52fa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2357438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5085184"/>
            <a:ext cx="7992888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51785"/>
            <a:ext cx="9144000" cy="64940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Казаков Анатолий Евгеньевич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Нинушка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дорогая! Прости, что сразу не сказал тебе всей правды. Никак язык не поворачивался, и так об этом писать не хочется, я ведь знаю, какая ты у меня, реветь постоянно будешь. В общем, завтра мы убываем в Афганистан…»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Гордов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Леонид Андреевич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«Здравствуйте, мама, Маруся и все наши. Извините, что долго не писал. Сейчас нахожусь на крупных учениях и еле выбрал возможность написать одно это письмо… А уж сейчас не взыщите!»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Бобров Евгений Петрович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“…Сейчас стоим в городе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Кимише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Ночью службу несем, а днем наш взвод сооружает для себя бассейн. Воды здесь мало, и  пить ее страшно, нужно кипятить, одной дизентерии только десять видов. Мама, все цветет, трава, как у нас – зеленая, а какие здесь маки! Я пошлю тебе! По ночам, когда стою на посту вспоминаю свой дом, тебя и Таню… 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Грядушкин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Сергей Анатольевич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“…Мама, не надо зря лить слезы и оплакивать меня, ведь я не навечно ушел служить, а всего лишь на два года, зря не волнуйся за меня и я обязательно приду. Крепко-крепко целую, ваш сын Сергей.”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Гальченко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Сергей Васильевич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”…Мама, еще раз тебя прошу, не переживай, ничего страшного со мной не случится. Ведь я везучий и попал в хорошее место!”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Севастьянов Алексей Иванович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”…Дорогая моя мама! Разреши мне от всего сердца поздравить тебя с наступающим 1985 годом. Тебе самого доброго, мама! г. Кабул, 12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декабря 1984 год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5148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charset="0"/>
              </a:rPr>
              <a:t>По официальным данным 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с 22 декабря 1979 года по 15 февраля 1989 года в Афганистане мы потеряли:13310 </a:t>
            </a:r>
            <a:r>
              <a:rPr lang="ru-RU" sz="2000" b="1" dirty="0" smtClean="0">
                <a:latin typeface="Arial" charset="0"/>
              </a:rPr>
              <a:t>человек,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более 30000 ранеными и </a:t>
            </a:r>
            <a:r>
              <a:rPr lang="ru-RU" sz="2000" b="1" dirty="0" smtClean="0">
                <a:latin typeface="Arial" charset="0"/>
              </a:rPr>
              <a:t>искалеченными,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311 пленными и пропавшими без </a:t>
            </a:r>
            <a:r>
              <a:rPr lang="ru-RU" sz="2000" b="1" dirty="0" smtClean="0">
                <a:latin typeface="Arial" charset="0"/>
              </a:rPr>
              <a:t>вести.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За 9 лет через Афганистан прошло не менее 1500000 </a:t>
            </a:r>
            <a:r>
              <a:rPr lang="ru-RU" sz="2000" b="1" dirty="0" smtClean="0">
                <a:latin typeface="Arial" charset="0"/>
              </a:rPr>
              <a:t>человек.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72 человека получили звание Героя Советского </a:t>
            </a:r>
            <a:r>
              <a:rPr lang="ru-RU" sz="2000" b="1" dirty="0" smtClean="0">
                <a:latin typeface="Arial" charset="0"/>
              </a:rPr>
              <a:t>Союза.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437112"/>
            <a:ext cx="58681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Чувашской Республике проживает около трех тысяч участников военных действий в Афганистане; из них 89 инвалидов войны,  Чувашская Республика потеряла 111 своих </a:t>
            </a:r>
            <a:r>
              <a:rPr lang="ru-RU" sz="2400" b="1" dirty="0" smtClean="0"/>
              <a:t>сыновей.</a:t>
            </a:r>
            <a:endParaRPr lang="ru-RU" sz="2400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76650"/>
            <a:ext cx="3347864" cy="3181350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4211960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37755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чечн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852936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504" y="0"/>
            <a:ext cx="903649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    </a:t>
            </a:r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1994-1996                 1999-2001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37755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504" y="0"/>
            <a:ext cx="903649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    </a:t>
            </a:r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1994-1996                 1999-2001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96752" y="0"/>
            <a:ext cx="6408712" cy="2636912"/>
          </a:xfrm>
        </p:spPr>
        <p:txBody>
          <a:bodyPr>
            <a:noAutofit/>
          </a:bodyPr>
          <a:lstStyle/>
          <a:p>
            <a:pPr lvl="5">
              <a:buNone/>
              <a:defRPr/>
            </a:pPr>
            <a:r>
              <a:rPr lang="ru-RU" sz="1600" b="1" dirty="0" err="1" smtClean="0"/>
              <a:t>Террористи́ческий</a:t>
            </a:r>
            <a:r>
              <a:rPr lang="ru-RU" sz="1600" b="1" dirty="0" smtClean="0"/>
              <a:t> акт в </a:t>
            </a:r>
            <a:r>
              <a:rPr lang="ru-RU" sz="1600" b="1" dirty="0" err="1" smtClean="0"/>
              <a:t>Бесла́не</a:t>
            </a:r>
            <a:r>
              <a:rPr lang="ru-RU" sz="1600" b="1" dirty="0" smtClean="0"/>
              <a:t> — захват </a:t>
            </a:r>
            <a:r>
              <a:rPr lang="ru-RU" sz="1600" b="1" dirty="0" smtClean="0">
                <a:hlinkClick r:id="rId3" action="ppaction://hlinkfile" tooltip="Заложник"/>
              </a:rPr>
              <a:t>заложников</a:t>
            </a:r>
            <a:r>
              <a:rPr lang="ru-RU" sz="1600" b="1" dirty="0" smtClean="0"/>
              <a:t> в </a:t>
            </a:r>
            <a:r>
              <a:rPr lang="ru-RU" sz="1600" b="1" dirty="0" err="1" smtClean="0"/>
              <a:t>школе№</a:t>
            </a:r>
            <a:r>
              <a:rPr lang="ru-RU" sz="1600" b="1" dirty="0" smtClean="0"/>
              <a:t> 1 города </a:t>
            </a:r>
            <a:r>
              <a:rPr lang="ru-RU" sz="1600" b="1" dirty="0" smtClean="0">
                <a:hlinkClick r:id="rId4" action="ppaction://hlinkfile" tooltip="Беслан"/>
              </a:rPr>
              <a:t>Беслан</a:t>
            </a:r>
            <a:r>
              <a:rPr lang="ru-RU" sz="1600" b="1" dirty="0" smtClean="0"/>
              <a:t>(</a:t>
            </a:r>
            <a:r>
              <a:rPr lang="ru-RU" sz="1600" b="1" dirty="0" err="1" smtClean="0">
                <a:hlinkClick r:id="rId5" action="ppaction://hlinkfile" tooltip="Северная Осетия"/>
              </a:rPr>
              <a:t>СевернаяОсетия</a:t>
            </a:r>
            <a:r>
              <a:rPr lang="ru-RU" sz="1600" b="1" dirty="0" smtClean="0"/>
              <a:t>),совершённый боевиками </a:t>
            </a:r>
            <a:r>
              <a:rPr lang="ru-RU" sz="1600" b="1" dirty="0" smtClean="0">
                <a:hlinkClick r:id="rId6" action="ppaction://hlinkfile" tooltip="1 сентября"/>
              </a:rPr>
              <a:t>1 сентября</a:t>
            </a:r>
            <a:r>
              <a:rPr lang="ru-RU" sz="1600" b="1" dirty="0" smtClean="0"/>
              <a:t> </a:t>
            </a:r>
            <a:r>
              <a:rPr lang="ru-RU" sz="1600" b="1" dirty="0" smtClean="0">
                <a:hlinkClick r:id="rId7" action="ppaction://hlinkfile" tooltip="2004"/>
              </a:rPr>
              <a:t>2004 года</a:t>
            </a:r>
            <a:r>
              <a:rPr lang="ru-RU" sz="1600" b="1" dirty="0" smtClean="0"/>
              <a:t>. В течение трёх дней террористы удерживали в здании более 1100 заложников  - детей, их родителей и сотрудников школы.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04664"/>
            <a:ext cx="2592288" cy="3837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На третий день около 13:05 в школе произошли взрывы, и позже возник пожар, в результате которого произошло частичное обрушение здания. После первых взрывов заложники начали выбегать из школы, и федеральными силами был предпринят штурм.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5103674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В итоге, большинство заложников были освобождены в ходе штурма, однако общий счёт потерь в результате теракта составил более 330 человек убитыми, из которых 186 были дети, и свыше 800 человек ранеными.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0"/>
            <a:ext cx="2771800" cy="3861048"/>
          </a:xfrm>
          <a:prstGeom prst="rect">
            <a:avLst/>
          </a:prstGeom>
        </p:spPr>
      </p:pic>
      <p:pic>
        <p:nvPicPr>
          <p:cNvPr id="11" name="Рисунок 10" descr="Рисунок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060848"/>
            <a:ext cx="3635896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4221088"/>
            <a:ext cx="2973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Они еще живы…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Они еще  ничего не знают…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Рисунок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005064"/>
            <a:ext cx="4572000" cy="28529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024336" cy="2119164"/>
          </a:xfrm>
          <a:prstGeom prst="rect">
            <a:avLst/>
          </a:prstGeom>
        </p:spPr>
      </p:pic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1988840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5528" y="4581128"/>
            <a:ext cx="4248472" cy="2276872"/>
          </a:xfrm>
          <a:prstGeom prst="rect">
            <a:avLst/>
          </a:prstGeom>
        </p:spPr>
      </p:pic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93096"/>
            <a:ext cx="4196011" cy="2564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0"/>
            <a:ext cx="188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Черный тюльпан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68344" y="0"/>
            <a:ext cx="124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«груз 200»</a:t>
            </a:r>
            <a:endParaRPr lang="ru-RU" b="1" dirty="0"/>
          </a:p>
        </p:txBody>
      </p:sp>
      <p:pic>
        <p:nvPicPr>
          <p:cNvPr id="11" name="Груз 20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4077072"/>
            <a:ext cx="304800" cy="304800"/>
          </a:xfrm>
          <a:prstGeom prst="rect">
            <a:avLst/>
          </a:prstGeom>
        </p:spPr>
      </p:pic>
      <p:pic>
        <p:nvPicPr>
          <p:cNvPr id="7" name="Рисунок 6" descr="images (2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1988840"/>
            <a:ext cx="4032448" cy="26642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images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4664"/>
            <a:ext cx="4320480" cy="55172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165304"/>
            <a:ext cx="90627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Максимов Владимир Вениаминович ,  родился  23 июля 1977 </a:t>
            </a:r>
            <a:r>
              <a:rPr lang="ru-RU" sz="2400" b="1" i="1" dirty="0" smtClean="0">
                <a:solidFill>
                  <a:schemeClr val="tx2"/>
                </a:solidFill>
              </a:rPr>
              <a:t>года.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nutta_2f8c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4 из 6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Cambria" pitchFamily="18" charset="0"/>
              </a:rPr>
              <a:t>Вечная память павшим, вечная память живущим героям </a:t>
            </a:r>
            <a:r>
              <a:rPr lang="ru-RU" sz="4400" b="1" dirty="0" smtClean="0">
                <a:solidFill>
                  <a:srgbClr val="FFFF00"/>
                </a:solidFill>
                <a:latin typeface="Cambria" pitchFamily="18" charset="0"/>
              </a:rPr>
              <a:t>войны!</a:t>
            </a:r>
            <a:endParaRPr lang="ru-RU" sz="44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5a85cc9ae2293beecff8916104ffa2[1]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2" descr="929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" y="2133600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</a:rPr>
              <a:t> 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46577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Дорогами войны, 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дорогами памяти...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goldenone.ru/content/images/2008_04_19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Великая </a:t>
            </a:r>
            <a:br>
              <a:rPr lang="ru-RU" sz="6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6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Отечественная  Война</a:t>
            </a: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                                                                       </a:t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3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                                                                                                        </a:t>
            </a:r>
            <a:br>
              <a:rPr lang="ru-RU" sz="3600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sz="3600" b="1" dirty="0" smtClean="0">
                <a:ln w="6350">
                  <a:solidFill>
                    <a:srgbClr val="C00000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1941  - 1945 </a:t>
            </a:r>
            <a:endParaRPr lang="ru-RU" sz="3600" dirty="0">
              <a:ln w="6350">
                <a:solidFill>
                  <a:srgbClr val="C00000"/>
                </a:solidFill>
              </a:ln>
              <a:solidFill>
                <a:schemeClr val="bg1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01 - Ю. Левитан - Из сообщения о вероломном нападении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1 из 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-6000"/>
          </a:blip>
          <a:srcRect/>
          <a:stretch>
            <a:fillRect/>
          </a:stretch>
        </p:blipFill>
        <p:spPr bwMode="auto">
          <a:xfrm>
            <a:off x="395288" y="908050"/>
            <a:ext cx="2514600" cy="3810000"/>
          </a:xfrm>
          <a:prstGeom prst="rect">
            <a:avLst/>
          </a:prstGeom>
          <a:noFill/>
          <a:ln w="6985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7" name="Picture 5" descr="Картинка 93 из 30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-6000"/>
          </a:blip>
          <a:srcRect/>
          <a:stretch>
            <a:fillRect/>
          </a:stretch>
        </p:blipFill>
        <p:spPr bwMode="auto">
          <a:xfrm>
            <a:off x="2051050" y="1268413"/>
            <a:ext cx="3205163" cy="3816350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36625" y="115888"/>
            <a:ext cx="7235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DEECF"/>
                </a:solidFill>
                <a:latin typeface="Verdana" pitchFamily="34" charset="0"/>
              </a:rPr>
              <a:t>22 июня, ровно в четыре утра…</a:t>
            </a:r>
          </a:p>
        </p:txBody>
      </p:sp>
      <p:pic>
        <p:nvPicPr>
          <p:cNvPr id="3079" name="Picture 7" descr="Битва в воздухе "/>
          <p:cNvPicPr>
            <a:picLocks noChangeAspect="1" noChangeArrowheads="1"/>
          </p:cNvPicPr>
          <p:nvPr/>
        </p:nvPicPr>
        <p:blipFill>
          <a:blip r:embed="rId8" cstate="print">
            <a:lum contrast="-6000"/>
          </a:blip>
          <a:srcRect/>
          <a:stretch>
            <a:fillRect/>
          </a:stretch>
        </p:blipFill>
        <p:spPr bwMode="auto">
          <a:xfrm>
            <a:off x="2987675" y="1700213"/>
            <a:ext cx="2879725" cy="2430462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80" name="Picture 8" descr="Картинка 118 из 30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-6000"/>
          </a:blip>
          <a:srcRect/>
          <a:stretch>
            <a:fillRect/>
          </a:stretch>
        </p:blipFill>
        <p:spPr bwMode="auto">
          <a:xfrm>
            <a:off x="4211638" y="2133600"/>
            <a:ext cx="2547937" cy="3311525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81" name="Picture 9" descr="Картинка 13 из 306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lum contrast="-6000"/>
          </a:blip>
          <a:srcRect/>
          <a:stretch>
            <a:fillRect/>
          </a:stretch>
        </p:blipFill>
        <p:spPr bwMode="auto">
          <a:xfrm>
            <a:off x="6156325" y="2420938"/>
            <a:ext cx="2592388" cy="3240087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5546725"/>
            <a:ext cx="8964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…началась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Великая Отечественная война</a:t>
            </a:r>
          </a:p>
        </p:txBody>
      </p:sp>
      <p:pic>
        <p:nvPicPr>
          <p:cNvPr id="3084" name="Юрий-Левитан-Внимание-Говорит-Москва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</p:spPr>
      </p:pic>
      <p:pic>
        <p:nvPicPr>
          <p:cNvPr id="3086" name="Picture 14" descr="Картинка 6 из 67738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69850" cmpd="tri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1" name="Священная война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7668344" y="5805264"/>
            <a:ext cx="304800" cy="304800"/>
          </a:xfrm>
          <a:prstGeom prst="rect">
            <a:avLst/>
          </a:prstGeom>
        </p:spPr>
      </p:pic>
      <p:pic>
        <p:nvPicPr>
          <p:cNvPr id="12" name="Рисунок 11" descr="3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-315416"/>
            <a:ext cx="9144000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57708" fill="hold"/>
                                        <p:tgtEl>
                                          <p:spTgt spid="3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3708"/>
                            </p:stCondLst>
                            <p:childTnLst>
                              <p:par>
                                <p:cTn id="6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707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082" grpId="0"/>
      <p:bldP spid="30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967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Некоторым было только  по 17-20 лет. Из каждых 100 ребят этого возраста, ушедших на фронт, 97 не вернулись назад.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608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Война - это 900 дней и ночей блокадного Ленинграда. Это 125 граммов хлеба в сутки. Это тонны бомб и снарядов, падающих на мирных людей.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0689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Война - это 20 часов у станка в день.  Это урожай, выросший на солёной от пота  и слез  земле. Это кровавые мозоли на ладонях таких же девчонок и мальчишек, как вы.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2210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Война… От Бреста до Москвы - 1000 км, от Москвы до Берлина - 1600. Итого: 2600 км - это если считать по прямой. Самолетом примерно 4 часа , а  вот пробежками и по  пластунски  – 4 года – 1418 дней.</a:t>
            </a:r>
            <a:b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517232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этих сражениях около 40 миллионов советских людей погибло.  Это значит - 30 убитых на 2 метра земли, 28 тысяч убитых ежедневно. Это значит - каждый четвёртый житель страны погиб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если по каждому из них объявить минуту молчания, то страна будет молчать… 38 лет.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Великая Отечественная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Война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это 1725 разрушенных и сожженных городов и посёлков, больше 70 тысяч сёл и деревень.  Война - это 32 тысячи взорванных заводов и фабрик, 65 тысяч километров железнодорожных путей.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7" name="Picture 15" descr="Картинка 20 из 108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8688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сентября 1941 года началась блокада Ленинграда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691157"/>
            <a:ext cx="889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entury Schoolbook" pitchFamily="18" charset="0"/>
              </a:rPr>
              <a:t>Самая страшная осада города в военной истории человечества длилась 871 день </a:t>
            </a:r>
            <a:endParaRPr lang="ru-RU" sz="28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212976"/>
            <a:ext cx="4644008" cy="3645024"/>
          </a:xfrm>
          <a:prstGeom prst="rect">
            <a:avLst/>
          </a:prstGeom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орона Ленинграда- как выстоял город на Нев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7236296" y="1628801"/>
            <a:ext cx="1907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   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Леня  Голиков  </a:t>
            </a:r>
          </a:p>
        </p:txBody>
      </p:sp>
      <p:pic>
        <p:nvPicPr>
          <p:cNvPr id="8" name="Picture 2" descr="http://s44.radikal.ru/i103/0904/15/9718e1564f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"/>
            <a:ext cx="1656184" cy="19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upload.wikimedia.org/wikipedia/commons/3/34/Portnova_Z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0"/>
            <a:ext cx="1800200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214313" y="2786063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3563888" y="1988840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Зина Портнова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www.pioneria.ruo-dzvolg.ru/images/Valya_Kotik_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0"/>
            <a:ext cx="187220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Прямоугольник 12"/>
          <p:cNvSpPr>
            <a:spLocks noChangeArrowheads="1"/>
          </p:cNvSpPr>
          <p:nvPr/>
        </p:nvSpPr>
        <p:spPr bwMode="auto">
          <a:xfrm rot="10800000" flipV="1">
            <a:off x="5508104" y="1955984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Котик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Прямоугольник 14"/>
          <p:cNvSpPr>
            <a:spLocks noChangeArrowheads="1"/>
          </p:cNvSpPr>
          <p:nvPr/>
        </p:nvSpPr>
        <p:spPr bwMode="auto">
          <a:xfrm>
            <a:off x="5929313" y="6199188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2636912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 более 35 тысяч пионеров –юных защитников Родины были награждены орденами и медалями.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3337491"/>
            <a:ext cx="396044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героев можно долго продолжать. Мы рассказали вам о нескольких ребятах. Они были  вашими ровесниками, </a:t>
            </a:r>
            <a:r>
              <a:rPr lang="ru-RU" sz="2000" b="1" dirty="0" smtClean="0">
                <a:solidFill>
                  <a:srgbClr val="0070C0"/>
                </a:solidFill>
              </a:rPr>
              <a:t>до войны это были  обыкновенные мальчишки и девчонки.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Их имена знали только родные, одноклассники да друзья.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Пришел час - они показали, каким огромным может стать маленькое детское сердце, когда разгорается в нем священная любовь к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Родине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ненависть к ее врагам.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6030580"/>
            <a:ext cx="46805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0"/>
            <a:ext cx="2952328" cy="3068960"/>
          </a:xfrm>
          <a:prstGeom prst="rect">
            <a:avLst/>
          </a:prstGeom>
        </p:spPr>
      </p:pic>
      <p:pic>
        <p:nvPicPr>
          <p:cNvPr id="17" name="Рисунок 16" descr="Рисунок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6350" y="4133850"/>
            <a:ext cx="405765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2380</TotalTime>
  <Words>857</Words>
  <Application>Microsoft Office PowerPoint</Application>
  <PresentationFormat>Экран (4:3)</PresentationFormat>
  <Paragraphs>61</Paragraphs>
  <Slides>22</Slides>
  <Notes>2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Великая  Отечественная  Война                                                                                                                                                                                          1941  - 1945 </vt:lpstr>
      <vt:lpstr>Слайд 5</vt:lpstr>
      <vt:lpstr>Слайд 6</vt:lpstr>
      <vt:lpstr>8 сентября 1941 года началась блокада Ленинграда</vt:lpstr>
      <vt:lpstr>Слайд 8</vt:lpstr>
      <vt:lpstr>Слайд 9</vt:lpstr>
      <vt:lpstr>Слайд 10</vt:lpstr>
      <vt:lpstr>Слайд 11</vt:lpstr>
      <vt:lpstr>Афганистан  1979-1989</vt:lpstr>
      <vt:lpstr>Афганистан  1979-1989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256</cp:revision>
  <dcterms:created xsi:type="dcterms:W3CDTF">2013-10-15T05:58:43Z</dcterms:created>
  <dcterms:modified xsi:type="dcterms:W3CDTF">2013-11-25T16:21:04Z</dcterms:modified>
</cp:coreProperties>
</file>