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5" r:id="rId15"/>
    <p:sldId id="276" r:id="rId16"/>
    <p:sldId id="277" r:id="rId17"/>
    <p:sldId id="271" r:id="rId18"/>
    <p:sldId id="272" r:id="rId19"/>
    <p:sldId id="278" r:id="rId20"/>
    <p:sldId id="274" r:id="rId21"/>
    <p:sldId id="26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1A1EF6-AF49-48BD-BA3C-4EC72D5F1CDA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23D93A-5A7B-4697-912C-4C1474A35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62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1CF02-C97D-4AF1-8E11-39CF3D199AF9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6145-B3D6-4314-918F-78FF30D1C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60405-F9BB-4B4C-98F0-F888F6A7139A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CCA7-A8BF-4B61-B1E2-84237BBA0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11EFC-C6FB-47B6-A9DC-21856CA94D10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0DA96-6E3E-4AC6-85E3-8C7FFACAF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344C-836A-4B16-AEFB-92D54612369F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B996-BB73-4E5E-BB29-DD2BF110E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E952-99E1-4FA5-8CF1-661A054671E6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2BD4A-E104-4209-B06D-94128B18C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E6F4-22CB-4396-AF81-32AD4667570A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C1A5-7EE4-4072-BCC2-C8B626F70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DA69-04CE-48F5-9D9D-5F8DFA08E1B8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9AAD9-261B-4F77-9ADF-DAC62698D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EE5B-E8AA-4331-8F19-FC67425BB14F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70F5E-2E9D-4488-8EBF-89FF96763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C271-C42E-4490-AB66-15190557C614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F1C4-7BB0-406E-8668-61D3F559B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C380-B8C2-45D3-92BB-005C0718A7CD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3907-2149-4F1B-B218-0680B2668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D0ACF-A576-4BAD-B42E-E8BE071FCF0E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2D6E-ECDA-4653-A851-B72CA2981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E80F-D859-4774-B676-7A112D8E6654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949-4680-4CD5-A602-AA3E69BFC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C3AF0-E03B-4576-89B3-F5461057FBA4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6877B-153B-49BF-B815-F8ACCCE93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A994-264A-4091-8712-5799548ADB2D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646F6-C97F-4906-86D7-F5EC0F8CE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B926F-669E-4F51-8487-7D2A6D540EEC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E9AA-DA11-4440-B8EF-F18427829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7158-A748-4D0E-8E3E-C1704FB7427E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AE93-45FD-49B7-AAC7-10056A225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8C2B-BC2D-4A5A-A0CC-1DD890E25AFF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5D1D-70C4-48BA-A4B3-1482E453B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AE4B-B02D-4450-8743-A4BD6E5F9077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0B5E-93DC-4DF5-BAD5-996598210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EA45-6DA7-4384-8B36-B97DC172C98B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683B-154D-4A60-9394-80D709EE7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2BFB-9762-4000-BE3E-A16ABEEA7C9A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17116-6F6E-42D5-9DE3-76FD7A039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E7CB-CB58-48D1-82AE-D61452A07CEA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44DF-79E8-4D7B-AD78-F97F2F74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9F62-04CF-4BDB-9412-ABFA83465A5F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6992-DC47-4AEF-A990-696D8C072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5D7010-DF22-4C4F-9134-8460FADBFCD1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A563C9-3524-430F-A41C-56B430016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1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4EA14F-7C19-4A23-868F-0B78B735F807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F875F3-66AF-4291-B3B3-276BFD1C1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50"/>
            <a:ext cx="6400800" cy="781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6626" name="Рисунок 3" descr="0_92eec_e74689f4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87825" y="1844824"/>
            <a:ext cx="5976664" cy="446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hevronInverted">
              <a:avLst>
                <a:gd name="adj" fmla="val 99182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«Определение уровня речевого развития и программы коррекции речевых нарушений учащихся начальной школы»</a:t>
            </a:r>
            <a:endParaRPr lang="ru-RU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Подготовила: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учитель-логопед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МАОУ СОШ №1 г. Тобольска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Белькова Н.Е.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86063" y="1643063"/>
            <a:ext cx="6072187" cy="928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6629" name="Picture 4" descr="&amp;Kcy;&amp;ocy;&amp;mcy;&amp;pcy;&amp;lcy;&amp;iecy;&amp;kcy;&amp;scy; &amp;acy;&amp;rcy;&amp;tcy;&amp;icy;&amp;kcy;&amp;ucy;&amp;lcy;&amp;yacy;&amp;tscy;&amp;icy;&amp;ocy;&amp;ncy;&amp;ncy;&amp;ocy;&amp;jcy; &amp;gcy;&amp;icy;&amp;mcy;&amp;ncy;&amp;acy;&amp;scy;&amp;tcy;&amp;icy;&amp;kcy;&amp;icy; - &amp;Scy;&amp;iecy;&amp;tcy;&amp;iecy;&amp;vcy;&amp;acy;&amp;yacy; &amp;bcy;&amp;icy;&amp;bcy;&amp;lcy;&amp;icy;&amp;ocy;&amp;tcy;&amp;ie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0" y="3410241"/>
            <a:ext cx="28797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79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6. Связная речь 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общее звучание речи характеризуется монотонностью, невыразительностью;</a:t>
            </a:r>
          </a:p>
          <a:p>
            <a:pPr marL="0" indent="0">
              <a:lnSpc>
                <a:spcPct val="80000"/>
              </a:lnSpc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конструкция фразы примитивна, состоящая из </a:t>
            </a:r>
            <a:br>
              <a:rPr lang="ru-RU" sz="1800" b="1" dirty="0" smtClean="0">
                <a:latin typeface="Arial" charset="0"/>
                <a:cs typeface="Arial" charset="0"/>
              </a:rPr>
            </a:br>
            <a:r>
              <a:rPr lang="ru-RU" sz="1800" b="1" dirty="0" smtClean="0">
                <a:latin typeface="Arial" charset="0"/>
                <a:cs typeface="Arial" charset="0"/>
              </a:rPr>
              <a:t>простых нераспространенных предложений;</a:t>
            </a:r>
          </a:p>
          <a:p>
            <a:pPr marL="0" indent="0">
              <a:lnSpc>
                <a:spcPct val="80000"/>
              </a:lnSpc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перечисляет отдельные предметы без описания </a:t>
            </a:r>
            <a:br>
              <a:rPr lang="ru-RU" sz="1800" b="1" dirty="0" smtClean="0">
                <a:latin typeface="Arial" charset="0"/>
                <a:cs typeface="Arial" charset="0"/>
              </a:rPr>
            </a:br>
            <a:r>
              <a:rPr lang="ru-RU" sz="1800" b="1" dirty="0" smtClean="0">
                <a:latin typeface="Arial" charset="0"/>
                <a:cs typeface="Arial" charset="0"/>
              </a:rPr>
              <a:t>действий и качеств;</a:t>
            </a:r>
          </a:p>
          <a:p>
            <a:pPr marL="0" indent="0">
              <a:lnSpc>
                <a:spcPct val="80000"/>
              </a:lnSpc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в самостоятельных высказываниях пользуется простой структурой предложения;</a:t>
            </a:r>
          </a:p>
          <a:p>
            <a:pPr marL="0" indent="0">
              <a:lnSpc>
                <a:spcPct val="80000"/>
              </a:lnSpc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наблюдаются нарушения связи слов в предложениях, выражающих временные, пространственные и другие отношения;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нарушены основные показатели связности речи: последовательность, логичность, композиционная целостность высказывания.</a:t>
            </a:r>
          </a:p>
          <a:p>
            <a:pPr marL="0" indent="0">
              <a:lnSpc>
                <a:spcPct val="80000"/>
              </a:lnSpc>
            </a:pPr>
            <a:endParaRPr lang="ru-RU" sz="1800" dirty="0" smtClean="0"/>
          </a:p>
        </p:txBody>
      </p:sp>
      <p:pic>
        <p:nvPicPr>
          <p:cNvPr id="35842" name="Рисунок 3" descr="i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662165">
            <a:off x="6452394" y="4964906"/>
            <a:ext cx="20320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981075"/>
            <a:ext cx="219551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7715250" cy="51466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наблюдается интонационная, логическая прерывистость, заключающаяся в неоправданной остановке речи, в обрыве фраз, мыслей, а иногда - в неоправданном повторении одних и тех же слов;</a:t>
            </a:r>
          </a:p>
          <a:p>
            <a:pPr>
              <a:lnSpc>
                <a:spcPct val="90000"/>
              </a:lnSpc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фразы следуют одна за другой без пауз, логических ударений, без четкого грамматического оформления предложений;</a:t>
            </a:r>
          </a:p>
          <a:p>
            <a:pPr>
              <a:lnSpc>
                <a:spcPct val="90000"/>
              </a:lnSpc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нет целостного видения сюжета, отвлекается на детали;</a:t>
            </a:r>
          </a:p>
          <a:p>
            <a:pPr>
              <a:lnSpc>
                <a:spcPct val="90000"/>
              </a:lnSpc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фраза семантически бедная, слабо владеет навыком монологического высказывания;</a:t>
            </a:r>
          </a:p>
          <a:p>
            <a:pPr>
              <a:lnSpc>
                <a:spcPct val="90000"/>
              </a:lnSpc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рассказ состоит из отдельных предложений, не связанных между собой;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события излагаются без обобщающей сюжетной линии, путем перечисления изображённого</a:t>
            </a:r>
          </a:p>
          <a:p>
            <a:pPr>
              <a:lnSpc>
                <a:spcPct val="90000"/>
              </a:lnSpc>
            </a:pPr>
            <a:endParaRPr lang="ru-RU" sz="3000" b="1" dirty="0" smtClean="0"/>
          </a:p>
        </p:txBody>
      </p:sp>
      <p:pic>
        <p:nvPicPr>
          <p:cNvPr id="36866" name="Picture 2" descr="&amp;Kcy;&amp;acy;&amp;kcy; &amp;icy;&amp;scy;&amp;pcy;&amp;rcy;&amp;acy;&amp;vcy;&amp;icy;&amp;tcy;&amp;softcy; &amp;ncy;&amp;iecy;&amp;dcy;&amp;ocy;&amp;scy;&amp;tcy;&amp;acy;&amp;tcy;&amp;kcy;&amp;icy; &amp;pcy;&amp;rcy;&amp;ocy;&amp;icy;&amp;zcy;&amp;ncy;&amp;ocy;&amp;shcy;&amp;iecy;&amp;n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5157192"/>
            <a:ext cx="3313062" cy="15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20256">
            <a:off x="6820694" y="1835944"/>
            <a:ext cx="211613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05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ru-RU" sz="18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7.Симптоматика заикания: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i="1" dirty="0" smtClean="0"/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речь сопровождается запинками, остановками, повторениями отдельных звуков, слогов, слов;</a:t>
            </a:r>
          </a:p>
          <a:p>
            <a:pPr marL="0" indent="0">
              <a:lnSpc>
                <a:spcPct val="80000"/>
              </a:lnSpc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тип речевых судорог: тонические, клонические, смешанные;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локализация судорог;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ru-RU" sz="1800" b="1" dirty="0" smtClean="0">
                <a:latin typeface="Arial" charset="0"/>
                <a:cs typeface="Arial" charset="0"/>
              </a:rPr>
              <a:t>дыхательные: инспираторные (возникающими в фазу вдоха);</a:t>
            </a:r>
            <a:br>
              <a:rPr lang="ru-RU" sz="1800" b="1" dirty="0" smtClean="0">
                <a:latin typeface="Arial" charset="0"/>
                <a:cs typeface="Arial" charset="0"/>
              </a:rPr>
            </a:br>
            <a:r>
              <a:rPr lang="ru-RU" sz="1800" b="1" dirty="0" smtClean="0">
                <a:latin typeface="Arial" charset="0"/>
                <a:cs typeface="Arial" charset="0"/>
              </a:rPr>
              <a:t>                           экспираторные (характеризующиеся резким внезапным выдохом);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latin typeface="Arial" charset="0"/>
                <a:cs typeface="Arial" charset="0"/>
              </a:rPr>
              <a:t>-    голосовые: вокальные; </a:t>
            </a:r>
            <a:r>
              <a:rPr lang="ru-RU" sz="1800" b="1" dirty="0" err="1" smtClean="0">
                <a:latin typeface="Arial" charset="0"/>
                <a:cs typeface="Arial" charset="0"/>
              </a:rPr>
              <a:t>смыкательные</a:t>
            </a:r>
            <a:r>
              <a:rPr lang="ru-RU" sz="1800" b="1" dirty="0" smtClean="0">
                <a:latin typeface="Arial" charset="0"/>
                <a:cs typeface="Arial" charset="0"/>
              </a:rPr>
              <a:t> голосовые; дрожащий</a:t>
            </a:r>
            <a:br>
              <a:rPr lang="ru-RU" sz="1800" b="1" dirty="0" smtClean="0">
                <a:latin typeface="Arial" charset="0"/>
                <a:cs typeface="Arial" charset="0"/>
              </a:rPr>
            </a:br>
            <a:r>
              <a:rPr lang="ru-RU" sz="1800" b="1" dirty="0" smtClean="0">
                <a:latin typeface="Arial" charset="0"/>
                <a:cs typeface="Arial" charset="0"/>
              </a:rPr>
              <a:t>      гортанный спазм;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ru-RU" sz="1800" b="1" dirty="0" smtClean="0">
                <a:latin typeface="Arial" charset="0"/>
                <a:cs typeface="Arial" charset="0"/>
              </a:rPr>
              <a:t>артикуляционные: губные; язычные; судороги небной занавески; сложные лицевые судороги;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в речи наблюдаются добавочные слова (</a:t>
            </a:r>
            <a:r>
              <a:rPr lang="ru-RU" sz="1800" b="1" dirty="0" err="1" smtClean="0">
                <a:latin typeface="Arial" charset="0"/>
                <a:cs typeface="Arial" charset="0"/>
              </a:rPr>
              <a:t>эмболофазия</a:t>
            </a:r>
            <a:r>
              <a:rPr lang="ru-RU" sz="1800" b="1" dirty="0" smtClean="0">
                <a:latin typeface="Arial" charset="0"/>
                <a:cs typeface="Arial" charset="0"/>
              </a:rPr>
              <a:t>), речевые уловки;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отмечается наличие сопутствующих (</a:t>
            </a:r>
            <a:r>
              <a:rPr lang="ru-RU" sz="1800" b="1" dirty="0" err="1" smtClean="0">
                <a:latin typeface="Arial" charset="0"/>
                <a:cs typeface="Arial" charset="0"/>
              </a:rPr>
              <a:t>содружественных</a:t>
            </a:r>
            <a:r>
              <a:rPr lang="ru-RU" sz="1800" b="1" dirty="0" smtClean="0">
                <a:latin typeface="Arial" charset="0"/>
                <a:cs typeface="Arial" charset="0"/>
              </a:rPr>
              <a:t>) речи движений (кивки,</a:t>
            </a:r>
            <a:br>
              <a:rPr lang="ru-RU" sz="1800" b="1" dirty="0" smtClean="0">
                <a:latin typeface="Arial" charset="0"/>
                <a:cs typeface="Arial" charset="0"/>
              </a:rPr>
            </a:br>
            <a:r>
              <a:rPr lang="ru-RU" sz="1800" b="1" dirty="0" smtClean="0">
                <a:latin typeface="Arial" charset="0"/>
                <a:cs typeface="Arial" charset="0"/>
              </a:rPr>
              <a:t>подергивание, зажмуривание, покачивание);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наблюдается страх речи (</a:t>
            </a:r>
            <a:r>
              <a:rPr lang="ru-RU" sz="1800" b="1" dirty="0" err="1" smtClean="0">
                <a:latin typeface="Arial" charset="0"/>
                <a:cs typeface="Arial" charset="0"/>
              </a:rPr>
              <a:t>логофобия</a:t>
            </a:r>
            <a:r>
              <a:rPr lang="ru-RU" sz="1800" b="1" dirty="0" smtClean="0">
                <a:latin typeface="Arial" charset="0"/>
                <a:cs typeface="Arial" charset="0"/>
              </a:rPr>
              <a:t>);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проявление заикания: невротическое, </a:t>
            </a:r>
            <a:r>
              <a:rPr lang="ru-RU" sz="1800" b="1" dirty="0" err="1" smtClean="0">
                <a:latin typeface="Arial" charset="0"/>
                <a:cs typeface="Arial" charset="0"/>
              </a:rPr>
              <a:t>неврозоподобное</a:t>
            </a:r>
            <a:r>
              <a:rPr lang="ru-RU" sz="1800" b="1" dirty="0" smtClean="0"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500" b="1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500" i="1" dirty="0" smtClean="0"/>
          </a:p>
          <a:p>
            <a:pPr marL="0" indent="0">
              <a:lnSpc>
                <a:spcPct val="80000"/>
              </a:lnSpc>
            </a:pPr>
            <a:endParaRPr lang="ru-RU" sz="1000" dirty="0" smtClean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780700">
            <a:off x="7279481" y="877094"/>
            <a:ext cx="19288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24936" cy="63367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ru-RU" sz="18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8.Звукопроизношение: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i="1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500" b="1" dirty="0" smtClean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Отсутствуют:_______________________________________________</a:t>
            </a:r>
            <a:b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Замена:_____________________________________________________</a:t>
            </a:r>
            <a:b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Искажение:_________________________________________________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Примеры: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Наиболее распространенными речевыми расстройствами у детей являются дефекты произношения: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 свистящих : С, З, СЬ, ЗЬ, Ц (</a:t>
            </a:r>
            <a:r>
              <a:rPr lang="ru-RU" sz="18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межзубно</a:t>
            </a: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-боковое) – межзубный </a:t>
            </a:r>
            <a:r>
              <a:rPr lang="ru-RU" sz="18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сигматизм</a:t>
            </a:r>
            <a:endParaRPr lang="ru-RU" sz="18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 шипящих: Ш, Ж, Ч, Щ (зубно-губное) – зубно-губной </a:t>
            </a:r>
            <a:r>
              <a:rPr lang="ru-RU" sz="18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сигматизм</a:t>
            </a:r>
            <a:endParaRPr lang="ru-RU" sz="18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Соноров</a:t>
            </a: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Р, РЬ (горловое или боковое) - ротацизм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Сонора</a:t>
            </a: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Л (носовой или </a:t>
            </a:r>
            <a:r>
              <a:rPr lang="ru-RU" sz="18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двугубный</a:t>
            </a: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- </a:t>
            </a:r>
            <a:r>
              <a:rPr lang="ru-RU" sz="18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ламбдацизм</a:t>
            </a:r>
            <a:endParaRPr lang="ru-RU" sz="18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780700">
            <a:off x="7279481" y="877094"/>
            <a:ext cx="19288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29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0648"/>
            <a:ext cx="7848872" cy="59766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ru-RU" sz="18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9.Временные понятия: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i="1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500" b="1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500" i="1" dirty="0" smtClean="0"/>
          </a:p>
          <a:p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суток</a:t>
            </a:r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Дни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недели</a:t>
            </a: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Времена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года: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Цвет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lnSpc>
                <a:spcPct val="80000"/>
              </a:lnSpc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780700">
            <a:off x="7279481" y="877094"/>
            <a:ext cx="19288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76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0648"/>
            <a:ext cx="7848872" cy="59766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ru-RU" sz="18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причинно-следственных связей и </a:t>
            </a:r>
            <a:b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логико-грамматические  </a:t>
            </a:r>
            <a:r>
              <a:rPr lang="ru-RU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представления</a:t>
            </a: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i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 smtClean="0"/>
              <a:t>   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а). Раскладывание серии сюжетных картинок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в логической последовательности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  б). Покажи правой рукой левую руку.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       Покажи левой рукой правое ухо.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       Покажи левой рукой правое плечо.                          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  в). Нарисуй квадрат в круге.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       Нарисуй круг в квадрате.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   г). Скажи, что верно: осень бывает перед зимой или зима перед осенью.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   д). Ваня выше Пети. Петя выше Саши. Кто меньше ростом? (Саша)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        Сашу ударил Коля. Кто драчун?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        Коля бежит за Ваней. Ваня бежит за Петей. Кто впереди? (Петя)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   е). Папа прочитал газету после того, как побрился и позавтракал. 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           Что   папа сделал сначала?</a:t>
            </a:r>
            <a:b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   ж). Нарисуй в первом квадрате круг под крестом, а во втором квадрате – крест под кругом.</a:t>
            </a:r>
            <a:endParaRPr lang="ru-RU" sz="17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lnSpc>
                <a:spcPct val="80000"/>
              </a:lnSpc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780700">
            <a:off x="7279481" y="877094"/>
            <a:ext cx="19288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69194"/>
              </p:ext>
            </p:extLst>
          </p:nvPr>
        </p:nvGraphicFramePr>
        <p:xfrm>
          <a:off x="3347864" y="5085184"/>
          <a:ext cx="2808312" cy="1206116"/>
        </p:xfrm>
        <a:graphic>
          <a:graphicData uri="http://schemas.openxmlformats.org/drawingml/2006/table">
            <a:tbl>
              <a:tblPr firstRow="1" firstCol="1" bandRow="1"/>
              <a:tblGrid>
                <a:gridCol w="1403095"/>
                <a:gridCol w="1405217"/>
              </a:tblGrid>
              <a:tr h="1206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3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332657"/>
            <a:ext cx="7775575" cy="56887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11.Чтение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(способ чтения, скорость чтения, понимание </a:t>
            </a: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прочитанного)</a:t>
            </a: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25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овладение навыком чтения: побуквенное, отрывистое, слоговое, плавное, с переходом на целые слова, целыми словами;</a:t>
            </a:r>
          </a:p>
          <a:p>
            <a:pPr marL="0" indent="0">
              <a:lnSpc>
                <a:spcPct val="80000"/>
              </a:lnSpc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понимание текста: полное понимание, недостаточно полное понимание общего содержания и деталей;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недостатки чтения: пропуски, перестановки, вставки, </a:t>
            </a:r>
            <a:r>
              <a:rPr lang="ru-RU" sz="1800" b="1" dirty="0" err="1" smtClean="0">
                <a:latin typeface="Arial" charset="0"/>
                <a:cs typeface="Arial" charset="0"/>
              </a:rPr>
              <a:t>недочитывание</a:t>
            </a:r>
            <a:r>
              <a:rPr lang="ru-RU" sz="1800" b="1" dirty="0" smtClean="0">
                <a:latin typeface="Arial" charset="0"/>
                <a:cs typeface="Arial" charset="0"/>
              </a:rPr>
              <a:t>, плохо сливает слоги, повторения;</a:t>
            </a:r>
          </a:p>
          <a:p>
            <a:pPr marL="0" indent="0">
              <a:lnSpc>
                <a:spcPct val="80000"/>
              </a:lnSpc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отсутствие ориентации на знаки препинания во время чтения;</a:t>
            </a:r>
          </a:p>
          <a:p>
            <a:pPr marL="0" indent="0">
              <a:lnSpc>
                <a:spcPct val="80000"/>
              </a:lnSpc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недостаточная громкость и внятность при чтении;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b="1" dirty="0" smtClean="0">
                <a:latin typeface="Arial" charset="0"/>
                <a:cs typeface="Arial" charset="0"/>
              </a:rPr>
              <a:t>неправильное употребление логического ударения;</a:t>
            </a:r>
          </a:p>
          <a:p>
            <a:pPr marL="0" indent="0">
              <a:lnSpc>
                <a:spcPct val="80000"/>
              </a:lnSpc>
            </a:pPr>
            <a:endParaRPr lang="ru-RU" sz="2500" b="1" dirty="0" smtClean="0"/>
          </a:p>
        </p:txBody>
      </p:sp>
      <p:pic>
        <p:nvPicPr>
          <p:cNvPr id="4" name="Рисунок 3" descr="vectores-de-la-hoja-del-arbol_482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0257">
            <a:off x="6819900" y="4645025"/>
            <a:ext cx="20764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350"/>
            <a:ext cx="8013452" cy="4525963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12.Письмо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z="1800" dirty="0" smtClean="0">
                <a:latin typeface="Arial" charset="0"/>
                <a:cs typeface="Arial" charset="0"/>
              </a:rPr>
              <a:t> </a:t>
            </a:r>
          </a:p>
          <a:p>
            <a:pPr marL="0" indent="0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6-7 лет: неспособны к письму, не умеют ориентироваться в тетради: выделить строку, обвести клетку, написать печатные буквы по опарным точкам и без них, сложить из разрезной азбуки знакомые слова,</a:t>
            </a:r>
          </a:p>
          <a:p>
            <a:pPr marL="0" indent="0"/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1-4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.: не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самостоятельно выделить в тетради клетку, не соблюдают строку, не дописывают элементы букв, иногда пишут буквы зеркально; предварительно не прочитывают слова перед списыванием, что приводит к ошибкам; испытывают трудности в звуковом анализе слова, не всегда различают начало и конец предложения; не понимают правила правописания, особенно безударных гласных, звонких и глухих согласных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9938" name="Picture 2" descr="&amp;Scy;&amp;acy;&amp;jcy;&amp;tcy; &amp;dcy;&amp;iecy;&amp;tcy;&amp;scy;&amp;kcy;&amp;ocy;&amp;gcy;&amp;ocy; &amp;scy;&amp;acy;&amp;dcy;&amp;acy; - &amp;Lcy;&amp;ocy;&amp;gcy;&amp;ocy;&amp;pcy;&amp;ucy;&amp;ncy;&amp;k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8363" y="3933825"/>
            <a:ext cx="318611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780700">
            <a:off x="7423151" y="328612"/>
            <a:ext cx="192881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&amp;Scy;&amp;acy;&amp;jcy;&amp;tcy; &amp;dcy;&amp;iecy;&amp;tcy;&amp;scy;&amp;kcy;&amp;ocy;&amp;gcy;&amp;ocy; &amp;scy;&amp;acy;&amp;dcy;&amp;acy; - &amp;Lcy;&amp;ocy;&amp;gcy;&amp;ocy;&amp;pcy;&amp;ucy;&amp;ncy;&amp;k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1925" y="3609975"/>
            <a:ext cx="318611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350"/>
            <a:ext cx="7797428" cy="64810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Arial" charset="0"/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13.Речевой диагноз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ru-RU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Речевые 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заключения: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ФН 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– фонетическое недоразвитие – дефектное произношение звуков.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ФФНР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– фонетико-фонематическое недоразвитие - наряду с нарушением фонетической стороны речи имеется и недоразвитие фонематических процессов (фонематического восприятия – слуховой дифференциации звуков); фонематического анализа и синтеза, фонематических представлений.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Нарушения чтения и письма, обусловленные ФФНР.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ОНР 2 или 3 уровня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у ребёнка с дизартрией (произношение, фонематическое недоразвитие, низкий уровень сформированности словаря, грамматического строя речи).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ОНР 1 уровня , ЗПР 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(задержка психического развития )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несформированность устной и письменной речи в связи с преобладающим недоразвитием смысловой стороны речи.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УО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- нарушения произношения и трудности различения звуков с выраженными затруднения анализа и синтеза с преобладающей неполноценностью смысловой стороны речи.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780700">
            <a:off x="7423151" y="328612"/>
            <a:ext cx="192881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47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38" y="333375"/>
            <a:ext cx="8229600" cy="1143000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3</a:t>
            </a:r>
            <a:r>
              <a:rPr lang="en-US" b="1" dirty="0" smtClean="0"/>
              <a:t> </a:t>
            </a:r>
            <a:r>
              <a:rPr lang="ru-RU" b="1" dirty="0" smtClean="0"/>
              <a:t>ЭТАП</a:t>
            </a:r>
            <a:endParaRPr lang="ru-RU" b="1" dirty="0"/>
          </a:p>
        </p:txBody>
      </p:sp>
      <p:pic>
        <p:nvPicPr>
          <p:cNvPr id="32" name="Рисунок 31" descr="0_790b8_b6cc4cfa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505106">
            <a:off x="7008813" y="4638675"/>
            <a:ext cx="23209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88890">
            <a:off x="7204075" y="1528763"/>
            <a:ext cx="19288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2"/>
          <p:cNvSpPr>
            <a:spLocks noChangeArrowheads="1"/>
          </p:cNvSpPr>
          <p:nvPr/>
        </p:nvSpPr>
        <p:spPr bwMode="auto">
          <a:xfrm>
            <a:off x="250825" y="1503363"/>
            <a:ext cx="6842125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cs typeface="Arial" charset="0"/>
              </a:rPr>
              <a:t>        </a:t>
            </a:r>
            <a:r>
              <a:rPr lang="ru-RU" b="1" dirty="0">
                <a:cs typeface="Arial" charset="0"/>
              </a:rPr>
              <a:t>*Речевая карта и логопедические представления заполняются от руки.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       *Логопед знакомит родителей и классного руководителя с результатами диагностики.</a:t>
            </a:r>
          </a:p>
          <a:p>
            <a:r>
              <a:rPr lang="ru-RU" b="1" dirty="0">
                <a:cs typeface="Arial" charset="0"/>
              </a:rPr>
              <a:t/>
            </a:r>
            <a:br>
              <a:rPr lang="ru-RU" b="1" dirty="0">
                <a:cs typeface="Arial" charset="0"/>
              </a:rPr>
            </a:br>
            <a:r>
              <a:rPr lang="ru-RU" b="1" dirty="0">
                <a:cs typeface="Arial" charset="0"/>
              </a:rPr>
              <a:t>        *На заседании школьного ПМП(к) специалистами обсуждаются результаты обследования всеми специалистами: педагога-психолога, учителя-логопеда, социального педагога,  а также педагогическое представление классного руководителя в присутствии родителя (законного представителя).</a:t>
            </a:r>
          </a:p>
          <a:p>
            <a:r>
              <a:rPr lang="ru-RU" b="1" dirty="0">
                <a:cs typeface="Arial" charset="0"/>
              </a:rPr>
              <a:t/>
            </a:r>
            <a:br>
              <a:rPr lang="ru-RU" b="1" dirty="0">
                <a:cs typeface="Arial" charset="0"/>
              </a:rPr>
            </a:br>
            <a:r>
              <a:rPr lang="ru-RU" b="1" dirty="0">
                <a:cs typeface="Arial" charset="0"/>
              </a:rPr>
              <a:t>        *Планируется индивидуальная программа коррекционного сопровождения учащегося.</a:t>
            </a:r>
          </a:p>
          <a:p>
            <a:r>
              <a:rPr lang="ru-RU" b="1" dirty="0">
                <a:cs typeface="Arial" charset="0"/>
              </a:rPr>
              <a:t/>
            </a:r>
            <a:br>
              <a:rPr lang="ru-RU" b="1" dirty="0">
                <a:cs typeface="Arial" charset="0"/>
              </a:rPr>
            </a:br>
            <a:r>
              <a:rPr lang="ru-RU" b="1" dirty="0">
                <a:cs typeface="Arial" charset="0"/>
              </a:rPr>
              <a:t>       *При необходимости по решению школьного ПМП(к) готовятся документы на обследование специалистами городской ПМПК.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38" y="333375"/>
            <a:ext cx="8229600" cy="1143000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1</a:t>
            </a:r>
            <a:r>
              <a:rPr lang="en-US" b="1" dirty="0" smtClean="0"/>
              <a:t> </a:t>
            </a:r>
            <a:r>
              <a:rPr lang="ru-RU" b="1" dirty="0" smtClean="0"/>
              <a:t>ЭТАП</a:t>
            </a:r>
            <a:endParaRPr lang="ru-RU" b="1" dirty="0"/>
          </a:p>
        </p:txBody>
      </p:sp>
      <p:pic>
        <p:nvPicPr>
          <p:cNvPr id="27650" name="Рисунок 31" descr="0_790b8_b6cc4cfa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505106">
            <a:off x="7008813" y="4638675"/>
            <a:ext cx="23209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32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67790">
            <a:off x="7204075" y="1528763"/>
            <a:ext cx="19288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2"/>
          <p:cNvSpPr>
            <a:spLocks noChangeArrowheads="1"/>
          </p:cNvSpPr>
          <p:nvPr/>
        </p:nvSpPr>
        <p:spPr bwMode="auto">
          <a:xfrm>
            <a:off x="250825" y="1700213"/>
            <a:ext cx="748952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cs typeface="Arial" charset="0"/>
              </a:rPr>
              <a:t>        </a:t>
            </a:r>
            <a:r>
              <a:rPr lang="ru-RU" b="1" dirty="0">
                <a:cs typeface="Arial" charset="0"/>
              </a:rPr>
              <a:t>*Получение заявления от родителей с просьбой обследования его ребёнка специалистами школы.</a:t>
            </a:r>
            <a:br>
              <a:rPr lang="ru-RU" b="1" dirty="0">
                <a:cs typeface="Arial" charset="0"/>
              </a:rPr>
            </a:br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       *Знакомство  логопеда с условиями воспитания ребёнка, его психическими и физическими данными, начиная с первых  месяцев жизни с целью получения представления о причинах, обусловивших тот или иной дефект.</a:t>
            </a:r>
          </a:p>
          <a:p>
            <a:r>
              <a:rPr lang="ru-RU" b="1" dirty="0">
                <a:cs typeface="Arial" charset="0"/>
              </a:rPr>
              <a:t> </a:t>
            </a:r>
          </a:p>
          <a:p>
            <a:r>
              <a:rPr lang="ru-RU" b="1" dirty="0">
                <a:cs typeface="Arial" charset="0"/>
              </a:rPr>
              <a:t>      *Заполнение родителями анкеты, в которой содержатся вопросы о раннем речевом развитии ребёнка, о дошкольной логопедической и психоневрологической помощи, о том, что беспокоит родителей в речи ребёнка на сегодня.</a:t>
            </a:r>
          </a:p>
          <a:p>
            <a:r>
              <a:rPr lang="ru-RU" sz="2000" b="1" dirty="0">
                <a:cs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404664"/>
            <a:ext cx="7889530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hevronInverted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 </a:t>
            </a:r>
          </a:p>
        </p:txBody>
      </p:sp>
      <p:pic>
        <p:nvPicPr>
          <p:cNvPr id="41986" name="Picture 4" descr="&amp;Pcy;&amp;iecy;&amp;rcy;&amp;scy;&amp;ocy;&amp;ncy;&amp;acy;&amp;lcy;&amp;softcy;&amp;ncy;&amp;ycy;&amp;jcy; &amp;scy;&amp;acy;&amp;jcy;&amp;tcy; - &amp;Zcy;&amp;dcy;&amp;rcy;&amp;acy;&amp;vcy;&amp;scy;&amp;tcy;&amp;vcy;&amp;ucy;&amp;jcy;&amp;tcy;&amp;iecy;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3116263"/>
            <a:ext cx="511175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_790b8_b6cc4cfa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029376">
            <a:off x="6721475" y="2693988"/>
            <a:ext cx="2319338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2 ЭТАП. Диагностика</a:t>
            </a:r>
            <a:br>
              <a:rPr lang="ru-RU" b="1" dirty="0" smtClean="0"/>
            </a:br>
            <a:r>
              <a:rPr lang="ru-RU" b="1" dirty="0" smtClean="0"/>
              <a:t> речевого развития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75" y="1571625"/>
            <a:ext cx="6000750" cy="271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8675" name="Рисунок 16" descr="i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026710">
            <a:off x="57944" y="1340643"/>
            <a:ext cx="18542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19" descr="0_9a81c_57447f78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02595">
            <a:off x="169863" y="4370388"/>
            <a:ext cx="19764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2"/>
          <p:cNvSpPr>
            <a:spLocks noChangeArrowheads="1"/>
          </p:cNvSpPr>
          <p:nvPr/>
        </p:nvSpPr>
        <p:spPr bwMode="auto">
          <a:xfrm>
            <a:off x="1857375" y="1484313"/>
            <a:ext cx="7286625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Calibri" pitchFamily="34" charset="0"/>
              </a:rPr>
              <a:t> </a:t>
            </a:r>
            <a:r>
              <a:rPr lang="ru-RU" b="1" dirty="0">
                <a:cs typeface="Arial" charset="0"/>
              </a:rPr>
              <a:t>Требования к организации обследования:</a:t>
            </a:r>
            <a:endParaRPr lang="ru-RU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 </a:t>
            </a:r>
            <a:endParaRPr lang="ru-RU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         *Непринуждённая обстановка.</a:t>
            </a:r>
            <a:br>
              <a:rPr lang="ru-RU" b="1" dirty="0">
                <a:cs typeface="Arial" charset="0"/>
              </a:rPr>
            </a:br>
            <a:r>
              <a:rPr lang="ru-RU" b="1" dirty="0">
                <a:cs typeface="Arial" charset="0"/>
              </a:rPr>
              <a:t/>
            </a:r>
            <a:br>
              <a:rPr lang="ru-RU" b="1" dirty="0">
                <a:cs typeface="Arial" charset="0"/>
              </a:rPr>
            </a:br>
            <a:r>
              <a:rPr lang="ru-RU" b="1" dirty="0">
                <a:cs typeface="Arial" charset="0"/>
              </a:rPr>
              <a:t>         *Интересная, необычная подача материала, побуждающая ребёнка к активной речевой деятельности и охотному выполнению задания.</a:t>
            </a:r>
            <a:br>
              <a:rPr lang="ru-RU" b="1" dirty="0">
                <a:cs typeface="Arial" charset="0"/>
              </a:rPr>
            </a:br>
            <a:r>
              <a:rPr lang="ru-RU" b="1" dirty="0">
                <a:cs typeface="Arial" charset="0"/>
              </a:rPr>
              <a:t/>
            </a:r>
            <a:br>
              <a:rPr lang="ru-RU" b="1" dirty="0">
                <a:cs typeface="Arial" charset="0"/>
              </a:rPr>
            </a:br>
            <a:r>
              <a:rPr lang="ru-RU" b="1" dirty="0">
                <a:cs typeface="Arial" charset="0"/>
              </a:rPr>
              <a:t>         * Большинство заданий должно проходить в форме игры.</a:t>
            </a:r>
            <a:br>
              <a:rPr lang="ru-RU" b="1" dirty="0">
                <a:cs typeface="Arial" charset="0"/>
              </a:rPr>
            </a:br>
            <a:endParaRPr lang="ru-RU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         *Наглядный материал должен быть разнообразным, красочным, с предметными и сюжетными картинками, контурными и заштрихованными изображениями предметов, букв, лабиринтами.</a:t>
            </a:r>
            <a:br>
              <a:rPr lang="ru-RU" b="1" dirty="0">
                <a:cs typeface="Arial" charset="0"/>
              </a:rPr>
            </a:br>
            <a:r>
              <a:rPr lang="ru-RU" b="1" dirty="0">
                <a:cs typeface="Arial" charset="0"/>
              </a:rPr>
              <a:t/>
            </a:r>
            <a:br>
              <a:rPr lang="ru-RU" b="1" dirty="0">
                <a:cs typeface="Arial" charset="0"/>
              </a:rPr>
            </a:br>
            <a:r>
              <a:rPr lang="ru-RU" b="1" dirty="0">
                <a:cs typeface="Arial" charset="0"/>
              </a:rPr>
              <a:t>          *Словарные материалы в альбомах не должны повторяться, что позволяет в ходе обследования избежать повторения одних и тех же слов, выражений, фраз.</a:t>
            </a:r>
            <a:endParaRPr lang="ru-RU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Последовательность обследования: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Рисунок 16" descr="i (2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574600">
            <a:off x="7115968" y="4304507"/>
            <a:ext cx="2468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0_790b8_b6cc4cfa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970214">
            <a:off x="7260431" y="210344"/>
            <a:ext cx="16557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3688" y="1557338"/>
            <a:ext cx="7878762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cs typeface="Arial" charset="0"/>
              </a:rPr>
              <a:t>             </a:t>
            </a:r>
            <a:r>
              <a:rPr 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1.Особенности строения и подвижности артикуляционного аппарата:</a:t>
            </a:r>
            <a:r>
              <a:rPr lang="ru-RU" sz="2000" b="1" u="sng" dirty="0">
                <a:cs typeface="Arial" charset="0"/>
              </a:rPr>
              <a:t/>
            </a:r>
            <a:br>
              <a:rPr lang="ru-RU" sz="2000" b="1" u="sng" dirty="0">
                <a:cs typeface="Arial" charset="0"/>
              </a:rPr>
            </a:br>
            <a:r>
              <a:rPr lang="ru-RU" b="1" dirty="0">
                <a:cs typeface="Arial" charset="0"/>
              </a:rPr>
              <a:t>Отметить наличие и характер аномалий в строении:</a:t>
            </a:r>
          </a:p>
          <a:p>
            <a:r>
              <a:rPr lang="ru-RU" b="1" dirty="0">
                <a:cs typeface="Arial" charset="0"/>
              </a:rPr>
              <a:t>         а)	губы: толстые, тонкие, расщелина, шрамы, укороченная верхняя губа, расщелина верхней губы: частичная, полная, односторонняя, двухсторонняя;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       </a:t>
            </a:r>
            <a:r>
              <a:rPr lang="ru-RU" b="1" dirty="0" smtClean="0">
                <a:cs typeface="Arial" charset="0"/>
              </a:rPr>
              <a:t>  </a:t>
            </a:r>
            <a:r>
              <a:rPr lang="ru-RU" b="1" dirty="0">
                <a:cs typeface="Arial" charset="0"/>
              </a:rPr>
              <a:t>б)	зубы: редкие, кривые, мелкие, вне челюстной дуги, отсутствие зубов, неправильной формы, </a:t>
            </a:r>
            <a:r>
              <a:rPr lang="ru-RU" b="1" dirty="0" err="1">
                <a:cs typeface="Arial" charset="0"/>
              </a:rPr>
              <a:t>диастема</a:t>
            </a:r>
            <a:r>
              <a:rPr lang="ru-RU" b="1" dirty="0">
                <a:cs typeface="Arial" charset="0"/>
              </a:rPr>
              <a:t>, </a:t>
            </a:r>
            <a:r>
              <a:rPr lang="ru-RU" b="1" dirty="0" err="1">
                <a:cs typeface="Arial" charset="0"/>
              </a:rPr>
              <a:t>сверхкомплектность</a:t>
            </a:r>
            <a:r>
              <a:rPr lang="ru-RU" b="1" dirty="0">
                <a:cs typeface="Arial" charset="0"/>
              </a:rPr>
              <a:t>);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     </a:t>
            </a:r>
            <a:r>
              <a:rPr lang="ru-RU" b="1" dirty="0" smtClean="0">
                <a:cs typeface="Arial" charset="0"/>
              </a:rPr>
              <a:t>    </a:t>
            </a:r>
            <a:r>
              <a:rPr lang="ru-RU" b="1" dirty="0">
                <a:cs typeface="Arial" charset="0"/>
              </a:rPr>
              <a:t>в)	прикус: </a:t>
            </a:r>
            <a:r>
              <a:rPr lang="ru-RU" b="1" dirty="0" err="1">
                <a:cs typeface="Arial" charset="0"/>
              </a:rPr>
              <a:t>прогнатия</a:t>
            </a:r>
            <a:r>
              <a:rPr lang="ru-RU" b="1" dirty="0">
                <a:cs typeface="Arial" charset="0"/>
              </a:rPr>
              <a:t>, </a:t>
            </a:r>
            <a:r>
              <a:rPr lang="ru-RU" b="1" dirty="0" err="1">
                <a:cs typeface="Arial" charset="0"/>
              </a:rPr>
              <a:t>прогения</a:t>
            </a:r>
            <a:r>
              <a:rPr lang="ru-RU" b="1" dirty="0">
                <a:cs typeface="Arial" charset="0"/>
              </a:rPr>
              <a:t>, открытый боковой, открытый передний, прямой, глубокий, односторонний или двухсторонний, перекрестный.</a:t>
            </a:r>
            <a:r>
              <a:rPr lang="ru-RU" dirty="0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50" y="1785938"/>
            <a:ext cx="5357813" cy="178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i (2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62411">
            <a:off x="6736557" y="4237831"/>
            <a:ext cx="26670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539552" y="779462"/>
            <a:ext cx="703421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Calibri" pitchFamily="34" charset="0"/>
              </a:rPr>
              <a:t>            </a:t>
            </a:r>
            <a:r>
              <a:rPr lang="ru-RU" b="1" dirty="0">
                <a:cs typeface="Arial" charset="0"/>
              </a:rPr>
              <a:t>г)	твердое нёбо</a:t>
            </a:r>
            <a:r>
              <a:rPr lang="ru-RU" dirty="0">
                <a:cs typeface="Arial" charset="0"/>
              </a:rPr>
              <a:t> </a:t>
            </a:r>
            <a:r>
              <a:rPr lang="ru-RU" b="1" dirty="0">
                <a:cs typeface="Arial" charset="0"/>
              </a:rPr>
              <a:t>(высокое, узкое, плоское, укороченное, расщелина);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         д) мягкое нёбо</a:t>
            </a:r>
            <a:r>
              <a:rPr lang="ru-RU" dirty="0">
                <a:cs typeface="Arial" charset="0"/>
              </a:rPr>
              <a:t> </a:t>
            </a:r>
            <a:r>
              <a:rPr lang="ru-RU" b="1" dirty="0">
                <a:cs typeface="Arial" charset="0"/>
              </a:rPr>
              <a:t>(укороченное, раздвоенное, отсутствие маленького язычка);</a:t>
            </a:r>
          </a:p>
          <a:p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         </a:t>
            </a:r>
            <a:r>
              <a:rPr lang="ru-RU" b="1" dirty="0">
                <a:cs typeface="Arial" charset="0"/>
              </a:rPr>
              <a:t>е)	язык</a:t>
            </a:r>
            <a:r>
              <a:rPr lang="ru-RU" dirty="0">
                <a:cs typeface="Arial" charset="0"/>
              </a:rPr>
              <a:t>: </a:t>
            </a:r>
            <a:r>
              <a:rPr lang="ru-RU" b="1" dirty="0">
                <a:cs typeface="Arial" charset="0"/>
              </a:rPr>
              <a:t>массивный, маленький, «географический</a:t>
            </a:r>
            <a:r>
              <a:rPr lang="ru-RU" b="1" dirty="0" smtClean="0">
                <a:cs typeface="Arial" charset="0"/>
              </a:rPr>
              <a:t>» с, </a:t>
            </a:r>
            <a:r>
              <a:rPr lang="ru-RU" b="1" dirty="0">
                <a:cs typeface="Arial" charset="0"/>
              </a:rPr>
              <a:t>с укороченной подъязычной связкой; </a:t>
            </a:r>
            <a:r>
              <a:rPr lang="ru-RU" b="1" dirty="0" err="1">
                <a:cs typeface="Arial" charset="0"/>
              </a:rPr>
              <a:t>макроглоссия</a:t>
            </a:r>
            <a:r>
              <a:rPr lang="ru-RU" b="1" dirty="0">
                <a:cs typeface="Arial" charset="0"/>
              </a:rPr>
              <a:t>, </a:t>
            </a:r>
            <a:r>
              <a:rPr lang="ru-RU" b="1" dirty="0" err="1">
                <a:cs typeface="Arial" charset="0"/>
              </a:rPr>
              <a:t>микроглоссия</a:t>
            </a:r>
            <a:r>
              <a:rPr lang="ru-RU" b="1" dirty="0">
                <a:cs typeface="Arial" charset="0"/>
              </a:rPr>
              <a:t> языка, короткая, укороченная, толстая, утолщенная подъязычная связка, наличие </a:t>
            </a:r>
            <a:br>
              <a:rPr lang="ru-RU" b="1" dirty="0">
                <a:cs typeface="Arial" charset="0"/>
              </a:rPr>
            </a:br>
            <a:r>
              <a:rPr lang="ru-RU" b="1" dirty="0">
                <a:cs typeface="Arial" charset="0"/>
              </a:rPr>
              <a:t>послеоперационного узла;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         ё) маленький язычок:</a:t>
            </a:r>
            <a:r>
              <a:rPr lang="ru-RU" dirty="0">
                <a:cs typeface="Arial" charset="0"/>
              </a:rPr>
              <a:t> </a:t>
            </a:r>
            <a:r>
              <a:rPr lang="ru-RU" b="1" dirty="0">
                <a:cs typeface="Arial" charset="0"/>
              </a:rPr>
              <a:t>отсутствует, укорочен, раздвоен, свисает неподвижно на средней линии, отклоняется в сторону</a:t>
            </a:r>
            <a:r>
              <a:rPr lang="ru-RU" dirty="0">
                <a:cs typeface="Arial" charset="0"/>
              </a:rPr>
              <a:t>;</a:t>
            </a:r>
          </a:p>
          <a:p>
            <a:endParaRPr lang="ru-RU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         ж) голос</a:t>
            </a:r>
            <a:r>
              <a:rPr lang="ru-RU" dirty="0">
                <a:cs typeface="Arial" charset="0"/>
              </a:rPr>
              <a:t> </a:t>
            </a:r>
            <a:r>
              <a:rPr lang="ru-RU" b="1" dirty="0">
                <a:cs typeface="Arial" charset="0"/>
              </a:rPr>
              <a:t>(громкий, тихий, гнусавый, затухающий к концу фразы, норма);</a:t>
            </a:r>
          </a:p>
          <a:p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endParaRPr lang="ru-RU" dirty="0">
              <a:cs typeface="Arial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554163"/>
            <a:ext cx="227171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0_9a81c_57447f78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623727">
            <a:off x="6915150" y="4264025"/>
            <a:ext cx="21621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6001" y="260648"/>
            <a:ext cx="7059613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</a:t>
            </a:r>
            <a:r>
              <a:rPr 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2.	Состояние артикуляционной моторики (выполнение движений по подражанию)</a:t>
            </a:r>
          </a:p>
          <a:p>
            <a:r>
              <a:rPr lang="ru-RU" dirty="0">
                <a:cs typeface="Arial" charset="0"/>
              </a:rPr>
              <a:t> </a:t>
            </a:r>
          </a:p>
          <a:p>
            <a:r>
              <a:rPr lang="ru-RU" b="1" dirty="0">
                <a:cs typeface="Arial" charset="0"/>
              </a:rPr>
              <a:t>       а) отметить наличие или отсутствие сглаженности носогубных складок;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     </a:t>
            </a:r>
            <a:r>
              <a:rPr lang="ru-RU" b="1" dirty="0" smtClean="0">
                <a:cs typeface="Arial" charset="0"/>
              </a:rPr>
              <a:t> </a:t>
            </a:r>
            <a:r>
              <a:rPr lang="ru-RU" b="1" dirty="0">
                <a:cs typeface="Arial" charset="0"/>
              </a:rPr>
              <a:t>б) тонус (снижен, нормальное напряжение, вялость, чрезмерное напряжение);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      </a:t>
            </a:r>
            <a:r>
              <a:rPr lang="ru-RU" b="1" dirty="0" smtClean="0">
                <a:cs typeface="Arial" charset="0"/>
              </a:rPr>
              <a:t>в</a:t>
            </a:r>
            <a:r>
              <a:rPr lang="ru-RU" b="1" dirty="0">
                <a:cs typeface="Arial" charset="0"/>
              </a:rPr>
              <a:t>) объем движений (полный, неполный);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      </a:t>
            </a:r>
            <a:r>
              <a:rPr lang="ru-RU" b="1" dirty="0" smtClean="0">
                <a:cs typeface="Arial" charset="0"/>
              </a:rPr>
              <a:t>г ) темп </a:t>
            </a:r>
            <a:r>
              <a:rPr lang="ru-RU" b="1" dirty="0">
                <a:cs typeface="Arial" charset="0"/>
              </a:rPr>
              <a:t>выполнения (нормальный, быстрый, медленный);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    </a:t>
            </a:r>
            <a:r>
              <a:rPr lang="ru-RU" b="1" dirty="0" smtClean="0">
                <a:cs typeface="Arial" charset="0"/>
              </a:rPr>
              <a:t>  </a:t>
            </a:r>
            <a:r>
              <a:rPr lang="ru-RU" b="1" dirty="0">
                <a:cs typeface="Arial" charset="0"/>
              </a:rPr>
              <a:t>д</a:t>
            </a:r>
            <a:r>
              <a:rPr lang="ru-RU" b="1" dirty="0" smtClean="0">
                <a:cs typeface="Arial" charset="0"/>
              </a:rPr>
              <a:t>) способность </a:t>
            </a:r>
            <a:r>
              <a:rPr lang="ru-RU" b="1" dirty="0">
                <a:cs typeface="Arial" charset="0"/>
              </a:rPr>
              <a:t>к переключению от одного движения к другому (плавный или толчкообразный, переход с лишними движениями, наличие </a:t>
            </a:r>
            <a:r>
              <a:rPr lang="ru-RU" b="1" dirty="0" err="1">
                <a:cs typeface="Arial" charset="0"/>
              </a:rPr>
              <a:t>синкинезий</a:t>
            </a:r>
            <a:r>
              <a:rPr lang="ru-RU" b="1" dirty="0">
                <a:cs typeface="Arial" charset="0"/>
              </a:rPr>
              <a:t>);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     </a:t>
            </a:r>
            <a:r>
              <a:rPr lang="ru-RU" b="1" dirty="0" smtClean="0">
                <a:cs typeface="Arial" charset="0"/>
              </a:rPr>
              <a:t> </a:t>
            </a:r>
            <a:r>
              <a:rPr lang="ru-RU" b="1" dirty="0">
                <a:cs typeface="Arial" charset="0"/>
              </a:rPr>
              <a:t>е</a:t>
            </a:r>
            <a:r>
              <a:rPr lang="ru-RU" b="1" dirty="0" smtClean="0">
                <a:cs typeface="Arial" charset="0"/>
              </a:rPr>
              <a:t>) тремор </a:t>
            </a:r>
            <a:r>
              <a:rPr lang="ru-RU" b="1" dirty="0">
                <a:cs typeface="Arial" charset="0"/>
              </a:rPr>
              <a:t>кончика языка при повторных движениях,  </a:t>
            </a:r>
            <a:r>
              <a:rPr lang="ru-RU" b="1" dirty="0" err="1">
                <a:cs typeface="Arial" charset="0"/>
              </a:rPr>
              <a:t>неудержание</a:t>
            </a:r>
            <a:r>
              <a:rPr lang="ru-RU" b="1" dirty="0">
                <a:cs typeface="Arial" charset="0"/>
              </a:rPr>
              <a:t> позы, увеличение гиперкинезов или замедление темпа движений при повторных движениях, отклонение кончика языка при высовывании, </a:t>
            </a:r>
            <a:r>
              <a:rPr lang="ru-RU" b="1" dirty="0" err="1">
                <a:cs typeface="Arial" charset="0"/>
              </a:rPr>
              <a:t>гиперсаливация</a:t>
            </a:r>
            <a:r>
              <a:rPr lang="ru-RU" b="1" dirty="0">
                <a:cs typeface="Arial" charset="0"/>
              </a:rPr>
              <a:t>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908050"/>
            <a:ext cx="23050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i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662165">
            <a:off x="7119938" y="3308350"/>
            <a:ext cx="2033588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78132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charset="0"/>
              </a:rPr>
              <a:t>            </a:t>
            </a:r>
            <a:r>
              <a:rPr 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3. Исследование фонематического восприятия:</a:t>
            </a:r>
          </a:p>
          <a:p>
            <a:r>
              <a:rPr lang="ru-RU" dirty="0">
                <a:cs typeface="Arial" charset="0"/>
              </a:rPr>
              <a:t> </a:t>
            </a:r>
          </a:p>
          <a:p>
            <a:r>
              <a:rPr lang="ru-RU" b="1" dirty="0">
                <a:cs typeface="Arial" charset="0"/>
              </a:rPr>
              <a:t>Определить способность дифференцировать звуки по противопоставлениям: звонкость - глухость, твердость — мягкость, свистящие — шипящие и т.д.: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а) Повторение серий слогов из двух-трёх слогов, слов-паронимов;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б) Фонематический анализ (исследуется состояние простых и сложных форм  фонематического анализа (количественный, позиционный);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в) Слоговой анализ и синтез (определить количество слогов в слове);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г) Анализ состава предложения (определить количество, последовательность и место слов в предложении);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cs typeface="Arial" charset="0"/>
              </a:rPr>
              <a:t>д) Фонематический синтез (произнести слитно слово, произнесенное логопедом с паузами после каждого звука) и др.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Вывод (например): </a:t>
            </a:r>
            <a:r>
              <a:rPr lang="ru-RU" sz="1400" b="1" dirty="0">
                <a:cs typeface="Arial" charset="0"/>
              </a:rPr>
              <a:t>наблюдается фонематическое недоразвитие: смешиваются оппозиционные группы звуков, неверно выделяются заданные звуки из слов, ошибочно подбираются слова на предлагаемый звук.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765175"/>
            <a:ext cx="1843088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60350"/>
            <a:ext cx="6140450" cy="5607050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4. Исследование словарного запаса: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z="1800" dirty="0" smtClean="0">
                <a:latin typeface="Arial" charset="0"/>
                <a:cs typeface="Arial" charset="0"/>
              </a:rPr>
              <a:t> </a:t>
            </a:r>
          </a:p>
          <a:p>
            <a:pPr marL="0" indent="0"/>
            <a:r>
              <a:rPr lang="ru-RU" sz="1800" b="1" dirty="0" smtClean="0">
                <a:latin typeface="Arial" charset="0"/>
                <a:cs typeface="Arial" charset="0"/>
              </a:rPr>
              <a:t>Характеристика активного и пассивного словаря (объем словаря, точность употребления слов, соответствие словаря возрасту);</a:t>
            </a:r>
          </a:p>
          <a:p>
            <a:pPr marL="0" indent="0"/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/>
            <a:r>
              <a:rPr lang="ru-RU" sz="1800" b="1" dirty="0" smtClean="0">
                <a:latin typeface="Arial" charset="0"/>
                <a:cs typeface="Arial" charset="0"/>
              </a:rPr>
              <a:t>крайне скуден, ограничен бытовой лексикой, не соответствует возрастному уровню;</a:t>
            </a:r>
          </a:p>
          <a:p>
            <a:pPr marL="0" indent="0"/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/>
            <a:r>
              <a:rPr lang="ru-RU" sz="1800" b="1" dirty="0" smtClean="0">
                <a:latin typeface="Arial" charset="0"/>
                <a:cs typeface="Arial" charset="0"/>
              </a:rPr>
              <a:t>затруднён подбор синонимов, антонимов, обобщающих понятий;</a:t>
            </a:r>
          </a:p>
          <a:p>
            <a:pPr marL="0" indent="0"/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/>
            <a:r>
              <a:rPr lang="ru-RU" sz="1800" b="1" dirty="0" smtClean="0">
                <a:latin typeface="Arial" charset="0"/>
                <a:cs typeface="Arial" charset="0"/>
              </a:rPr>
              <a:t>частое использование местоимений, междометий, слов-паразитов;</a:t>
            </a:r>
          </a:p>
          <a:p>
            <a:pPr marL="0" indent="0"/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/>
            <a:r>
              <a:rPr lang="ru-RU" sz="1800" b="1" dirty="0" smtClean="0">
                <a:latin typeface="Arial" charset="0"/>
                <a:cs typeface="Arial" charset="0"/>
              </a:rPr>
              <a:t>употребляет слова в неправильном значении, путает похожие по смыслу слова.</a:t>
            </a:r>
          </a:p>
          <a:p>
            <a:pPr marL="0" indent="0"/>
            <a:endParaRPr lang="ru-RU" b="1" dirty="0" smtClean="0"/>
          </a:p>
        </p:txBody>
      </p:sp>
      <p:pic>
        <p:nvPicPr>
          <p:cNvPr id="4" name="Рисунок 3" descr="0_790b8_b6cc4cfa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806777">
            <a:off x="6332538" y="419100"/>
            <a:ext cx="2319337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838" y="3860800"/>
            <a:ext cx="269716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288" y="1557337"/>
            <a:ext cx="18002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09285" cy="5111775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5. Исследование грамматического строя речи</a:t>
            </a:r>
          </a:p>
          <a:p>
            <a:pPr marL="0" indent="0" algn="ctr">
              <a:buFont typeface="Arial" charset="0"/>
              <a:buNone/>
            </a:pP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1800" b="1" dirty="0" smtClean="0">
                <a:latin typeface="Arial" charset="0"/>
                <a:cs typeface="Arial" charset="0"/>
              </a:rPr>
              <a:t>(владение функцией словоизменения, словообразования, наличие </a:t>
            </a:r>
            <a:r>
              <a:rPr lang="ru-RU" sz="1800" b="1" dirty="0" err="1" smtClean="0">
                <a:latin typeface="Arial" charset="0"/>
                <a:cs typeface="Arial" charset="0"/>
              </a:rPr>
              <a:t>аграмматизмов</a:t>
            </a:r>
            <a:r>
              <a:rPr lang="ru-RU" sz="1800" b="1" dirty="0" smtClean="0">
                <a:latin typeface="Arial" charset="0"/>
                <a:cs typeface="Arial" charset="0"/>
              </a:rPr>
              <a:t>).</a:t>
            </a:r>
          </a:p>
          <a:p>
            <a:pPr marL="0" indent="0">
              <a:buFont typeface="Arial" charset="0"/>
              <a:buNone/>
            </a:pPr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/>
            <a:r>
              <a:rPr lang="ru-RU" sz="1800" b="1" dirty="0" smtClean="0">
                <a:latin typeface="Arial" charset="0"/>
                <a:cs typeface="Arial" charset="0"/>
              </a:rPr>
              <a:t>затруднены процессы словообразования, словоизменения, </a:t>
            </a:r>
            <a:br>
              <a:rPr lang="ru-RU" sz="1800" b="1" dirty="0" smtClean="0">
                <a:latin typeface="Arial" charset="0"/>
                <a:cs typeface="Arial" charset="0"/>
              </a:rPr>
            </a:br>
            <a:r>
              <a:rPr lang="ru-RU" sz="1800" b="1" dirty="0" smtClean="0">
                <a:latin typeface="Arial" charset="0"/>
                <a:cs typeface="Arial" charset="0"/>
              </a:rPr>
              <a:t>употребления предлогов, сочетания различных слов;</a:t>
            </a:r>
          </a:p>
          <a:p>
            <a:pPr marL="0" indent="0"/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/>
            <a:r>
              <a:rPr lang="ru-RU" sz="1800" b="1" dirty="0" smtClean="0">
                <a:latin typeface="Arial" charset="0"/>
                <a:cs typeface="Arial" charset="0"/>
              </a:rPr>
              <a:t>не согласовывает прилагательные с существительными в роде, числе, падеже, существительные с числительными;</a:t>
            </a:r>
          </a:p>
          <a:p>
            <a:pPr marL="0" indent="0"/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/>
            <a:r>
              <a:rPr lang="ru-RU" sz="1800" b="1" dirty="0" smtClean="0">
                <a:latin typeface="Arial" charset="0"/>
                <a:cs typeface="Arial" charset="0"/>
              </a:rPr>
              <a:t>изменяет ли слова по числам, родам, лицам;</a:t>
            </a:r>
          </a:p>
          <a:p>
            <a:pPr marL="0" indent="0"/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/>
            <a:r>
              <a:rPr lang="ru-RU" sz="1800" b="1" dirty="0" smtClean="0">
                <a:latin typeface="Arial" charset="0"/>
                <a:cs typeface="Arial" charset="0"/>
              </a:rPr>
              <a:t>правильно ли согласовывает глаголы с существительными;</a:t>
            </a:r>
          </a:p>
          <a:p>
            <a:pPr marL="0" indent="0"/>
            <a:endParaRPr lang="ru-RU" sz="1800" b="1" dirty="0" smtClean="0">
              <a:latin typeface="Arial" charset="0"/>
              <a:cs typeface="Arial" charset="0"/>
            </a:endParaRPr>
          </a:p>
          <a:p>
            <a:pPr marL="0" indent="0"/>
            <a:r>
              <a:rPr lang="ru-RU" sz="1800" b="1" dirty="0" smtClean="0">
                <a:latin typeface="Arial" charset="0"/>
                <a:cs typeface="Arial" charset="0"/>
              </a:rPr>
              <a:t>нарушается ли структура предложений.</a:t>
            </a:r>
            <a:r>
              <a:rPr lang="ru-RU" sz="1800" b="1" u="sng" dirty="0" smtClean="0">
                <a:latin typeface="Arial" charset="0"/>
                <a:cs typeface="Arial" charset="0"/>
              </a:rPr>
              <a:t/>
            </a:r>
            <a:br>
              <a:rPr lang="ru-RU" sz="1800" b="1" u="sng" dirty="0" smtClean="0">
                <a:latin typeface="Arial" charset="0"/>
                <a:cs typeface="Arial" charset="0"/>
              </a:rPr>
            </a:br>
            <a:endParaRPr lang="ru-RU" sz="1800" b="1" dirty="0" smtClean="0">
              <a:latin typeface="Arial" charset="0"/>
              <a:cs typeface="Arial" charset="0"/>
            </a:endParaRPr>
          </a:p>
        </p:txBody>
      </p:sp>
      <p:pic>
        <p:nvPicPr>
          <p:cNvPr id="4" name="Рисунок 3" descr="vectores-de-la-hoja-del-arbol_482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0257">
            <a:off x="6583363" y="4676775"/>
            <a:ext cx="23796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300</Words>
  <Application>Microsoft Office PowerPoint</Application>
  <PresentationFormat>Экран (4:3)</PresentationFormat>
  <Paragraphs>193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Трек</vt:lpstr>
      <vt:lpstr>Презентация PowerPoint</vt:lpstr>
      <vt:lpstr>1 ЭТАП</vt:lpstr>
      <vt:lpstr>2 ЭТАП. Диагностика  речевого развития</vt:lpstr>
      <vt:lpstr>Последовательность обследования: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ЭТАП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</dc:creator>
  <cp:lastModifiedBy>Логопед</cp:lastModifiedBy>
  <cp:revision>64</cp:revision>
  <dcterms:modified xsi:type="dcterms:W3CDTF">2015-08-26T04:51:16Z</dcterms:modified>
</cp:coreProperties>
</file>