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71A65-884A-4E7F-80CA-AE9CF167EE46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42443-F54E-43A3-808A-DB2009DCD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8208912" cy="2736304"/>
          </a:xfrm>
        </p:spPr>
        <p:txBody>
          <a:bodyPr>
            <a:normAutofit/>
          </a:bodyPr>
          <a:lstStyle/>
          <a:p>
            <a:r>
              <a:rPr lang="ru-RU" sz="6000" b="1" dirty="0" err="1">
                <a:latin typeface="Times New Roman Hak" pitchFamily="18" charset="-52"/>
              </a:rPr>
              <a:t>Орыс</a:t>
            </a:r>
            <a:r>
              <a:rPr lang="ru-RU" sz="6000" b="1" dirty="0">
                <a:latin typeface="Times New Roman Hak" pitchFamily="18" charset="-52"/>
              </a:rPr>
              <a:t> </a:t>
            </a:r>
            <a:r>
              <a:rPr lang="ru-RU" sz="6000" b="1" dirty="0" err="1">
                <a:latin typeface="Times New Roman Hak" pitchFamily="18" charset="-52"/>
              </a:rPr>
              <a:t>сjстерb</a:t>
            </a:r>
            <a:r>
              <a:rPr lang="ru-RU" sz="6000" b="1" dirty="0">
                <a:latin typeface="Times New Roman Hak" pitchFamily="18" charset="-52"/>
              </a:rPr>
              <a:t> хакас </a:t>
            </a:r>
            <a:r>
              <a:rPr lang="ru-RU" sz="6000" b="1" dirty="0" err="1" smtClean="0">
                <a:latin typeface="Times New Roman Hak" pitchFamily="18" charset="-52"/>
              </a:rPr>
              <a:t>тbлbнде</a:t>
            </a:r>
            <a:endParaRPr lang="ru-RU" sz="6000" b="1" dirty="0">
              <a:latin typeface="Times New Roman Hak" pitchFamily="18" charset="-52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59832" y="4653136"/>
            <a:ext cx="5400600" cy="1872208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Толдырuан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Индыгашева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Александра Игоревна,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Хызыл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хара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суuдаuы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jjн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школаныy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9-xы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класстыy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eгренxiзi</a:t>
            </a:r>
            <a:endParaRPr lang="ru-RU" dirty="0" smtClean="0">
              <a:solidFill>
                <a:schemeClr val="tx1"/>
              </a:solidFill>
              <a:latin typeface="Times New Roman Hak" pitchFamily="18" charset="-52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043608" y="1484784"/>
            <a:ext cx="7128792" cy="4154016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tx1"/>
                </a:solidFill>
                <a:latin typeface="Times New Roman Hak" pitchFamily="18" charset="-52"/>
              </a:rPr>
              <a:t>Тузалан</a:t>
            </a:r>
            <a:r>
              <a:rPr lang="en-US" b="1" dirty="0" smtClean="0">
                <a:solidFill>
                  <a:schemeClr val="tx1"/>
                </a:solidFill>
                <a:latin typeface="Times New Roman Hak" pitchFamily="18" charset="-52"/>
              </a:rPr>
              <a:t>u</a:t>
            </a:r>
            <a:r>
              <a:rPr lang="ru-RU" b="1" dirty="0" smtClean="0">
                <a:solidFill>
                  <a:schemeClr val="tx1"/>
                </a:solidFill>
                <a:latin typeface="Times New Roman Hak" pitchFamily="18" charset="-52"/>
              </a:rPr>
              <a:t>ан </a:t>
            </a:r>
            <a:r>
              <a:rPr lang="ru-RU" b="1" dirty="0" err="1" smtClean="0">
                <a:solidFill>
                  <a:schemeClr val="tx1"/>
                </a:solidFill>
                <a:latin typeface="Times New Roman Hak" pitchFamily="18" charset="-52"/>
              </a:rPr>
              <a:t>методтар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:  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научнай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литератураны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iстезерi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тиyнестiрерi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, анализ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идерi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логика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хоостыра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материалларны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пiрге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идерi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чыыры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268760"/>
            <a:ext cx="6440760" cy="437004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Пасха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тbлдеy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кbрген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-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ол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пасха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тbлнby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чардыuы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, морфема, синтаксис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конструкциязы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, паза ан. пасх.),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пbр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тbлдеy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пасха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тbлзер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аймах-пасха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палuалыстар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сылтаанда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кjс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килген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тbлнby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чардыхтары</a:t>
            </a:r>
            <a:endParaRPr lang="ru-RU" dirty="0" smtClean="0">
              <a:solidFill>
                <a:schemeClr val="tx1"/>
              </a:solidFill>
              <a:latin typeface="Times New Roman Hak" pitchFamily="18" charset="-52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2564904"/>
            <a:ext cx="6944816" cy="2160240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Сjстернiy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пасха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тiлдеy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кiрчеткенiнiy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 Hak" pitchFamily="18" charset="-52"/>
              </a:rPr>
              <a:t>jjн</a:t>
            </a:r>
            <a:r>
              <a:rPr lang="ru-RU" b="1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 Hak" pitchFamily="18" charset="-52"/>
              </a:rPr>
              <a:t>сылтаа</a:t>
            </a:r>
            <a:r>
              <a:rPr lang="ru-RU" b="1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–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ол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наа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сjснеy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ниме-ноо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алай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оyнаu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хада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килгенi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. </a:t>
            </a:r>
            <a:endParaRPr lang="ru-RU" dirty="0">
              <a:solidFill>
                <a:schemeClr val="tx1"/>
              </a:solidFill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412776"/>
            <a:ext cx="6512768" cy="4226024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Сjстернiy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фонетика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саринаy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тастындаuы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кjрiмiнеy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пiр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дее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алыспин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пасха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тiлге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кiрчеткенi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-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ол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тiллернiy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паза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аннаy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чоохтасчатхан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кiзiлернiy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тиксi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палuалыс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парuанын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кjзiтче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.</a:t>
            </a:r>
            <a:endParaRPr lang="ru-RU" dirty="0">
              <a:solidFill>
                <a:schemeClr val="tx1"/>
              </a:solidFill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99592" y="1268760"/>
            <a:ext cx="6872808" cy="4370040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  <a:latin typeface="Times New Roman Hak" pitchFamily="18" charset="-52"/>
              </a:rPr>
              <a:t>Моол</a:t>
            </a:r>
            <a:r>
              <a:rPr lang="ru-RU" b="1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сjстерb</a:t>
            </a:r>
            <a:r>
              <a:rPr lang="ru-RU" b="1" dirty="0" smtClean="0">
                <a:solidFill>
                  <a:schemeClr val="tx1"/>
                </a:solidFill>
                <a:latin typeface="Times New Roman Hak" pitchFamily="18" charset="-52"/>
              </a:rPr>
              <a:t>: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(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чайаан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творец;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ноuан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–зеленый;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обаа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–курганный камень;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кjмiске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–бровь паза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даа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пасх.)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;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 Hak" pitchFamily="18" charset="-52"/>
              </a:rPr>
              <a:t>араб-перс: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(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сабын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, хабар, мал,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хуча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, тар)</a:t>
            </a:r>
            <a:endParaRPr lang="ru-RU" dirty="0" smtClean="0">
              <a:solidFill>
                <a:schemeClr val="tx1"/>
              </a:solidFill>
              <a:latin typeface="Times New Roman Hak" pitchFamily="18" charset="-52"/>
            </a:endParaRPr>
          </a:p>
          <a:p>
            <a:endParaRPr lang="ru-RU" dirty="0"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15616" y="908720"/>
            <a:ext cx="6656784" cy="4730080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«хазах» - казак»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«русский»  -  «</a:t>
            </a:r>
            <a:r>
              <a:rPr lang="ru-RU" dirty="0" err="1" smtClean="0">
                <a:solidFill>
                  <a:schemeClr val="tx1"/>
                </a:solidFill>
              </a:rPr>
              <a:t>орыс</a:t>
            </a:r>
            <a:r>
              <a:rPr lang="ru-RU" dirty="0" smtClean="0">
                <a:solidFill>
                  <a:schemeClr val="tx1"/>
                </a:solidFill>
              </a:rPr>
              <a:t>»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412776"/>
            <a:ext cx="7344816" cy="4226024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Орыс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тiлiнеy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кiрген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сjстернi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тус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хоостыра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iкi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пjлiкке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чарарuа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чарир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: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а) революция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алнындаuы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(1917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чылныy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алнында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);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б) революция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соондаuы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(1917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чыл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соонаy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).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6800800" cy="5090120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поза - вожжи, 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ирет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 -  ряд (чаша с вином)</a:t>
            </a:r>
          </a:p>
          <a:p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абылаu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облава,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качайланарuа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качаться,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кекeeк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кукушка, часка – счастье,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кjклj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- кукла </a:t>
            </a:r>
            <a:endParaRPr lang="ru-RU" dirty="0">
              <a:solidFill>
                <a:schemeClr val="tx1"/>
              </a:solidFill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15616" y="836712"/>
            <a:ext cx="7344816" cy="4802088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Орыс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тiлiнеy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пасха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тiллерзер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кiрген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сjстернi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тjрт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пjлiкке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чарарuа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чарир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: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1)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тузазы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адалчатханы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хоостыра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алыспин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кiрген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;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2)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адалчатханы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хоостыра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кiрген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тiлге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килiстiре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алысхан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орыс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тiлiндегi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тузалары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халuан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;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3)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орыс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тiлiнзер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пасха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тiлдеy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кiрiп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,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тiлзер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орыс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пастыра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кiрген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;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4)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орыс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паза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орыс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нимес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пасха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пастыра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(посредник) (адресат)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тiлзер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кiргенi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052736"/>
            <a:ext cx="6656784" cy="2952328"/>
          </a:xfrm>
        </p:spPr>
        <p:txBody>
          <a:bodyPr/>
          <a:lstStyle/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Орыс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сjстерbн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хакас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тbлbнде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bстескен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ученайлар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: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Н.Ф.Катанов;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err="1" smtClean="0">
                <a:solidFill>
                  <a:schemeClr val="tx1"/>
                </a:solidFill>
              </a:rPr>
              <a:t>Д.Ф.Патачакова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В.Г.Карпов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1340768"/>
            <a:ext cx="6480720" cy="1584176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Тиксi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чир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eстeндегi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тiллернi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кjрзе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прайзында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даа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пасха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тiлдеy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кiрген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сjстер</a:t>
            </a:r>
            <a:r>
              <a:rPr lang="ru-RU" dirty="0">
                <a:solidFill>
                  <a:schemeClr val="tx1"/>
                </a:solidFill>
                <a:latin typeface="Times New Roman Hak" pitchFamily="18" charset="-52"/>
              </a:rPr>
              <a:t> пар </a:t>
            </a:r>
            <a:r>
              <a:rPr lang="ru-RU" dirty="0" err="1">
                <a:solidFill>
                  <a:schemeClr val="tx1"/>
                </a:solidFill>
                <a:latin typeface="Times New Roman Hak" pitchFamily="18" charset="-52"/>
              </a:rPr>
              <a:t>полча</a:t>
            </a:r>
            <a:endParaRPr lang="ru-RU" dirty="0">
              <a:solidFill>
                <a:schemeClr val="tx1"/>
              </a:solidFill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7776864" cy="2664296"/>
          </a:xfrm>
        </p:spPr>
        <p:txBody>
          <a:bodyPr>
            <a:normAutofit/>
          </a:bodyPr>
          <a:lstStyle/>
          <a:p>
            <a:r>
              <a:rPr lang="ru-RU" sz="4800" i="1" dirty="0" err="1" smtClean="0">
                <a:solidFill>
                  <a:schemeClr val="tx1"/>
                </a:solidFill>
                <a:latin typeface="Times New Roman Hak" pitchFamily="18" charset="-52"/>
              </a:rPr>
              <a:t>Илексей</a:t>
            </a:r>
            <a:r>
              <a:rPr lang="ru-RU" sz="4800" i="1" dirty="0" smtClean="0">
                <a:solidFill>
                  <a:schemeClr val="tx1"/>
                </a:solidFill>
                <a:latin typeface="Times New Roman Hak" pitchFamily="18" charset="-52"/>
              </a:rPr>
              <a:t> – Алексей, Пайса – Вася, </a:t>
            </a:r>
            <a:r>
              <a:rPr lang="ru-RU" sz="4800" i="1" dirty="0" err="1" smtClean="0">
                <a:solidFill>
                  <a:schemeClr val="tx1"/>
                </a:solidFill>
                <a:latin typeface="Times New Roman Hak" pitchFamily="18" charset="-52"/>
              </a:rPr>
              <a:t>Апонка</a:t>
            </a:r>
            <a:r>
              <a:rPr lang="ru-RU" sz="4800" i="1" dirty="0" smtClean="0">
                <a:solidFill>
                  <a:schemeClr val="tx1"/>
                </a:solidFill>
                <a:latin typeface="Times New Roman Hak" pitchFamily="18" charset="-52"/>
              </a:rPr>
              <a:t> – </a:t>
            </a:r>
            <a:r>
              <a:rPr lang="ru-RU" sz="4800" i="1" dirty="0" err="1" smtClean="0">
                <a:solidFill>
                  <a:schemeClr val="tx1"/>
                </a:solidFill>
                <a:latin typeface="Times New Roman Hak" pitchFamily="18" charset="-52"/>
              </a:rPr>
              <a:t>Афонька</a:t>
            </a:r>
            <a:r>
              <a:rPr lang="ru-RU" sz="4800" i="1" dirty="0" smtClean="0">
                <a:solidFill>
                  <a:schemeClr val="tx1"/>
                </a:solidFill>
                <a:latin typeface="Times New Roman Hak" pitchFamily="18" charset="-52"/>
              </a:rPr>
              <a:t>, </a:t>
            </a:r>
            <a:r>
              <a:rPr lang="ru-RU" sz="4800" i="1" dirty="0" err="1" smtClean="0">
                <a:solidFill>
                  <a:schemeClr val="tx1"/>
                </a:solidFill>
                <a:latin typeface="Times New Roman Hak" pitchFamily="18" charset="-52"/>
              </a:rPr>
              <a:t>Пeдiр</a:t>
            </a:r>
            <a:r>
              <a:rPr lang="ru-RU" sz="4800" i="1" dirty="0" smtClean="0">
                <a:solidFill>
                  <a:schemeClr val="tx1"/>
                </a:solidFill>
                <a:latin typeface="Times New Roman Hak" pitchFamily="18" charset="-52"/>
              </a:rPr>
              <a:t> –Федор, </a:t>
            </a:r>
            <a:r>
              <a:rPr lang="ru-RU" sz="4800" i="1" dirty="0" err="1" smtClean="0">
                <a:solidFill>
                  <a:schemeClr val="tx1"/>
                </a:solidFill>
                <a:latin typeface="Times New Roman Hak" pitchFamily="18" charset="-52"/>
              </a:rPr>
              <a:t>Ибан</a:t>
            </a:r>
            <a:r>
              <a:rPr lang="ru-RU" sz="4800" i="1" dirty="0" smtClean="0">
                <a:solidFill>
                  <a:schemeClr val="tx1"/>
                </a:solidFill>
                <a:latin typeface="Times New Roman Hak" pitchFamily="18" charset="-52"/>
              </a:rPr>
              <a:t> –Иван </a:t>
            </a:r>
            <a:endParaRPr lang="ru-RU" sz="4800" dirty="0">
              <a:solidFill>
                <a:schemeClr val="tx1"/>
              </a:solidFill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772816"/>
            <a:ext cx="6656784" cy="2376264"/>
          </a:xfrm>
        </p:spPr>
        <p:txBody>
          <a:bodyPr>
            <a:normAutofit/>
          </a:bodyPr>
          <a:lstStyle/>
          <a:p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чиснук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- чеснок,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канаба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канава,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ыпторник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вторник,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самук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замок,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iспичкэ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спичка,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самабар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самовар,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табар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товар </a:t>
            </a:r>
            <a:endParaRPr lang="ru-RU" dirty="0">
              <a:solidFill>
                <a:schemeClr val="tx1"/>
              </a:solidFill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548680"/>
            <a:ext cx="7632848" cy="547260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В.Г.Карпов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тоuыстарында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: </a:t>
            </a:r>
          </a:p>
          <a:p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хозяйствонаy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палuалыстыu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(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тэрэбiн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деревня,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эстэнэ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стена,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кiрлес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- крыльцо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);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кип-азах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(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карбан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–карман,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сарабар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шаровары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);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чixеy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ниме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(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сiмэтэн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сметана,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сухара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сухари,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аладый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оладьи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)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;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аy-хус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(курка -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курица,убизан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обезьяна);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аттарныy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(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Аптотый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Авдотья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,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Мыхайла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Михаил,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Ирэмэй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–Еремей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)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;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культуранаy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(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ыскула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–школа,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салкубый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-целковый,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сыгарка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-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цыгарка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);  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огород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тамаuын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(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арыс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рожь,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пiрeкпэ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брюква,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маркоп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-морковь)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таныхтапчатхан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прай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17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пjлiк</a:t>
            </a:r>
            <a:endParaRPr lang="ru-RU" dirty="0">
              <a:solidFill>
                <a:schemeClr val="tx1"/>
              </a:solidFill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332656"/>
            <a:ext cx="7200800" cy="5256584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идiлiстер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(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табай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давай,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самукта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замыкать,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кeлэттэ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гулять), 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пiлдiрiс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(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камулай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комолая,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сiбэтой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святой,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пырастуй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простой),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наречиелер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(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улуча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–лучше,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пуйли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–вволю,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пуссай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пусть), 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табыстарuа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кjjкчеткен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паза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междометиелер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 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(эк – эх,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пу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–фу,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сэлмэ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шельма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)</a:t>
            </a:r>
            <a:endParaRPr lang="ru-RU" dirty="0">
              <a:solidFill>
                <a:schemeClr val="tx1"/>
              </a:solidFill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908720"/>
            <a:ext cx="6912768" cy="324036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Х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акас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хозымнарын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хозып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алuан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сjстернi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алынxа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таныхтирuа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киректелче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: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картчы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картежник,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акттыu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актный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закончыл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законник,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западтаuылар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клейлирге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–клеить,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клеткалыu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клетчатый. </a:t>
            </a:r>
          </a:p>
          <a:p>
            <a:endParaRPr lang="ru-RU" dirty="0"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908720"/>
            <a:ext cx="6512768" cy="4730080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eрк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тiллерiнеy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орыс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тiлiнзер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кiрген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сjстернi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алxаастабасха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кирек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:</a:t>
            </a:r>
            <a:r>
              <a:rPr lang="ru-RU" b="1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аyмар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–амбар;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кiрпис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- кирпич;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кeрген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курган;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сундух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–сундук;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тубан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–туман;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хабах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–кабак;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хазан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–казан;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хамыс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- камыш;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хандых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кандык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; </a:t>
            </a:r>
            <a:r>
              <a:rPr lang="ru-RU" i="1" dirty="0" err="1" smtClean="0">
                <a:solidFill>
                  <a:schemeClr val="tx1"/>
                </a:solidFill>
                <a:latin typeface="Times New Roman Hak" pitchFamily="18" charset="-52"/>
              </a:rPr>
              <a:t>хахпан</a:t>
            </a:r>
            <a:r>
              <a:rPr lang="ru-RU" i="1" dirty="0" smtClean="0">
                <a:solidFill>
                  <a:schemeClr val="tx1"/>
                </a:solidFill>
                <a:latin typeface="Times New Roman Hak" pitchFamily="18" charset="-52"/>
              </a:rPr>
              <a:t> – капкан.</a:t>
            </a:r>
            <a:endParaRPr lang="ru-RU" i="1" dirty="0">
              <a:solidFill>
                <a:schemeClr val="tx1"/>
              </a:solidFill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60648"/>
            <a:ext cx="6624736" cy="6408712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Арuамах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- аргамак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Арuамxы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–аркан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Ирет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 ряд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Кiрлес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–крыльцо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Кечектенерге-качаться</a:t>
            </a:r>
            <a:endParaRPr lang="ru-RU" sz="6400" dirty="0" smtClean="0">
              <a:solidFill>
                <a:schemeClr val="tx1"/>
              </a:solidFill>
              <a:latin typeface="Times New Roman Hak" pitchFamily="18" charset="-52"/>
            </a:endParaRP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Кiрес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, </a:t>
            </a:r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кiрjс-крест</a:t>
            </a:r>
            <a:endParaRPr lang="ru-RU" sz="6400" dirty="0" smtClean="0">
              <a:solidFill>
                <a:schemeClr val="tx1"/>
              </a:solidFill>
              <a:latin typeface="Times New Roman Hak" pitchFamily="18" charset="-52"/>
            </a:endParaRP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Кумазник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–бумажник</a:t>
            </a:r>
          </a:p>
          <a:p>
            <a:pPr lvl="0"/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Курка- курица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Пичел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– 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печаль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Мяyназарuа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 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мяукать</a:t>
            </a:r>
          </a:p>
          <a:p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Неке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- однако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Паайлирuа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, </a:t>
            </a:r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пайлирuа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 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баюкать</a:t>
            </a:r>
          </a:p>
          <a:p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Пастeк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–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пастух</a:t>
            </a:r>
          </a:p>
          <a:p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Плине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–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блин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Подпойла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</a:t>
            </a:r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пополье</a:t>
            </a:r>
            <a:endParaRPr lang="ru-RU" sz="6400" dirty="0" smtClean="0">
              <a:solidFill>
                <a:schemeClr val="tx1"/>
              </a:solidFill>
              <a:latin typeface="Times New Roman Hak" pitchFamily="18" charset="-52"/>
            </a:endParaRPr>
          </a:p>
          <a:p>
            <a:pPr lvl="0"/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Поза –вожжи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Порабай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- воробей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Посхы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 бочка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Сатун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 шатун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Прастас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- </a:t>
            </a:r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простакваша</a:t>
            </a:r>
            <a:endParaRPr lang="ru-RU" sz="6400" dirty="0" smtClean="0">
              <a:solidFill>
                <a:schemeClr val="tx1"/>
              </a:solidFill>
              <a:latin typeface="Times New Roman Hak" pitchFamily="18" charset="-52"/>
            </a:endParaRP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Тросин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–Троица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Тeeс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 туесок</a:t>
            </a:r>
            <a:r>
              <a:rPr lang="ru-RU" sz="6400" b="1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endParaRPr lang="ru-RU" sz="6400" dirty="0" smtClean="0">
              <a:solidFill>
                <a:schemeClr val="tx1"/>
              </a:solidFill>
              <a:latin typeface="Times New Roman Hak" pitchFamily="18" charset="-52"/>
            </a:endParaRP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Халас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 калач</a:t>
            </a:r>
          </a:p>
          <a:p>
            <a:pPr lvl="0"/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Часка –счастье</a:t>
            </a:r>
          </a:p>
          <a:p>
            <a:pPr lvl="0"/>
            <a:r>
              <a:rPr lang="ru-RU" sz="6400" dirty="0" err="1" smtClean="0">
                <a:solidFill>
                  <a:schemeClr val="tx1"/>
                </a:solidFill>
                <a:latin typeface="Times New Roman Hak" pitchFamily="18" charset="-52"/>
              </a:rPr>
              <a:t>Чайнах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 –</a:t>
            </a:r>
            <a:r>
              <a:rPr lang="ru-RU" sz="6400" dirty="0" smtClean="0">
                <a:solidFill>
                  <a:schemeClr val="tx1"/>
                </a:solidFill>
                <a:latin typeface="Times New Roman Hak" pitchFamily="18" charset="-52"/>
              </a:rPr>
              <a:t>чайник</a:t>
            </a:r>
            <a:endParaRPr lang="ru-RU" sz="6400" dirty="0" smtClean="0">
              <a:solidFill>
                <a:schemeClr val="tx1"/>
              </a:solidFill>
              <a:latin typeface="Times New Roman Hak" pitchFamily="18" charset="-52"/>
            </a:endParaRPr>
          </a:p>
          <a:p>
            <a:pPr lvl="0"/>
            <a:endParaRPr lang="ru-RU" dirty="0" smtClean="0"/>
          </a:p>
          <a:p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3082354"/>
          </a:xfrm>
        </p:spPr>
        <p:txBody>
          <a:bodyPr>
            <a:normAutofit/>
          </a:bodyPr>
          <a:lstStyle/>
          <a:p>
            <a:r>
              <a:rPr lang="ru-RU" dirty="0" err="1">
                <a:latin typeface="Times New Roman Hak" pitchFamily="18" charset="-52"/>
              </a:rPr>
              <a:t>Тiлнiy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лексиказы</a:t>
            </a:r>
            <a:r>
              <a:rPr lang="ru-RU" dirty="0">
                <a:latin typeface="Times New Roman Hak" pitchFamily="18" charset="-52"/>
              </a:rPr>
              <a:t>  </a:t>
            </a:r>
            <a:r>
              <a:rPr lang="ru-RU" dirty="0" err="1">
                <a:latin typeface="Times New Roman Hak" pitchFamily="18" charset="-52"/>
              </a:rPr>
              <a:t>чуртастаuы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алызыuларнаy</a:t>
            </a:r>
            <a:r>
              <a:rPr lang="ru-RU" dirty="0">
                <a:latin typeface="Times New Roman Hak" pitchFamily="18" charset="-52"/>
              </a:rPr>
              <a:t> пик </a:t>
            </a:r>
            <a:r>
              <a:rPr lang="ru-RU" dirty="0" err="1">
                <a:latin typeface="Times New Roman Hak" pitchFamily="18" charset="-52"/>
              </a:rPr>
              <a:t>пiрiкче</a:t>
            </a:r>
            <a:r>
              <a:rPr lang="ru-RU" dirty="0">
                <a:latin typeface="Times New Roman Hak" pitchFamily="18" charset="-52"/>
              </a:rPr>
              <a:t>, </a:t>
            </a:r>
            <a:r>
              <a:rPr lang="ru-RU" dirty="0" err="1">
                <a:latin typeface="Times New Roman Hak" pitchFamily="18" charset="-52"/>
              </a:rPr>
              <a:t>аныy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пос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ондайлыu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кjрiндезi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полча</a:t>
            </a:r>
            <a:endParaRPr lang="ru-RU" dirty="0"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В.Г.Карпов «Классификация заимствованных слов»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9552" y="1556793"/>
            <a:ext cx="7918648" cy="2043658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latin typeface="Times New Roman Hak" pitchFamily="18" charset="-52"/>
              </a:rPr>
              <a:t>Тоuыстыy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b="1" dirty="0" err="1">
                <a:latin typeface="Times New Roman Hak" pitchFamily="18" charset="-52"/>
              </a:rPr>
              <a:t>jjн</a:t>
            </a:r>
            <a:r>
              <a:rPr lang="ru-RU" b="1" dirty="0">
                <a:latin typeface="Times New Roman Hak" pitchFamily="18" charset="-52"/>
              </a:rPr>
              <a:t> </a:t>
            </a:r>
            <a:r>
              <a:rPr lang="ru-RU" b="1" dirty="0" err="1">
                <a:latin typeface="Times New Roman Hak" pitchFamily="18" charset="-52"/>
              </a:rPr>
              <a:t>кjстее</a:t>
            </a:r>
            <a:r>
              <a:rPr lang="ru-RU" b="1" dirty="0">
                <a:latin typeface="Times New Roman Hak" pitchFamily="18" charset="-52"/>
              </a:rPr>
              <a:t> </a:t>
            </a:r>
            <a:r>
              <a:rPr lang="ru-RU" dirty="0">
                <a:latin typeface="Times New Roman Hak" pitchFamily="18" charset="-52"/>
              </a:rPr>
              <a:t>- </a:t>
            </a:r>
            <a:r>
              <a:rPr lang="ru-RU" dirty="0" err="1">
                <a:latin typeface="Times New Roman Hak" pitchFamily="18" charset="-52"/>
              </a:rPr>
              <a:t>ол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саuамuы</a:t>
            </a:r>
            <a:r>
              <a:rPr lang="ru-RU" dirty="0">
                <a:latin typeface="Times New Roman Hak" pitchFamily="18" charset="-52"/>
              </a:rPr>
              <a:t> хакас </a:t>
            </a:r>
            <a:r>
              <a:rPr lang="ru-RU" dirty="0" err="1">
                <a:latin typeface="Times New Roman Hak" pitchFamily="18" charset="-52"/>
              </a:rPr>
              <a:t>тiлiнде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тапсаuлар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алызып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кiрген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орыс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сjстерi</a:t>
            </a:r>
            <a:r>
              <a:rPr lang="ru-RU" dirty="0">
                <a:latin typeface="Times New Roman Hak" pitchFamily="18" charset="-52"/>
              </a:rPr>
              <a:t> пар </a:t>
            </a:r>
            <a:r>
              <a:rPr lang="ru-RU" dirty="0" err="1">
                <a:latin typeface="Times New Roman Hak" pitchFamily="18" charset="-52"/>
              </a:rPr>
              <a:t>полчатханын</a:t>
            </a:r>
            <a:r>
              <a:rPr lang="ru-RU" dirty="0">
                <a:latin typeface="Times New Roman Hak" pitchFamily="18" charset="-52"/>
              </a:rPr>
              <a:t> </a:t>
            </a:r>
            <a:r>
              <a:rPr lang="ru-RU" dirty="0" err="1">
                <a:latin typeface="Times New Roman Hak" pitchFamily="18" charset="-52"/>
              </a:rPr>
              <a:t>bстезерb</a:t>
            </a:r>
            <a:endParaRPr lang="ru-RU" dirty="0">
              <a:latin typeface="Times New Roman Hak" pitchFamily="18" charset="-5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75656" y="1772816"/>
            <a:ext cx="6552728" cy="3600400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tx1"/>
                </a:solidFill>
                <a:latin typeface="Times New Roman Hak" pitchFamily="18" charset="-52"/>
              </a:rPr>
              <a:t>Тоuыстыy</a:t>
            </a:r>
            <a:r>
              <a:rPr lang="ru-RU" b="1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 Hak" pitchFamily="18" charset="-52"/>
              </a:rPr>
              <a:t>объектb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-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орыс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сjстерbн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хакас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тbлbнде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bстезерb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. </a:t>
            </a:r>
          </a:p>
          <a:p>
            <a:r>
              <a:rPr lang="ru-RU" b="1" dirty="0" err="1" smtClean="0">
                <a:solidFill>
                  <a:schemeClr val="tx1"/>
                </a:solidFill>
                <a:latin typeface="Times New Roman Hak" pitchFamily="18" charset="-52"/>
              </a:rPr>
              <a:t>Iстезbгнby</a:t>
            </a:r>
            <a:r>
              <a:rPr lang="ru-RU" b="1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 Hak" pitchFamily="18" charset="-52"/>
              </a:rPr>
              <a:t>предмедb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- 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саuамuы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хакас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тiлiнде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тапсаuлар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алызып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кiрген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орыс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сjстерbн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 Hak" pitchFamily="18" charset="-52"/>
              </a:rPr>
              <a:t>табары</a:t>
            </a:r>
            <a:r>
              <a:rPr lang="ru-RU" dirty="0" smtClean="0">
                <a:solidFill>
                  <a:schemeClr val="tx1"/>
                </a:solidFill>
                <a:latin typeface="Times New Roman Hak" pitchFamily="18" charset="-52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3"/>
            <a:ext cx="8208912" cy="5904656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err="1" smtClean="0">
                <a:latin typeface="Times New Roman Hak" pitchFamily="18" charset="-52"/>
              </a:rPr>
              <a:t>Пjгiннер</a:t>
            </a:r>
            <a:r>
              <a:rPr lang="ru-RU" sz="3600" b="1" dirty="0" smtClean="0">
                <a:latin typeface="Times New Roman Hak" pitchFamily="18" charset="-52"/>
              </a:rPr>
              <a:t>:</a:t>
            </a:r>
            <a:r>
              <a:rPr lang="ru-RU" sz="3600" dirty="0" smtClean="0">
                <a:latin typeface="Times New Roman Hak" pitchFamily="18" charset="-52"/>
              </a:rPr>
              <a:t/>
            </a:r>
            <a:br>
              <a:rPr lang="ru-RU" sz="3600" dirty="0" smtClean="0">
                <a:latin typeface="Times New Roman Hak" pitchFamily="18" charset="-52"/>
              </a:rPr>
            </a:br>
            <a:r>
              <a:rPr lang="ru-RU" sz="3600" dirty="0" smtClean="0">
                <a:latin typeface="Times New Roman Hak" pitchFamily="18" charset="-52"/>
              </a:rPr>
              <a:t>1) тема </a:t>
            </a:r>
            <a:r>
              <a:rPr lang="ru-RU" sz="3600" dirty="0" err="1" smtClean="0">
                <a:latin typeface="Times New Roman Hak" pitchFamily="18" charset="-52"/>
              </a:rPr>
              <a:t>хоостыра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научнай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литературанаy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танызары</a:t>
            </a:r>
            <a:r>
              <a:rPr lang="ru-RU" sz="3600" dirty="0" smtClean="0">
                <a:latin typeface="Times New Roman Hak" pitchFamily="18" charset="-52"/>
              </a:rPr>
              <a:t>;</a:t>
            </a:r>
            <a:br>
              <a:rPr lang="ru-RU" sz="3600" dirty="0" smtClean="0">
                <a:latin typeface="Times New Roman Hak" pitchFamily="18" charset="-52"/>
              </a:rPr>
            </a:br>
            <a:r>
              <a:rPr lang="ru-RU" sz="3600" dirty="0" smtClean="0">
                <a:latin typeface="Times New Roman Hak" pitchFamily="18" charset="-52"/>
              </a:rPr>
              <a:t>2)"пасха </a:t>
            </a:r>
            <a:r>
              <a:rPr lang="ru-RU" sz="3600" dirty="0" err="1" smtClean="0">
                <a:latin typeface="Times New Roman Hak" pitchFamily="18" charset="-52"/>
              </a:rPr>
              <a:t>тiлдеy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кiрген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сjс</a:t>
            </a:r>
            <a:r>
              <a:rPr lang="ru-RU" sz="3600" dirty="0" smtClean="0">
                <a:latin typeface="Times New Roman Hak" pitchFamily="18" charset="-52"/>
              </a:rPr>
              <a:t>" </a:t>
            </a:r>
            <a:r>
              <a:rPr lang="ru-RU" sz="3600" dirty="0" err="1" smtClean="0">
                <a:latin typeface="Times New Roman Hak" pitchFamily="18" charset="-52"/>
              </a:rPr>
              <a:t>оyнаuныy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тузазын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bле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сыuарары</a:t>
            </a:r>
            <a:r>
              <a:rPr lang="ru-RU" sz="3600" dirty="0" smtClean="0">
                <a:latin typeface="Times New Roman Hak" pitchFamily="18" charset="-52"/>
              </a:rPr>
              <a:t>;</a:t>
            </a:r>
            <a:br>
              <a:rPr lang="ru-RU" sz="3600" dirty="0" smtClean="0">
                <a:latin typeface="Times New Roman Hak" pitchFamily="18" charset="-52"/>
              </a:rPr>
            </a:br>
            <a:r>
              <a:rPr lang="ru-RU" sz="3600" dirty="0" smtClean="0">
                <a:latin typeface="Times New Roman Hak" pitchFamily="18" charset="-52"/>
              </a:rPr>
              <a:t>3) </a:t>
            </a:r>
            <a:r>
              <a:rPr lang="ru-RU" sz="3600" dirty="0" err="1" smtClean="0">
                <a:latin typeface="Times New Roman Hak" pitchFamily="18" charset="-52"/>
              </a:rPr>
              <a:t>орыс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сjстерbн</a:t>
            </a:r>
            <a:r>
              <a:rPr lang="ru-RU" sz="3600" dirty="0" smtClean="0">
                <a:latin typeface="Times New Roman Hak" pitchFamily="18" charset="-52"/>
              </a:rPr>
              <a:t>  хакас </a:t>
            </a:r>
            <a:r>
              <a:rPr lang="ru-RU" sz="3600" dirty="0" err="1" smtClean="0">
                <a:latin typeface="Times New Roman Hak" pitchFamily="18" charset="-52"/>
              </a:rPr>
              <a:t>тiлiнде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bстескен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ученайларныy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тоuыстарын</a:t>
            </a:r>
            <a:r>
              <a:rPr lang="ru-RU" sz="3600" dirty="0" smtClean="0">
                <a:latin typeface="Times New Roman Hak" pitchFamily="18" charset="-52"/>
              </a:rPr>
              <a:t> анализ </a:t>
            </a:r>
            <a:r>
              <a:rPr lang="ru-RU" sz="3600" dirty="0" err="1" smtClean="0">
                <a:latin typeface="Times New Roman Hak" pitchFamily="18" charset="-52"/>
              </a:rPr>
              <a:t>идерb</a:t>
            </a:r>
            <a:r>
              <a:rPr lang="ru-RU" sz="3600" dirty="0" smtClean="0">
                <a:latin typeface="Times New Roman Hak" pitchFamily="18" charset="-52"/>
              </a:rPr>
              <a:t>;</a:t>
            </a:r>
            <a:br>
              <a:rPr lang="ru-RU" sz="3600" dirty="0" smtClean="0">
                <a:latin typeface="Times New Roman Hak" pitchFamily="18" charset="-52"/>
              </a:rPr>
            </a:br>
            <a:r>
              <a:rPr lang="ru-RU" sz="3600" dirty="0" smtClean="0">
                <a:latin typeface="Times New Roman Hak" pitchFamily="18" charset="-52"/>
              </a:rPr>
              <a:t>4) </a:t>
            </a:r>
            <a:r>
              <a:rPr lang="ru-RU" sz="3600" dirty="0" err="1" smtClean="0">
                <a:latin typeface="Times New Roman Hak" pitchFamily="18" charset="-52"/>
              </a:rPr>
              <a:t>тапсаuлар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алызып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кbрген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орыс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сjстерbн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саuамuы</a:t>
            </a:r>
            <a:r>
              <a:rPr lang="ru-RU" sz="3600" dirty="0" smtClean="0">
                <a:latin typeface="Times New Roman Hak" pitchFamily="18" charset="-52"/>
              </a:rPr>
              <a:t> хакас </a:t>
            </a:r>
            <a:r>
              <a:rPr lang="ru-RU" sz="3600" dirty="0" err="1" smtClean="0">
                <a:latin typeface="Times New Roman Hak" pitchFamily="18" charset="-52"/>
              </a:rPr>
              <a:t>тiлiнде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таап</a:t>
            </a:r>
            <a:r>
              <a:rPr lang="ru-RU" sz="3600" dirty="0" smtClean="0">
                <a:latin typeface="Times New Roman Hak" pitchFamily="18" charset="-52"/>
              </a:rPr>
              <a:t>, </a:t>
            </a:r>
            <a:r>
              <a:rPr lang="ru-RU" sz="3600" dirty="0" err="1" smtClean="0">
                <a:latin typeface="Times New Roman Hak" pitchFamily="18" charset="-52"/>
              </a:rPr>
              <a:t>хысхаxах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сjстbк</a:t>
            </a:r>
            <a:r>
              <a:rPr lang="ru-RU" sz="3600" dirty="0" smtClean="0">
                <a:latin typeface="Times New Roman Hak" pitchFamily="18" charset="-52"/>
              </a:rPr>
              <a:t> </a:t>
            </a:r>
            <a:r>
              <a:rPr lang="ru-RU" sz="3600" dirty="0" err="1" smtClean="0">
                <a:latin typeface="Times New Roman Hak" pitchFamily="18" charset="-52"/>
              </a:rPr>
              <a:t>чыыры</a:t>
            </a:r>
            <a:r>
              <a:rPr lang="ru-RU" sz="3600" dirty="0" smtClean="0">
                <a:latin typeface="Times New Roman Hak" pitchFamily="18" charset="-52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1124745"/>
            <a:ext cx="8134672" cy="247570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latin typeface="Times New Roman Hak" pitchFamily="18" charset="-52"/>
              </a:rPr>
              <a:t>Тоuыстыy</a:t>
            </a:r>
            <a:r>
              <a:rPr lang="ru-RU" b="1" dirty="0" smtClean="0">
                <a:latin typeface="Times New Roman Hak" pitchFamily="18" charset="-52"/>
              </a:rPr>
              <a:t> </a:t>
            </a:r>
            <a:r>
              <a:rPr lang="ru-RU" b="1" dirty="0" err="1" smtClean="0">
                <a:latin typeface="Times New Roman Hak" pitchFamily="18" charset="-52"/>
              </a:rPr>
              <a:t>наазы</a:t>
            </a:r>
            <a:r>
              <a:rPr lang="ru-RU" dirty="0" smtClean="0">
                <a:latin typeface="Times New Roman Hak" pitchFamily="18" charset="-52"/>
              </a:rPr>
              <a:t> -  хакас </a:t>
            </a:r>
            <a:r>
              <a:rPr lang="ru-RU" dirty="0" err="1" smtClean="0">
                <a:latin typeface="Times New Roman Hak" pitchFamily="18" charset="-52"/>
              </a:rPr>
              <a:t>оyдайлыu</a:t>
            </a:r>
            <a:r>
              <a:rPr lang="ru-RU" dirty="0" smtClean="0">
                <a:latin typeface="Times New Roman Hak" pitchFamily="18" charset="-52"/>
              </a:rPr>
              <a:t> пол </a:t>
            </a:r>
            <a:r>
              <a:rPr lang="ru-RU" dirty="0" err="1" smtClean="0">
                <a:latin typeface="Times New Roman Hak" pitchFamily="18" charset="-52"/>
              </a:rPr>
              <a:t>парuан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орыс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сjстерbн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саuамuы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тbлде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табары</a:t>
            </a:r>
            <a:r>
              <a:rPr lang="ru-RU" dirty="0" smtClean="0">
                <a:latin typeface="Times New Roman Hak" pitchFamily="18" charset="-52"/>
              </a:rPr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920880" cy="540059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 Hak" pitchFamily="18" charset="-52"/>
              </a:rPr>
              <a:t>Практика </a:t>
            </a:r>
            <a:r>
              <a:rPr lang="ru-RU" b="1" dirty="0" err="1" smtClean="0">
                <a:latin typeface="Times New Roman Hak" pitchFamily="18" charset="-52"/>
              </a:rPr>
              <a:t>саринаy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пу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тоuыс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пастыра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eгренxbлернb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тjреен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тbлbн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хынып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eгренерге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кjнbктbрерb</a:t>
            </a:r>
            <a:r>
              <a:rPr lang="ru-RU" dirty="0" smtClean="0">
                <a:latin typeface="Times New Roman Hak" pitchFamily="18" charset="-52"/>
              </a:rPr>
              <a:t>. Хакас </a:t>
            </a:r>
            <a:r>
              <a:rPr lang="ru-RU" dirty="0" err="1" smtClean="0">
                <a:latin typeface="Times New Roman Hak" pitchFamily="18" charset="-52"/>
              </a:rPr>
              <a:t>тbлb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eгретчbлерbне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урокты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хыныu</a:t>
            </a:r>
            <a:r>
              <a:rPr lang="ru-RU" dirty="0" smtClean="0">
                <a:latin typeface="Times New Roman Hak" pitchFamily="18" charset="-52"/>
              </a:rPr>
              <a:t>, </a:t>
            </a:r>
            <a:r>
              <a:rPr lang="ru-RU" dirty="0" err="1" smtClean="0">
                <a:latin typeface="Times New Roman Hak" pitchFamily="18" charset="-52"/>
              </a:rPr>
              <a:t>пeeнгb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кeнге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килbстbре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иртbрерге</a:t>
            </a:r>
            <a:r>
              <a:rPr lang="ru-RU" dirty="0" smtClean="0">
                <a:latin typeface="Times New Roman Hak" pitchFamily="18" charset="-52"/>
              </a:rPr>
              <a:t> </a:t>
            </a:r>
            <a:r>
              <a:rPr lang="ru-RU" dirty="0" err="1" smtClean="0">
                <a:latin typeface="Times New Roman Hak" pitchFamily="18" charset="-52"/>
              </a:rPr>
              <a:t>полызар</a:t>
            </a:r>
            <a:r>
              <a:rPr lang="ru-RU" dirty="0" smtClean="0">
                <a:latin typeface="Times New Roman Hak" pitchFamily="18" charset="-52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770</Words>
  <Application>Microsoft Office PowerPoint</Application>
  <PresentationFormat>Экран (4:3)</PresentationFormat>
  <Paragraphs>75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Орыс сjстерb хакас тbлbнде</vt:lpstr>
      <vt:lpstr>Слайд 2</vt:lpstr>
      <vt:lpstr>Тiлнiy лексиказы  чуртастаuы алызыuларнаy пик пiрiкче, аныy пос ондайлыu кjрiндезi полча</vt:lpstr>
      <vt:lpstr>В.Г.Карпов «Классификация заимствованных слов»</vt:lpstr>
      <vt:lpstr>Тоuыстыy jjн кjстее - ол саuамuы хакас тiлiнде тапсаuлар алызып кiрген орыс сjстерi пар полчатханын bстезерb</vt:lpstr>
      <vt:lpstr>Слайд 6</vt:lpstr>
      <vt:lpstr>Пjгiннер: 1) тема хоостыра научнай литературанаy танызары; 2)"пасха тiлдеy кiрген сjс" оyнаuныy тузазын bле сыuарары; 3) орыс сjстерbн  хакас тiлiнде bстескен ученайларныy тоuыстарын анализ идерb; 4) тапсаuлар алызып кbрген орыс сjстерbн саuамuы хакас тiлiнде таап, хысхаxах сjстbк чыыры. </vt:lpstr>
      <vt:lpstr>Тоuыстыy наазы -  хакас оyдайлыu пол парuан орыс сjстерbн саuамuы тbлде табары.  </vt:lpstr>
      <vt:lpstr>Практика саринаy пу тоuыс пастыра eгренxbлернb тjреен тbлbн хынып eгренерге кjнbктbрерb. Хакас тbлb eгретчbлерbне урокты хыныu, пeeнгb кeнге килbстbре иртbрерге полызар.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29</cp:revision>
  <dcterms:created xsi:type="dcterms:W3CDTF">2015-10-21T12:18:56Z</dcterms:created>
  <dcterms:modified xsi:type="dcterms:W3CDTF">2015-10-21T14:53:48Z</dcterms:modified>
</cp:coreProperties>
</file>