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27"/>
  </p:notesMasterIdLst>
  <p:sldIdLst>
    <p:sldId id="257" r:id="rId4"/>
    <p:sldId id="270" r:id="rId5"/>
    <p:sldId id="258" r:id="rId6"/>
    <p:sldId id="292" r:id="rId7"/>
    <p:sldId id="259" r:id="rId8"/>
    <p:sldId id="262" r:id="rId9"/>
    <p:sldId id="260" r:id="rId10"/>
    <p:sldId id="261" r:id="rId11"/>
    <p:sldId id="290" r:id="rId12"/>
    <p:sldId id="263" r:id="rId13"/>
    <p:sldId id="265" r:id="rId14"/>
    <p:sldId id="288" r:id="rId15"/>
    <p:sldId id="272" r:id="rId16"/>
    <p:sldId id="267" r:id="rId17"/>
    <p:sldId id="268" r:id="rId18"/>
    <p:sldId id="274" r:id="rId19"/>
    <p:sldId id="284" r:id="rId20"/>
    <p:sldId id="273" r:id="rId21"/>
    <p:sldId id="276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79FF1"/>
    <a:srgbClr val="990033"/>
    <a:srgbClr val="0066FF"/>
    <a:srgbClr val="006600"/>
    <a:srgbClr val="0000CC"/>
    <a:srgbClr val="339966"/>
    <a:srgbClr val="FFD3FA"/>
    <a:srgbClr val="000066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>
      <p:cViewPr varScale="1">
        <p:scale>
          <a:sx n="108" d="100"/>
          <a:sy n="108" d="100"/>
        </p:scale>
        <p:origin x="78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66858-6533-47C5-A008-48B7E0B61016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5B13B-AB11-4E77-BAA8-F3086792A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77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2/20/2014 6:22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793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2/20/2014 7:38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556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2/20/2014 6:22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48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2/20/2014 6:22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175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2/20/2014 7:07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263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B263312-38AA-4E1E-B2B5-0F8F122B24FE}" type="slidenum">
              <a:rPr lang="en-US" sz="1200" b="0" i="0">
                <a:latin typeface="Calibri"/>
                <a:ea typeface="+mn-ea"/>
                <a:cs typeface="+mn-cs"/>
              </a:rPr>
              <a:t>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310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B263312-38AA-4E1E-B2B5-0F8F122B24FE}" type="slidenum">
              <a:rPr lang="en-US" sz="1200" b="0" i="0">
                <a:latin typeface="Calibri"/>
                <a:ea typeface="+mn-ea"/>
                <a:cs typeface="+mn-cs"/>
              </a:rPr>
              <a:t>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845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2/20/2014 6:22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685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B263312-38AA-4E1E-B2B5-0F8F122B24FE}" type="slidenum">
              <a:rPr lang="en-US" sz="1200" b="0" i="0">
                <a:latin typeface="Calibri"/>
                <a:ea typeface="+mn-ea"/>
                <a:cs typeface="+mn-cs"/>
              </a:rPr>
              <a:t>10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85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2/20/2014 6:22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836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2/20/2014 7:34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702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8352928" cy="3312368"/>
          </a:xfrm>
        </p:spPr>
        <p:txBody>
          <a:bodyPr/>
          <a:lstStyle/>
          <a:p>
            <a:pPr algn="ctr" defTabSz="914400">
              <a:spcBef>
                <a:spcPts val="0"/>
              </a:spcBef>
            </a:pPr>
            <a:r>
              <a:rPr lang="ru-RU" sz="6000" dirty="0" smtClean="0">
                <a:solidFill>
                  <a:srgbClr val="6C7D5D"/>
                </a:solidFill>
                <a:effectLst/>
                <a:latin typeface="Segoe Print" panose="02000600000000000000" pitchFamily="2" charset="0"/>
              </a:rPr>
              <a:t/>
            </a:r>
            <a:br>
              <a:rPr lang="ru-RU" sz="6000" dirty="0" smtClean="0">
                <a:solidFill>
                  <a:srgbClr val="6C7D5D"/>
                </a:solidFill>
                <a:effectLst/>
                <a:latin typeface="Segoe Print" panose="02000600000000000000" pitchFamily="2" charset="0"/>
              </a:rPr>
            </a:br>
            <a:r>
              <a:rPr lang="ru-RU" sz="6000" dirty="0" smtClean="0">
                <a:solidFill>
                  <a:srgbClr val="0000CC"/>
                </a:solidFill>
                <a:effectLst/>
                <a:latin typeface="Segoe Print" panose="02000600000000000000" pitchFamily="2" charset="0"/>
              </a:rPr>
              <a:t>«</a:t>
            </a:r>
            <a:r>
              <a:rPr lang="ru-RU" sz="6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ru-RU" sz="6000" dirty="0" smtClean="0">
                <a:solidFill>
                  <a:srgbClr val="990033"/>
                </a:solidFill>
                <a:effectLst/>
                <a:latin typeface="Segoe Print" panose="02000600000000000000" pitchFamily="2" charset="0"/>
              </a:rPr>
              <a:t>Путешествие</a:t>
            </a:r>
            <a:r>
              <a:rPr lang="ru-RU" sz="6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ru-RU" sz="6000" dirty="0">
                <a:solidFill>
                  <a:srgbClr val="FFFF00"/>
                </a:solidFill>
                <a:effectLst/>
                <a:latin typeface="Segoe Print" panose="02000600000000000000" pitchFamily="2" charset="0"/>
              </a:rPr>
              <a:t>в</a:t>
            </a:r>
            <a:r>
              <a:rPr lang="ru-RU" sz="60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ru-RU" sz="6000" dirty="0">
                <a:solidFill>
                  <a:schemeClr val="accent5">
                    <a:lumMod val="75000"/>
                  </a:schemeClr>
                </a:solidFill>
                <a:effectLst/>
                <a:latin typeface="Segoe Print" panose="02000600000000000000" pitchFamily="2" charset="0"/>
              </a:rPr>
              <a:t>С</a:t>
            </a:r>
            <a:r>
              <a:rPr lang="ru-RU" sz="6000" dirty="0">
                <a:solidFill>
                  <a:schemeClr val="tx2">
                    <a:lumMod val="50000"/>
                  </a:schemeClr>
                </a:solidFill>
                <a:effectLst/>
                <a:latin typeface="Segoe Print" panose="02000600000000000000" pitchFamily="2" charset="0"/>
              </a:rPr>
              <a:t>т</a:t>
            </a:r>
            <a:r>
              <a:rPr lang="ru-RU" sz="6000" dirty="0">
                <a:solidFill>
                  <a:srgbClr val="0000CC"/>
                </a:solidFill>
                <a:effectLst/>
                <a:latin typeface="Segoe Print" panose="02000600000000000000" pitchFamily="2" charset="0"/>
              </a:rPr>
              <a:t>р</a:t>
            </a:r>
            <a:r>
              <a:rPr lang="ru-RU" sz="6000" dirty="0">
                <a:solidFill>
                  <a:srgbClr val="FFD3FA"/>
                </a:solidFill>
                <a:effectLst/>
                <a:latin typeface="Segoe Print" panose="02000600000000000000" pitchFamily="2" charset="0"/>
              </a:rPr>
              <a:t>а</a:t>
            </a:r>
            <a:r>
              <a:rPr lang="ru-RU" sz="6000" dirty="0">
                <a:solidFill>
                  <a:srgbClr val="D60093"/>
                </a:solidFill>
                <a:effectLst/>
                <a:latin typeface="Segoe Print" panose="02000600000000000000" pitchFamily="2" charset="0"/>
              </a:rPr>
              <a:t>н</a:t>
            </a:r>
            <a:r>
              <a:rPr lang="ru-RU" sz="6000" dirty="0">
                <a:solidFill>
                  <a:srgbClr val="339966"/>
                </a:solidFill>
                <a:effectLst/>
                <a:latin typeface="Segoe Print" panose="02000600000000000000" pitchFamily="2" charset="0"/>
              </a:rPr>
              <a:t>у</a:t>
            </a:r>
            <a:r>
              <a:rPr lang="ru-RU" sz="60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ru-RU" sz="6000" dirty="0" smtClean="0">
                <a:solidFill>
                  <a:srgbClr val="0066FF"/>
                </a:solidFill>
                <a:effectLst/>
                <a:latin typeface="Segoe Print" panose="02000600000000000000" pitchFamily="2" charset="0"/>
              </a:rPr>
              <a:t>в</a:t>
            </a:r>
            <a:r>
              <a:rPr lang="ru-RU" sz="6000" dirty="0" smtClean="0">
                <a:solidFill>
                  <a:srgbClr val="0000CC"/>
                </a:solidFill>
                <a:effectLst/>
                <a:latin typeface="Segoe Print" panose="02000600000000000000" pitchFamily="2" charset="0"/>
              </a:rPr>
              <a:t>ы</a:t>
            </a:r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effectLst/>
                <a:latin typeface="Segoe Print" panose="02000600000000000000" pitchFamily="2" charset="0"/>
              </a:rPr>
              <a:t>у</a:t>
            </a:r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  <a:effectLst/>
                <a:latin typeface="Segoe Print" panose="02000600000000000000" pitchFamily="2" charset="0"/>
              </a:rPr>
              <a:t>ч</a:t>
            </a:r>
            <a:r>
              <a:rPr lang="ru-RU" sz="6000" dirty="0" smtClean="0">
                <a:solidFill>
                  <a:srgbClr val="FFFF00"/>
                </a:solidFill>
                <a:effectLst/>
                <a:latin typeface="Segoe Print" panose="02000600000000000000" pitchFamily="2" charset="0"/>
              </a:rPr>
              <a:t>е</a:t>
            </a: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effectLst/>
                <a:latin typeface="Segoe Print" panose="02000600000000000000" pitchFamily="2" charset="0"/>
              </a:rPr>
              <a:t>н</a:t>
            </a:r>
            <a:r>
              <a:rPr lang="ru-RU" sz="60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Segoe Print" panose="02000600000000000000" pitchFamily="2" charset="0"/>
              </a:rPr>
              <a:t>н</a:t>
            </a:r>
            <a:r>
              <a:rPr lang="ru-RU" sz="6000" dirty="0" smtClean="0">
                <a:solidFill>
                  <a:srgbClr val="FF0000"/>
                </a:solidFill>
                <a:effectLst/>
                <a:latin typeface="Segoe Print" panose="02000600000000000000" pitchFamily="2" charset="0"/>
              </a:rPr>
              <a:t>ы</a:t>
            </a:r>
            <a:r>
              <a:rPr lang="ru-RU" sz="6000" dirty="0" smtClean="0">
                <a:solidFill>
                  <a:schemeClr val="accent5"/>
                </a:solidFill>
                <a:effectLst/>
                <a:latin typeface="Segoe Print" panose="02000600000000000000" pitchFamily="2" charset="0"/>
              </a:rPr>
              <a:t>х</a:t>
            </a:r>
            <a:r>
              <a:rPr lang="ru-RU" sz="6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ru-RU" sz="6000" dirty="0" smtClean="0">
                <a:solidFill>
                  <a:srgbClr val="FF0000"/>
                </a:solidFill>
                <a:effectLst/>
                <a:latin typeface="Segoe Print" panose="02000600000000000000" pitchFamily="2" charset="0"/>
              </a:rPr>
              <a:t>у</a:t>
            </a: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Print" panose="02000600000000000000" pitchFamily="2" charset="0"/>
              </a:rPr>
              <a:t>р</a:t>
            </a:r>
            <a:r>
              <a:rPr lang="ru-RU" sz="6000" dirty="0" smtClean="0">
                <a:solidFill>
                  <a:srgbClr val="0000CC"/>
                </a:solidFill>
                <a:effectLst/>
                <a:latin typeface="Segoe Print" panose="02000600000000000000" pitchFamily="2" charset="0"/>
              </a:rPr>
              <a:t>о</a:t>
            </a:r>
            <a:r>
              <a:rPr lang="ru-RU" sz="6000" dirty="0" smtClean="0">
                <a:solidFill>
                  <a:srgbClr val="006600"/>
                </a:solidFill>
                <a:effectLst/>
                <a:latin typeface="Segoe Print" panose="02000600000000000000" pitchFamily="2" charset="0"/>
              </a:rPr>
              <a:t>к</a:t>
            </a:r>
            <a:r>
              <a:rPr lang="ru-RU" sz="6000" dirty="0" smtClean="0">
                <a:solidFill>
                  <a:srgbClr val="7030A0"/>
                </a:solidFill>
                <a:effectLst/>
                <a:latin typeface="Segoe Print" panose="02000600000000000000" pitchFamily="2" charset="0"/>
              </a:rPr>
              <a:t>о</a:t>
            </a:r>
            <a:r>
              <a:rPr lang="ru-RU" sz="6000" dirty="0" smtClean="0">
                <a:solidFill>
                  <a:srgbClr val="990033"/>
                </a:solidFill>
                <a:effectLst/>
                <a:latin typeface="Segoe Print" panose="02000600000000000000" pitchFamily="2" charset="0"/>
              </a:rPr>
              <a:t>в </a:t>
            </a:r>
            <a:r>
              <a:rPr lang="ru-RU" sz="6000" dirty="0" smtClean="0">
                <a:solidFill>
                  <a:srgbClr val="0000CC"/>
                </a:solidFill>
                <a:effectLst/>
                <a:latin typeface="Segoe Print" panose="02000600000000000000" pitchFamily="2" charset="0"/>
              </a:rPr>
              <a:t>»</a:t>
            </a:r>
            <a:r>
              <a:rPr lang="ru-RU" sz="6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Segoe Print" panose="02000600000000000000" pitchFamily="2" charset="0"/>
              </a:rPr>
              <a:t> </a:t>
            </a:r>
            <a:endParaRPr lang="ru-RU" sz="6000" b="0" spc="-15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Segoe Print" panose="02000600000000000000" pitchFamily="2" charset="0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645024"/>
            <a:ext cx="4655840" cy="3096344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772816"/>
            <a:ext cx="576064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ru-RU" b="1" dirty="0">
                <a:effectLst/>
              </a:rPr>
              <a:t>УРОК МАТЕМАТИКИ</a:t>
            </a:r>
            <a:endParaRPr lang="ru-RU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2" r="15329"/>
          <a:stretch/>
        </p:blipFill>
        <p:spPr>
          <a:xfrm>
            <a:off x="5004048" y="2780928"/>
            <a:ext cx="3960440" cy="39604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072"/>
            <a:ext cx="1872208" cy="194421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27784" y="134076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47 + 15 =</a:t>
            </a:r>
          </a:p>
          <a:p>
            <a:r>
              <a:rPr lang="ru-RU" sz="6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189 – 33 =</a:t>
            </a:r>
          </a:p>
          <a:p>
            <a:r>
              <a:rPr lang="ru-RU" sz="6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72 : 12 =</a:t>
            </a:r>
          </a:p>
          <a:p>
            <a:r>
              <a:rPr lang="ru-RU" sz="6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18 Х 10 =</a:t>
            </a:r>
            <a:endParaRPr lang="ru-RU" sz="60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" t="579" r="758" b="6416"/>
          <a:stretch/>
        </p:blipFill>
        <p:spPr>
          <a:xfrm>
            <a:off x="251520" y="332656"/>
            <a:ext cx="8640960" cy="6154399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7204355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393397"/>
            <a:ext cx="2750840" cy="1163395"/>
          </a:xfrm>
        </p:spPr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5400" b="0" i="0" spc="-150" dirty="0" smtClean="0">
                <a:solidFill>
                  <a:srgbClr val="C4FF89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ЗАГАДКИ</a:t>
            </a:r>
            <a:endParaRPr lang="ru-RU" sz="5400" b="0" i="0" spc="-150" dirty="0">
              <a:solidFill>
                <a:srgbClr val="C4FF89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79512" y="1772816"/>
            <a:ext cx="8382000" cy="4896544"/>
          </a:xfrm>
        </p:spPr>
        <p:txBody>
          <a:bodyPr>
            <a:normAutofit/>
          </a:bodyPr>
          <a:lstStyle/>
          <a:p>
            <a:pPr marL="0" indent="0" algn="l" defTabSz="91440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None/>
            </a:pPr>
            <a:endParaRPr lang="ru-RU" sz="3200" b="0" i="0" dirty="0" smtClean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  <a:p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 </a:t>
            </a:r>
            <a:r>
              <a:rPr lang="ru-RU" sz="4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двух матерей по пяти сыновей, а имя одно всем</a:t>
            </a:r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Четыре </a:t>
            </a:r>
            <a:r>
              <a:rPr lang="ru-RU" sz="4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брата бегут, друг друга не догонят</a:t>
            </a:r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Сто </a:t>
            </a:r>
            <a:r>
              <a:rPr lang="ru-RU" sz="4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одёжек и все без </a:t>
            </a:r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застёжек.</a:t>
            </a:r>
          </a:p>
          <a:p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Тридцать </a:t>
            </a:r>
            <a:r>
              <a:rPr lang="ru-RU" sz="4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два молотят, один поворачивает</a:t>
            </a:r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ru-RU" sz="4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597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332656"/>
            <a:ext cx="4930973" cy="1523494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ru-RU" b="1" dirty="0">
                <a:effectLst/>
              </a:rPr>
              <a:t>УРОК ИСТОРИИ</a:t>
            </a:r>
            <a:endParaRPr lang="ru-RU" sz="54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4" y="2348880"/>
            <a:ext cx="8360229" cy="439248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980728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1). "Когда прошло четыре лета, пришёл Олег от Царьграда в Киев</a:t>
            </a:r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".</a:t>
            </a:r>
          </a:p>
          <a:p>
            <a:endParaRPr lang="ru-RU" sz="40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"И приказал Олег грекам дать дани на две тысячи кораблей, по двенадцати гривен на человека, а было в каждом корабле по сорок мужей</a:t>
            </a:r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".</a:t>
            </a:r>
            <a:endParaRPr lang="ru-RU" sz="40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404664"/>
            <a:ext cx="5373630" cy="936104"/>
          </a:xfrm>
        </p:spPr>
        <p:txBody>
          <a:bodyPr/>
          <a:lstStyle/>
          <a:p>
            <a:r>
              <a:rPr lang="ru-RU" dirty="0">
                <a:effectLst/>
              </a:rPr>
              <a:t>Словарная работа: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23528" y="1700808"/>
            <a:ext cx="8090223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Лето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1) время года между весной и осенью; 2) год (устар.).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Муж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1) женатый мужчина; 2) деятель на к.-н. общественном поприще (устар.).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Гривна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1) монета достоинством в 10 копеек; 2) медная монета достоинством в 3 копейки (устар.); 3) первоначально – ожерелье или цепь, носившиеся на "гриве", т.е. на шее; основная денежная и весовая единица в Древней Руси, представляющая собой серебряный слиток весом около 200 граммов.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52908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" t="579" r="758" b="6416"/>
          <a:stretch/>
        </p:blipFill>
        <p:spPr>
          <a:xfrm>
            <a:off x="251520" y="332656"/>
            <a:ext cx="8640960" cy="6154399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8826025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5088" y="1484784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Назовите фразеологизмы, в составе которых есть числительные</a:t>
            </a:r>
            <a:endParaRPr lang="ru-RU" sz="5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8854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420888"/>
            <a:ext cx="5487144" cy="664797"/>
          </a:xfrm>
        </p:spPr>
        <p:txBody>
          <a:bodyPr/>
          <a:lstStyle/>
          <a:p>
            <a:r>
              <a:rPr lang="ru-RU" b="1" dirty="0">
                <a:effectLst/>
              </a:rPr>
              <a:t>УРОК ФИЗКУЛЬТУРЫ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84984"/>
            <a:ext cx="4572000" cy="3429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10356" r="2858" b="17154"/>
          <a:stretch/>
        </p:blipFill>
        <p:spPr>
          <a:xfrm>
            <a:off x="179512" y="188640"/>
            <a:ext cx="2664296" cy="203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9755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764704"/>
            <a:ext cx="6495256" cy="664797"/>
          </a:xfrm>
        </p:spPr>
        <p:txBody>
          <a:bodyPr/>
          <a:lstStyle/>
          <a:p>
            <a:r>
              <a:rPr lang="ru-RU" b="1" dirty="0">
                <a:effectLst/>
              </a:rPr>
              <a:t>УРОК РУССКОГО </a:t>
            </a:r>
            <a:r>
              <a:rPr lang="ru-RU" b="1" dirty="0" smtClean="0">
                <a:effectLst/>
              </a:rPr>
              <a:t>ЯЗЫКА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149080"/>
            <a:ext cx="3914775" cy="2448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4"/>
            <a:ext cx="410445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5674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340768"/>
            <a:ext cx="4551040" cy="664797"/>
          </a:xfrm>
        </p:spPr>
        <p:txBody>
          <a:bodyPr/>
          <a:lstStyle/>
          <a:p>
            <a:r>
              <a:rPr lang="ru-RU" b="1" dirty="0" smtClean="0">
                <a:effectLst/>
              </a:rPr>
              <a:t>УРОК </a:t>
            </a:r>
            <a:r>
              <a:rPr lang="ru-RU" b="1" dirty="0">
                <a:effectLst/>
              </a:rPr>
              <a:t>БИОЛОГИИ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1953691" cy="24808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136" b="13462"/>
          <a:stretch/>
        </p:blipFill>
        <p:spPr>
          <a:xfrm>
            <a:off x="2416535" y="2996952"/>
            <a:ext cx="511755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9071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404664"/>
            <a:ext cx="2966864" cy="678532"/>
          </a:xfrm>
        </p:spPr>
        <p:txBody>
          <a:bodyPr/>
          <a:lstStyle/>
          <a:p>
            <a:r>
              <a:rPr lang="ru-RU" dirty="0">
                <a:effectLst/>
              </a:rPr>
              <a:t>Проверка: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40768"/>
            <a:ext cx="864096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1) простое количественное – 1;</a:t>
            </a:r>
            <a:br>
              <a:rPr lang="ru-RU" sz="4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4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2) сложное количественное – 4;</a:t>
            </a:r>
            <a:br>
              <a:rPr lang="ru-RU" sz="4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4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3) составное количественное – 3, 10;</a:t>
            </a:r>
            <a:br>
              <a:rPr lang="ru-RU" sz="4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4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4) простое порядковое – 7;</a:t>
            </a:r>
            <a:br>
              <a:rPr lang="ru-RU" sz="4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4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5) сложное порядковое – 11;</a:t>
            </a:r>
            <a:br>
              <a:rPr lang="ru-RU" sz="4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4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6) составное порядковое – 6, 12.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71074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908720"/>
            <a:ext cx="5919192" cy="664797"/>
          </a:xfrm>
        </p:spPr>
        <p:txBody>
          <a:bodyPr/>
          <a:lstStyle/>
          <a:p>
            <a:r>
              <a:rPr lang="ru-RU" b="1" dirty="0">
                <a:effectLst/>
              </a:rPr>
              <a:t>ДОМАШНЕЕ ЗАДАНИЕ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988840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На выбор: </a:t>
            </a:r>
          </a:p>
          <a:p>
            <a:pPr marL="742950" indent="-742950">
              <a:buAutoNum type="arabicParenR"/>
            </a:pPr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составить </a:t>
            </a:r>
            <a:r>
              <a:rPr lang="ru-RU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словарный диктант с </a:t>
            </a:r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числительными;</a:t>
            </a:r>
          </a:p>
          <a:p>
            <a:pPr marL="742950" indent="-742950">
              <a:buAutoNum type="arabicParenR"/>
            </a:pPr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сочинение-миниатюра </a:t>
            </a:r>
            <a:r>
              <a:rPr lang="ru-RU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"Наш класс" с использованием числительных.</a:t>
            </a:r>
            <a:endParaRPr lang="ru-RU" sz="4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65397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764704"/>
            <a:ext cx="6624736" cy="792088"/>
          </a:xfrm>
        </p:spPr>
        <p:txBody>
          <a:bodyPr/>
          <a:lstStyle/>
          <a:p>
            <a:r>
              <a:rPr lang="ru-RU" u="sng" dirty="0" smtClean="0"/>
              <a:t>СПАСИБО ЗА ВНИМАНИЕ!</a:t>
            </a:r>
            <a:br>
              <a:rPr lang="ru-RU" u="sng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Segoe Print" panose="020006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2204864"/>
            <a:ext cx="56886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0000CC"/>
                </a:solidFill>
                <a:latin typeface="Segoe Print" panose="02000600000000000000" pitchFamily="2" charset="0"/>
              </a:rPr>
              <a:t>ЖЕЛАЕМ УСПЕХОВ В ПОСТИЖЕНИИ </a:t>
            </a:r>
            <a:r>
              <a:rPr lang="ru-RU" sz="4800" dirty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С</a:t>
            </a:r>
            <a:r>
              <a:rPr lang="ru-RU" sz="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Е</a:t>
            </a:r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К</a:t>
            </a:r>
            <a:r>
              <a:rPr lang="ru-RU" sz="4800" dirty="0">
                <a:solidFill>
                  <a:schemeClr val="accent3">
                    <a:lumMod val="50000"/>
                  </a:schemeClr>
                </a:solidFill>
                <a:latin typeface="Segoe Print" panose="02000600000000000000" pitchFamily="2" charset="0"/>
              </a:rPr>
              <a:t>Р</a:t>
            </a:r>
            <a:r>
              <a:rPr lang="ru-RU" sz="4800" dirty="0">
                <a:solidFill>
                  <a:schemeClr val="accent3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  <a:t>Е</a:t>
            </a:r>
            <a:r>
              <a:rPr lang="ru-RU" sz="4800" dirty="0">
                <a:solidFill>
                  <a:schemeClr val="accent2">
                    <a:lumMod val="75000"/>
                  </a:schemeClr>
                </a:solidFill>
                <a:latin typeface="Segoe Print" panose="02000600000000000000" pitchFamily="2" charset="0"/>
              </a:rPr>
              <a:t>Т</a:t>
            </a:r>
            <a:r>
              <a:rPr lang="ru-RU" sz="4800" dirty="0">
                <a:solidFill>
                  <a:srgbClr val="FFFF00"/>
                </a:solidFill>
                <a:latin typeface="Segoe Print" panose="02000600000000000000" pitchFamily="2" charset="0"/>
              </a:rPr>
              <a:t>О</a:t>
            </a:r>
            <a:r>
              <a:rPr lang="ru-RU" sz="4800" dirty="0">
                <a:solidFill>
                  <a:srgbClr val="FF0000"/>
                </a:solidFill>
                <a:latin typeface="Segoe Print" panose="02000600000000000000" pitchFamily="2" charset="0"/>
              </a:rPr>
              <a:t>В</a:t>
            </a:r>
            <a:r>
              <a:rPr lang="ru-RU" sz="4800" dirty="0">
                <a:latin typeface="Segoe Print" panose="02000600000000000000" pitchFamily="2" charset="0"/>
              </a:rPr>
              <a:t> </a:t>
            </a:r>
            <a:r>
              <a:rPr lang="ru-RU" sz="4800" dirty="0">
                <a:solidFill>
                  <a:srgbClr val="C00000"/>
                </a:solidFill>
                <a:latin typeface="Segoe Print" panose="02000600000000000000" pitchFamily="2" charset="0"/>
              </a:rPr>
              <a:t>Г</a:t>
            </a:r>
            <a:r>
              <a:rPr lang="ru-RU" sz="4800" dirty="0">
                <a:solidFill>
                  <a:srgbClr val="FFFF00"/>
                </a:solidFill>
                <a:latin typeface="Segoe Print" panose="02000600000000000000" pitchFamily="2" charset="0"/>
              </a:rPr>
              <a:t>Р</a:t>
            </a:r>
            <a:r>
              <a:rPr lang="ru-RU" sz="4800" dirty="0">
                <a:solidFill>
                  <a:srgbClr val="D60093"/>
                </a:solidFill>
                <a:latin typeface="Segoe Print" panose="02000600000000000000" pitchFamily="2" charset="0"/>
              </a:rPr>
              <a:t>А</a:t>
            </a:r>
            <a:r>
              <a:rPr lang="ru-RU" sz="4800" dirty="0">
                <a:solidFill>
                  <a:srgbClr val="0066FF"/>
                </a:solidFill>
                <a:latin typeface="Segoe Print" panose="02000600000000000000" pitchFamily="2" charset="0"/>
              </a:rPr>
              <a:t>М</a:t>
            </a:r>
            <a:r>
              <a:rPr lang="ru-RU" sz="4800" dirty="0">
                <a:solidFill>
                  <a:srgbClr val="C00000"/>
                </a:solidFill>
                <a:latin typeface="Segoe Print" panose="02000600000000000000" pitchFamily="2" charset="0"/>
              </a:rPr>
              <a:t>М</a:t>
            </a:r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А</a:t>
            </a:r>
            <a:r>
              <a:rPr lang="ru-RU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Т</a:t>
            </a:r>
            <a:r>
              <a:rPr lang="ru-RU" sz="4800" dirty="0">
                <a:solidFill>
                  <a:srgbClr val="F79FF1"/>
                </a:solidFill>
                <a:latin typeface="Segoe Print" panose="02000600000000000000" pitchFamily="2" charset="0"/>
              </a:rPr>
              <a:t>И</a:t>
            </a:r>
            <a:r>
              <a:rPr lang="ru-RU" sz="4800" dirty="0">
                <a:solidFill>
                  <a:srgbClr val="00B0F0"/>
                </a:solidFill>
                <a:latin typeface="Segoe Print" panose="02000600000000000000" pitchFamily="2" charset="0"/>
              </a:rPr>
              <a:t>К</a:t>
            </a:r>
            <a:r>
              <a:rPr lang="ru-RU" sz="4800" dirty="0">
                <a:solidFill>
                  <a:srgbClr val="D60093"/>
                </a:solidFill>
                <a:latin typeface="Segoe Print" panose="02000600000000000000" pitchFamily="2" charset="0"/>
              </a:rPr>
              <a:t>И</a:t>
            </a:r>
            <a:endParaRPr lang="ru-RU" sz="4800" dirty="0">
              <a:solidFill>
                <a:srgbClr val="D60093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22574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0360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056784" cy="747897"/>
          </a:xfrm>
        </p:spPr>
        <p:txBody>
          <a:bodyPr/>
          <a:lstStyle/>
          <a:p>
            <a:pPr algn="ctr" defTabSz="914400">
              <a:spcBef>
                <a:spcPts val="0"/>
              </a:spcBef>
            </a:pPr>
            <a:r>
              <a:rPr lang="ru-RU" sz="5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 Третий лишний »</a:t>
            </a:r>
            <a:endParaRPr lang="ru-RU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95536" y="1988840"/>
            <a:ext cx="8382000" cy="3619452"/>
          </a:xfrm>
        </p:spPr>
        <p:txBody>
          <a:bodyPr/>
          <a:lstStyle/>
          <a:p>
            <a:r>
              <a:rPr lang="ru-RU" sz="4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1) один, одиночка, одиночество;</a:t>
            </a:r>
          </a:p>
          <a:p>
            <a:r>
              <a:rPr lang="ru-RU" sz="4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 пятёрка, пятерня, пять;</a:t>
            </a:r>
          </a:p>
          <a:p>
            <a:r>
              <a:rPr lang="ru-RU" sz="4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3) четырёхугольник, четыре, четвёрка.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" t="579" r="758" b="6416"/>
          <a:stretch/>
        </p:blipFill>
        <p:spPr>
          <a:xfrm>
            <a:off x="251520" y="332656"/>
            <a:ext cx="8640960" cy="6154399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8951869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0763" y="188640"/>
            <a:ext cx="3254896" cy="1163395"/>
          </a:xfrm>
        </p:spPr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7200" b="0" i="1" u="sng" spc="-150" dirty="0" smtClean="0">
                <a:solidFill>
                  <a:srgbClr val="C4FF89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Ребусы:</a:t>
            </a:r>
            <a:endParaRPr lang="ru-RU" sz="7200" b="0" i="1" u="sng" spc="-150" dirty="0">
              <a:solidFill>
                <a:srgbClr val="C4FF89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3621" y="1196752"/>
            <a:ext cx="11362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rgbClr val="F79FF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7я</a:t>
            </a:r>
            <a:endParaRPr lang="ru-RU" sz="6000" dirty="0">
              <a:solidFill>
                <a:srgbClr val="F79FF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2073" y="4509120"/>
            <a:ext cx="12955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40а</a:t>
            </a:r>
            <a:endParaRPr lang="ru-RU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53351" y="2240932"/>
            <a:ext cx="19145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100л</a:t>
            </a:r>
            <a:endParaRPr lang="ru-RU" sz="6000" dirty="0">
              <a:solidFill>
                <a:srgbClr val="CC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16216" y="1556792"/>
            <a:ext cx="10801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е2</a:t>
            </a:r>
            <a:endParaRPr lang="ru-RU" sz="6000" dirty="0">
              <a:solidFill>
                <a:schemeClr val="accent5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3493457"/>
            <a:ext cx="11521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о5</a:t>
            </a:r>
            <a:endParaRPr lang="ru-RU" sz="6000" dirty="0">
              <a:solidFill>
                <a:srgbClr val="0066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4797152"/>
            <a:ext cx="15121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с3ж</a:t>
            </a:r>
            <a:endParaRPr lang="ru-RU" sz="60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764704"/>
            <a:ext cx="5760640" cy="792088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ru-RU" b="1" dirty="0" smtClean="0">
                <a:effectLst/>
                <a:latin typeface="Lucida Console" panose="020B0609040504020204" pitchFamily="49" charset="0"/>
              </a:rPr>
              <a:t>УРОК ЛИТЕРАТУРЫ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76872"/>
            <a:ext cx="7056784" cy="43204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7744" y="117693"/>
            <a:ext cx="475252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простого сторожа</a:t>
            </a:r>
            <a:b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Непросторный дом:</a:t>
            </a:r>
            <a:b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Часто в нём стоножка</a:t>
            </a:r>
            <a:b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Бродит под столом.</a:t>
            </a:r>
            <a:b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Дорожит стоножка</a:t>
            </a:r>
            <a:b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Чистотою</a:t>
            </a: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ног</a:t>
            </a:r>
            <a:b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столичной ваксой</a:t>
            </a:r>
            <a:b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Чистит сто сапог.</a:t>
            </a:r>
            <a:b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Вместо двух непросто</a:t>
            </a:r>
            <a:b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Вычистить все сто,</a:t>
            </a:r>
            <a:b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Сразу столько обуви</a:t>
            </a:r>
            <a:b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носил никто!</a:t>
            </a:r>
            <a:endParaRPr lang="ru-RU" sz="3600" b="1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08720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Есть у нас 3 сес3цы.</a:t>
            </a:r>
            <a:br>
              <a:rPr lang="ru-RU" sz="6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6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 (не)знаете их?</a:t>
            </a:r>
            <a:br>
              <a:rPr lang="ru-RU" sz="6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6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Как(бы) мне ухи3ться</a:t>
            </a:r>
            <a:br>
              <a:rPr lang="ru-RU" sz="6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6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Рассказать о тр...их?</a:t>
            </a:r>
            <a:endParaRPr lang="ru-RU" sz="60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" t="579" r="758" b="6416"/>
          <a:stretch/>
        </p:blipFill>
        <p:spPr>
          <a:xfrm>
            <a:off x="251520" y="332656"/>
            <a:ext cx="8640960" cy="6154399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8907956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Green Segoe 4-3 template-template_April-17-2007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51DED46-D66D-454A-B8B2-8EE17CF4DC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Образцы слайдов презентации (золотисто-зеленое текстурированное оформление)</Template>
  <TotalTime>218</TotalTime>
  <Words>1054</Words>
  <Application>Microsoft Office PowerPoint</Application>
  <PresentationFormat>Экран (4:3)</PresentationFormat>
  <Paragraphs>81</Paragraphs>
  <Slides>23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Calibri</vt:lpstr>
      <vt:lpstr>Courier New</vt:lpstr>
      <vt:lpstr>Lucida Console</vt:lpstr>
      <vt:lpstr>Segoe Print</vt:lpstr>
      <vt:lpstr>Times New Roman</vt:lpstr>
      <vt:lpstr>Wingdings</vt:lpstr>
      <vt:lpstr>Green Segoe 4-3 template-template_April-17-2007</vt:lpstr>
      <vt:lpstr>Белый текст и шрифт Courier для слайдов с кодом</vt:lpstr>
      <vt:lpstr> « Путешествие в Страну выученных уроков » </vt:lpstr>
      <vt:lpstr>УРОК РУССКОГО ЯЗЫКА</vt:lpstr>
      <vt:lpstr>« Третий лишний »</vt:lpstr>
      <vt:lpstr>Презентация PowerPoint</vt:lpstr>
      <vt:lpstr>Ребусы:</vt:lpstr>
      <vt:lpstr>УРОК ЛИТЕРАТУРЫ </vt:lpstr>
      <vt:lpstr>Презентация PowerPoint</vt:lpstr>
      <vt:lpstr>Презентация PowerPoint</vt:lpstr>
      <vt:lpstr>Презентация PowerPoint</vt:lpstr>
      <vt:lpstr>УРОК МАТЕМАТИКИ</vt:lpstr>
      <vt:lpstr>Презентация PowerPoint</vt:lpstr>
      <vt:lpstr>Презентация PowerPoint</vt:lpstr>
      <vt:lpstr>ЗАГАДКИ</vt:lpstr>
      <vt:lpstr>УРОК ИСТОРИИ</vt:lpstr>
      <vt:lpstr>Презентация PowerPoint</vt:lpstr>
      <vt:lpstr>Словарная работа: </vt:lpstr>
      <vt:lpstr>Презентация PowerPoint</vt:lpstr>
      <vt:lpstr>Презентация PowerPoint</vt:lpstr>
      <vt:lpstr>УРОК ФИЗКУЛЬТУРЫ</vt:lpstr>
      <vt:lpstr>УРОК БИОЛОГИИ</vt:lpstr>
      <vt:lpstr>Проверка: </vt:lpstr>
      <vt:lpstr>ДОМАШНЕЕ ЗАДАНИЕ</vt:lpstr>
      <vt:lpstr>СПАСИБО ЗА ВНИМАНИЕ!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"Путешествие в Страну выученных     уроков".</dc:title>
  <dc:creator>user</dc:creator>
  <cp:keywords/>
  <cp:lastModifiedBy>user</cp:lastModifiedBy>
  <cp:revision>17</cp:revision>
  <dcterms:created xsi:type="dcterms:W3CDTF">2014-02-20T10:35:08Z</dcterms:created>
  <dcterms:modified xsi:type="dcterms:W3CDTF">2014-02-20T18:33:06Z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TC102867489990</vt:lpwstr>
  </property>
</Properties>
</file>