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7" r:id="rId5"/>
    <p:sldId id="268" r:id="rId6"/>
    <p:sldId id="269" r:id="rId7"/>
    <p:sldId id="270" r:id="rId8"/>
    <p:sldId id="259" r:id="rId9"/>
    <p:sldId id="260" r:id="rId10"/>
    <p:sldId id="261" r:id="rId11"/>
    <p:sldId id="262" r:id="rId12"/>
    <p:sldId id="263" r:id="rId13"/>
    <p:sldId id="26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C71EC6-210F-42DE-9C53-41977AD35B3D}" type="datetimeFigureOut">
              <a:rPr lang="ru-RU" smtClean="0"/>
              <a:t>20.09.2015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20.09.2015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95" name="Title 94"/>
          <p:cNvSpPr>
            <a:spLocks noGrp="1"/>
          </p:cNvSpPr>
          <p:nvPr>
            <p:ph type="title"/>
          </p:nvPr>
        </p:nvSpPr>
        <p:spPr>
          <a:xfrm>
            <a:off x="457200" y="4463568"/>
            <a:ext cx="8305800" cy="1143000"/>
          </a:xfrm>
        </p:spPr>
        <p:txBody>
          <a:bodyPr/>
          <a:lstStyle/>
          <a:p>
            <a:r>
              <a:rPr lang="ru-RU" smtClean="0"/>
              <a:t>Образец заголовка</a:t>
            </a:r>
            <a:endParaRPr lang="en-US"/>
          </a:p>
        </p:txBody>
      </p:sp>
      <p:sp>
        <p:nvSpPr>
          <p:cNvPr id="2" name="Date Placeholder 1"/>
          <p:cNvSpPr>
            <a:spLocks noGrp="1"/>
          </p:cNvSpPr>
          <p:nvPr>
            <p:ph type="dt" sz="half" idx="10"/>
          </p:nvPr>
        </p:nvSpPr>
        <p:spPr/>
        <p:txBody>
          <a:bodyPr/>
          <a:lstStyle/>
          <a:p>
            <a:fld id="{B4C71EC6-210F-42DE-9C53-41977AD35B3D}" type="datetimeFigureOut">
              <a:rPr lang="ru-RU" smtClean="0"/>
              <a:t>20.09.2015</a:t>
            </a:fld>
            <a:endParaRPr lang="ru-RU"/>
          </a:p>
        </p:txBody>
      </p:sp>
      <p:sp>
        <p:nvSpPr>
          <p:cNvPr id="91" name="Footer Placeholder 90"/>
          <p:cNvSpPr>
            <a:spLocks noGrp="1"/>
          </p:cNvSpPr>
          <p:nvPr>
            <p:ph type="ftr" sz="quarter" idx="11"/>
          </p:nvPr>
        </p:nvSpPr>
        <p:spPr/>
        <p:txBody>
          <a:bodyPr/>
          <a:lstStyle/>
          <a:p>
            <a:endParaRPr lang="ru-RU"/>
          </a:p>
        </p:txBody>
      </p:sp>
      <p:sp>
        <p:nvSpPr>
          <p:cNvPr id="92" name="Slide Number Placeholder 91"/>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20.09.2015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20.09.2015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20.09.2015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20.09.2015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20.09.2015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20.09.2015</a:t>
            </a:fld>
            <a:endParaRPr lang="ru-RU"/>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8286" y="0"/>
            <a:ext cx="4155714" cy="2790826"/>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2130"/>
          <a:stretch/>
        </p:blipFill>
        <p:spPr>
          <a:xfrm>
            <a:off x="4988286" y="2790826"/>
            <a:ext cx="4155714" cy="4067174"/>
          </a:xfrm>
          <a:prstGeom prst="rect">
            <a:avLst/>
          </a:prstGeom>
        </p:spPr>
      </p:pic>
      <p:sp>
        <p:nvSpPr>
          <p:cNvPr id="6" name="TextBox 5"/>
          <p:cNvSpPr txBox="1"/>
          <p:nvPr/>
        </p:nvSpPr>
        <p:spPr>
          <a:xfrm>
            <a:off x="35496" y="2204864"/>
            <a:ext cx="4752528" cy="2185214"/>
          </a:xfrm>
          <a:prstGeom prst="rect">
            <a:avLst/>
          </a:prstGeom>
          <a:noFill/>
        </p:spPr>
        <p:txBody>
          <a:bodyPr wrap="square" rtlCol="0">
            <a:spAutoFit/>
          </a:bodyPr>
          <a:lstStyle/>
          <a:p>
            <a:pPr algn="ctr"/>
            <a:r>
              <a:rPr lang="ru-RU"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abriola" pitchFamily="82" charset="0"/>
                <a:cs typeface="Sakkal Majalla" pitchFamily="2" charset="-78"/>
              </a:rPr>
              <a:t>Национальный корейский праздник урожая</a:t>
            </a:r>
            <a:endParaRPr lang="ru-RU" sz="3200" dirty="0" smtClean="0">
              <a:latin typeface="Gabriola" pitchFamily="82" charset="0"/>
              <a:cs typeface="Sakkal Majalla" pitchFamily="2" charset="-78"/>
            </a:endParaRPr>
          </a:p>
          <a:p>
            <a:pPr algn="ctr"/>
            <a:r>
              <a:rPr lang="ru-RU" sz="72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abriola" pitchFamily="82" charset="0"/>
                <a:cs typeface="Sakkal Majalla" pitchFamily="2" charset="-78"/>
              </a:rPr>
              <a:t>Чхусок</a:t>
            </a:r>
            <a:endParaRPr lang="ru-RU" sz="7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abriola" pitchFamily="82" charset="0"/>
              <a:cs typeface="Sakkal Majalla" pitchFamily="2" charset="-78"/>
            </a:endParaRPr>
          </a:p>
        </p:txBody>
      </p:sp>
    </p:spTree>
    <p:extLst>
      <p:ext uri="{BB962C8B-B14F-4D97-AF65-F5344CB8AC3E}">
        <p14:creationId xmlns:p14="http://schemas.microsoft.com/office/powerpoint/2010/main" val="16264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476672"/>
            <a:ext cx="8496944" cy="2031325"/>
          </a:xfrm>
          <a:prstGeom prst="rect">
            <a:avLst/>
          </a:prstGeom>
          <a:noFill/>
        </p:spPr>
        <p:txBody>
          <a:bodyPr wrap="square" rtlCol="0">
            <a:spAutoFit/>
          </a:bodyPr>
          <a:lstStyle/>
          <a:p>
            <a:r>
              <a:rPr lang="ru-RU" dirty="0"/>
              <a:t>Посещение могил предков</a:t>
            </a:r>
          </a:p>
          <a:p>
            <a:r>
              <a:rPr lang="ru-RU" dirty="0"/>
              <a:t>В Чхусок принято посещать могилы предков и пропалывать траву и сорняки, которые успели </a:t>
            </a:r>
            <a:r>
              <a:rPr lang="ru-RU" dirty="0" err="1"/>
              <a:t>вырости</a:t>
            </a:r>
            <a:r>
              <a:rPr lang="ru-RU" dirty="0"/>
              <a:t> на них в течение лета. Это считается проявлением почтительности и уважения по отношению к предкам, что, в свою очередь, является обязательным долгом каждого достойного человека. Уже за месяц до наступления дня Чхусок в выходные дни автомагистрали Кореи наводняют машины - тысячи людей спешат заранее навестить могилы предков.</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002138"/>
            <a:ext cx="4683224" cy="3512418"/>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3743516"/>
            <a:ext cx="2706216" cy="2029662"/>
          </a:xfrm>
          <a:prstGeom prst="rect">
            <a:avLst/>
          </a:prstGeom>
        </p:spPr>
      </p:pic>
    </p:spTree>
    <p:extLst>
      <p:ext uri="{BB962C8B-B14F-4D97-AF65-F5344CB8AC3E}">
        <p14:creationId xmlns:p14="http://schemas.microsoft.com/office/powerpoint/2010/main" val="1335765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568952" cy="1754326"/>
          </a:xfrm>
          <a:prstGeom prst="rect">
            <a:avLst/>
          </a:prstGeom>
          <a:noFill/>
        </p:spPr>
        <p:txBody>
          <a:bodyPr wrap="square" rtlCol="0">
            <a:spAutoFit/>
          </a:bodyPr>
          <a:lstStyle/>
          <a:p>
            <a:r>
              <a:rPr lang="ru-RU" dirty="0"/>
              <a:t>Традиционная борьба «</a:t>
            </a:r>
            <a:r>
              <a:rPr lang="ru-RU" dirty="0" err="1"/>
              <a:t>ссирым</a:t>
            </a:r>
            <a:r>
              <a:rPr lang="ru-RU" dirty="0"/>
              <a:t>»</a:t>
            </a:r>
          </a:p>
          <a:p>
            <a:r>
              <a:rPr lang="ru-RU" dirty="0"/>
              <a:t>В таких поединках принимают участие самые сильные люди деревни, которые в окружении толпы соседей на песчаной площадке соревнуются между собой в силе и ловкости. Победитель зарабатывает славу настоящего богатыря и уносит с собой награду: моток ткани, меру риса или телёнка. В современной Корее ежегодно проводятся Национальные первенства по борьбе «</a:t>
            </a:r>
            <a:r>
              <a:rPr lang="ru-RU" dirty="0" err="1"/>
              <a:t>ссирым</a:t>
            </a:r>
            <a:r>
              <a:rPr lang="ru-RU" dirty="0"/>
              <a:t>».</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4754" y="2276870"/>
            <a:ext cx="3238500" cy="2028825"/>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4754" y="4437112"/>
            <a:ext cx="6286500" cy="2247900"/>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2343111"/>
            <a:ext cx="2634208" cy="1975656"/>
          </a:xfrm>
          <a:prstGeom prst="rect">
            <a:avLst/>
          </a:prstGeom>
        </p:spPr>
      </p:pic>
    </p:spTree>
    <p:extLst>
      <p:ext uri="{BB962C8B-B14F-4D97-AF65-F5344CB8AC3E}">
        <p14:creationId xmlns:p14="http://schemas.microsoft.com/office/powerpoint/2010/main" val="328604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404664"/>
            <a:ext cx="8568952" cy="2585323"/>
          </a:xfrm>
          <a:prstGeom prst="rect">
            <a:avLst/>
          </a:prstGeom>
          <a:noFill/>
        </p:spPr>
        <p:txBody>
          <a:bodyPr wrap="square" rtlCol="0">
            <a:spAutoFit/>
          </a:bodyPr>
          <a:lstStyle/>
          <a:p>
            <a:r>
              <a:rPr lang="ru-RU" dirty="0"/>
              <a:t>Хоровод «</a:t>
            </a:r>
            <a:r>
              <a:rPr lang="ru-RU" dirty="0" err="1"/>
              <a:t>кангансуллэ</a:t>
            </a:r>
            <a:r>
              <a:rPr lang="ru-RU" dirty="0"/>
              <a:t>»</a:t>
            </a:r>
          </a:p>
          <a:p>
            <a:r>
              <a:rPr lang="ru-RU" dirty="0"/>
              <a:t>«</a:t>
            </a:r>
            <a:r>
              <a:rPr lang="ru-RU" dirty="0" err="1"/>
              <a:t>Кангансуллэ</a:t>
            </a:r>
            <a:r>
              <a:rPr lang="ru-RU" dirty="0"/>
              <a:t>» – это хоровод, который водят замужние женщины и молодые девушки, облачившись в корейскую традиционную одежду «ханбок» и исполняя народные песни. Согласно одной из легенд, в эпоху правления династии Ли (1392-1910), когда на Корею хотели напасть враги, все женщины, нарядившись в военные одеяния, поднялись на гору и водили там хороводы. В результате у врага создалось ложное впечатление о значительных силах противника и эта хитрость принесла корейцам победу. Считается, что традиция водить хороводы восходит именно к этой военной тактике.</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918278"/>
            <a:ext cx="4410670" cy="2522903"/>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918279"/>
            <a:ext cx="3793604" cy="2529069"/>
          </a:xfrm>
          <a:prstGeom prst="rect">
            <a:avLst/>
          </a:prstGeom>
        </p:spPr>
      </p:pic>
    </p:spTree>
    <p:extLst>
      <p:ext uri="{BB962C8B-B14F-4D97-AF65-F5344CB8AC3E}">
        <p14:creationId xmlns:p14="http://schemas.microsoft.com/office/powerpoint/2010/main" val="180295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496944" cy="4247317"/>
          </a:xfrm>
          <a:prstGeom prst="rect">
            <a:avLst/>
          </a:prstGeom>
          <a:noFill/>
        </p:spPr>
        <p:txBody>
          <a:bodyPr wrap="square" rtlCol="0">
            <a:spAutoFit/>
          </a:bodyPr>
          <a:lstStyle/>
          <a:p>
            <a:r>
              <a:rPr lang="ru-RU" dirty="0"/>
              <a:t>В</a:t>
            </a:r>
            <a:r>
              <a:rPr lang="ru-RU" dirty="0" smtClean="0"/>
              <a:t>ся </a:t>
            </a:r>
            <a:r>
              <a:rPr lang="ru-RU" dirty="0"/>
              <a:t>семья собирается на праздничное торжество. Родственники обмениваются поздравлениями и общаются за праздничным столом, на котором обязательно присутствуют такие блюда, как рис нового урожая, рисовые хлебцы </a:t>
            </a:r>
            <a:r>
              <a:rPr lang="ru-RU" dirty="0" err="1"/>
              <a:t>тток</a:t>
            </a:r>
            <a:r>
              <a:rPr lang="ru-RU" dirty="0"/>
              <a:t> под названием «</a:t>
            </a:r>
            <a:r>
              <a:rPr lang="ru-RU" dirty="0" err="1"/>
              <a:t>сонпхён</a:t>
            </a:r>
            <a:r>
              <a:rPr lang="ru-RU" dirty="0"/>
              <a:t>»*, свежие фрукты и многое другое. Кроме того, все члены семьи дарят друг другу подарки. Раньше было принято предварительно выбирать подарок, учитывая вкус своих родных, но теперь все большее распространение получают подарочные сертификаты, которые можно с лёгкостью обменять на понравившийся товар в различных магазинах и универмагах, или даже сами наличные деньги. После утренних церемоний некоторые корейцы отправляются навестить могилы предков, а некоторые предпочитают осмотреть достопримечательности или выехать на природу с родственниками или друзьями. Вечером семья вновь собирается вместе для трапезы, которую готовят из блюд, использовавшихся в поминальных церемониях. Иногда вместо этого члены семьи идут в ближайший ресторан или бар, чтобы насладиться беседой друг с другом. В праздничную ночь принято также совершать прогулки и любоваться полной луной.</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283" y="4629318"/>
            <a:ext cx="3091433" cy="2033324"/>
          </a:xfrm>
          <a:prstGeom prst="rect">
            <a:avLst/>
          </a:prstGeom>
        </p:spPr>
      </p:pic>
    </p:spTree>
    <p:extLst>
      <p:ext uri="{BB962C8B-B14F-4D97-AF65-F5344CB8AC3E}">
        <p14:creationId xmlns:p14="http://schemas.microsoft.com/office/powerpoint/2010/main" val="186145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8352928" cy="1200329"/>
          </a:xfrm>
          <a:prstGeom prst="rect">
            <a:avLst/>
          </a:prstGeom>
          <a:noFill/>
        </p:spPr>
        <p:txBody>
          <a:bodyPr wrap="square" rtlCol="0">
            <a:spAutoFit/>
          </a:bodyPr>
          <a:lstStyle/>
          <a:p>
            <a:r>
              <a:rPr lang="ru-RU" dirty="0"/>
              <a:t>Чхусок (</a:t>
            </a:r>
            <a:r>
              <a:rPr lang="ru-RU" dirty="0" err="1"/>
              <a:t>кор</a:t>
            </a:r>
            <a:r>
              <a:rPr lang="ru-RU" dirty="0"/>
              <a:t>. </a:t>
            </a:r>
            <a:r>
              <a:rPr lang="ko-KR" altLang="en-US" dirty="0"/>
              <a:t>추석</a:t>
            </a:r>
            <a:r>
              <a:rPr lang="en-US" altLang="ko-KR" dirty="0"/>
              <a:t>,</a:t>
            </a:r>
            <a:r>
              <a:rPr lang="ko-KR" altLang="en-US" dirty="0"/>
              <a:t>秋夕</a:t>
            </a:r>
            <a:r>
              <a:rPr lang="en-US" altLang="ko-KR" dirty="0"/>
              <a:t>, </a:t>
            </a:r>
            <a:r>
              <a:rPr lang="ru-RU" dirty="0"/>
              <a:t>дословно осенний вечер) — корейский традиционный праздник. Празднуется 15 числа 8 лунного месяца. В Южной Корее Чхусок, а также день до и после него, являются нерабочими. Во время Чхусока корейцы обычно едут к себе на родину для встречи с родственниками.</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9132" y="2204864"/>
            <a:ext cx="3797300" cy="3810000"/>
          </a:xfrm>
          <a:prstGeom prst="rect">
            <a:avLst/>
          </a:prstGeom>
        </p:spPr>
      </p:pic>
    </p:spTree>
    <p:extLst>
      <p:ext uri="{BB962C8B-B14F-4D97-AF65-F5344CB8AC3E}">
        <p14:creationId xmlns:p14="http://schemas.microsoft.com/office/powerpoint/2010/main" val="2568246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65000" contrast="-33000"/>
                    </a14:imgEffect>
                  </a14:imgLayer>
                </a14:imgProps>
              </a:ext>
              <a:ext uri="{28A0092B-C50C-407E-A947-70E740481C1C}">
                <a14:useLocalDpi xmlns:a14="http://schemas.microsoft.com/office/drawing/2010/main" val="0"/>
              </a:ext>
            </a:extLst>
          </a:blip>
          <a:srcRect l="5826" t="872" r="5826" b="1567"/>
          <a:stretch/>
        </p:blipFill>
        <p:spPr>
          <a:xfrm>
            <a:off x="0" y="0"/>
            <a:ext cx="9144000" cy="6858000"/>
          </a:xfrm>
          <a:prstGeom prst="rect">
            <a:avLst/>
          </a:prstGeom>
        </p:spPr>
      </p:pic>
      <p:sp>
        <p:nvSpPr>
          <p:cNvPr id="4" name="TextBox 3"/>
          <p:cNvSpPr txBox="1"/>
          <p:nvPr/>
        </p:nvSpPr>
        <p:spPr>
          <a:xfrm>
            <a:off x="323528" y="404664"/>
            <a:ext cx="8496944" cy="369332"/>
          </a:xfrm>
          <a:prstGeom prst="rect">
            <a:avLst/>
          </a:prstGeom>
          <a:noFill/>
        </p:spPr>
        <p:txBody>
          <a:bodyPr wrap="square" rtlCol="0">
            <a:spAutoFit/>
          </a:bodyPr>
          <a:lstStyle/>
          <a:p>
            <a:r>
              <a:rPr lang="ru-RU" dirty="0"/>
              <a:t>Значение праздника Чхусок (</a:t>
            </a:r>
            <a:r>
              <a:rPr lang="ru-RU" dirty="0" err="1"/>
              <a:t>Хангави</a:t>
            </a:r>
            <a:r>
              <a:rPr lang="ru-RU" dirty="0"/>
              <a:t>)</a:t>
            </a:r>
          </a:p>
        </p:txBody>
      </p:sp>
      <p:sp>
        <p:nvSpPr>
          <p:cNvPr id="5" name="TextBox 4"/>
          <p:cNvSpPr txBox="1"/>
          <p:nvPr/>
        </p:nvSpPr>
        <p:spPr>
          <a:xfrm>
            <a:off x="395536" y="1052736"/>
            <a:ext cx="8136904" cy="4801314"/>
          </a:xfrm>
          <a:prstGeom prst="rect">
            <a:avLst/>
          </a:prstGeom>
          <a:noFill/>
        </p:spPr>
        <p:txBody>
          <a:bodyPr wrap="square" rtlCol="0">
            <a:spAutoFit/>
          </a:bodyPr>
          <a:lstStyle/>
          <a:p>
            <a:r>
              <a:rPr lang="ru-RU" dirty="0"/>
              <a:t>Чхусок - это один из трёх самых главных праздников Кореи, наряду с Новым годом по лунному календарю </a:t>
            </a:r>
            <a:r>
              <a:rPr lang="ru-RU" dirty="0" err="1"/>
              <a:t>Соллаль</a:t>
            </a:r>
            <a:r>
              <a:rPr lang="ru-RU" dirty="0"/>
              <a:t> и праздником </a:t>
            </a:r>
            <a:r>
              <a:rPr lang="ru-RU" dirty="0" err="1"/>
              <a:t>Тано</a:t>
            </a:r>
            <a:r>
              <a:rPr lang="ru-RU" dirty="0"/>
              <a:t>, который отмечается в честь завершения весенних полевых работ. </a:t>
            </a:r>
            <a:endParaRPr lang="ru-RU" dirty="0" smtClean="0"/>
          </a:p>
          <a:p>
            <a:r>
              <a:rPr lang="ru-RU" dirty="0"/>
              <a:t>Достоверно неизвестно, откуда берёт своё начало праздник Чхусок. Предполагается, что скорее всего его корни восходят к древним верованиям, связанным с поклонением Луне. Солнце появляется на небосклоне каждое утро, а вот полную Луну, которая может сделать светлой самую тёмную ночь, можно увидеть лишь один раз в месяц, и потому древние люди её особенно почитали. А в ночь, когда полная Луна светит ярче всего, то есть в 15-й день 8-го лунного месяца, издавна устраивали веселые народные гуляния: все люди собирались вместе, пили, ели и танцевали. Этот день корейцы считали одним из самых важных в году и, разумеется, традиция отмечать его дошла и до нашего времени. Также день Чхусок знаменует окончание осенних работ по сбору урожая, когда в каждом доме в изобилии находятся фрукты, овощи и злаки, а на улице стоит чудесная погода - уже совсем не жарко, но и до зимних холодов еще далеко. Отсюда и берёт свое начало известная корейская пословица: «Ни больше не надо, ни меньше не надо, а чтобы было как в Чхусок».</a:t>
            </a:r>
          </a:p>
        </p:txBody>
      </p:sp>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5517231"/>
            <a:ext cx="1747534" cy="1186867"/>
          </a:xfrm>
          <a:prstGeom prst="rect">
            <a:avLst/>
          </a:prstGeom>
        </p:spPr>
      </p:pic>
    </p:spTree>
    <p:extLst>
      <p:ext uri="{BB962C8B-B14F-4D97-AF65-F5344CB8AC3E}">
        <p14:creationId xmlns:p14="http://schemas.microsoft.com/office/powerpoint/2010/main" val="408869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332656"/>
            <a:ext cx="8568952" cy="1200329"/>
          </a:xfrm>
          <a:prstGeom prst="rect">
            <a:avLst/>
          </a:prstGeom>
          <a:noFill/>
        </p:spPr>
        <p:txBody>
          <a:bodyPr wrap="square" rtlCol="0">
            <a:spAutoFit/>
          </a:bodyPr>
          <a:lstStyle/>
          <a:p>
            <a:r>
              <a:rPr lang="ru-RU" dirty="0"/>
              <a:t>Праздничный стол</a:t>
            </a:r>
          </a:p>
          <a:p>
            <a:r>
              <a:rPr lang="ru-RU" dirty="0"/>
              <a:t>К дню Чхусок, который знаменует собой завершение сельскохозяйственных работ, уже созревают злаки, овощи и фрукты. Из зерна и плодов нового урожая готовят различные праздничные блюда, сладости и вино.</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700808"/>
            <a:ext cx="3886200" cy="302260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4906" y="1700808"/>
            <a:ext cx="4064000" cy="3708400"/>
          </a:xfrm>
          <a:prstGeom prst="rect">
            <a:avLst/>
          </a:prstGeom>
        </p:spPr>
      </p:pic>
    </p:spTree>
    <p:extLst>
      <p:ext uri="{BB962C8B-B14F-4D97-AF65-F5344CB8AC3E}">
        <p14:creationId xmlns:p14="http://schemas.microsoft.com/office/powerpoint/2010/main" val="1918540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8208912" cy="3139321"/>
          </a:xfrm>
          <a:prstGeom prst="rect">
            <a:avLst/>
          </a:prstGeom>
          <a:noFill/>
        </p:spPr>
        <p:txBody>
          <a:bodyPr wrap="square" rtlCol="0">
            <a:spAutoFit/>
          </a:bodyPr>
          <a:lstStyle/>
          <a:p>
            <a:r>
              <a:rPr lang="ru-RU" dirty="0"/>
              <a:t>Сладкие рисовые хлебцы «</a:t>
            </a:r>
            <a:r>
              <a:rPr lang="ru-RU" dirty="0" err="1"/>
              <a:t>сонпхён</a:t>
            </a:r>
            <a:r>
              <a:rPr lang="ru-RU" dirty="0"/>
              <a:t>»</a:t>
            </a:r>
          </a:p>
          <a:p>
            <a:r>
              <a:rPr lang="ru-RU" dirty="0"/>
              <a:t>Рисовые хлебцы «</a:t>
            </a:r>
            <a:r>
              <a:rPr lang="ru-RU" dirty="0" err="1"/>
              <a:t>сонпхён</a:t>
            </a:r>
            <a:r>
              <a:rPr lang="ru-RU" dirty="0"/>
              <a:t>» являются традиционным лакомством, которое обязательно подается на стол во время празднования Чхусока. Они представляет собой небольшую лепешку из отбитого риса или с начинкой из семян кунжута, сладких бобов и каштанов. Примечательно, что используемые в качестве начинки ингредиенты прессуются на доске, посыпанной сосновыми иголками, отчего они приобретает лёгкий аромат сосны. В преддверии праздника вся семья собирается вместе, чтобы приготовить «</a:t>
            </a:r>
            <a:r>
              <a:rPr lang="ru-RU" dirty="0" err="1"/>
              <a:t>сонпхён</a:t>
            </a:r>
            <a:r>
              <a:rPr lang="ru-RU" dirty="0"/>
              <a:t>». Считается, что у того, кто сумеет слепить «</a:t>
            </a:r>
            <a:r>
              <a:rPr lang="ru-RU" dirty="0" err="1"/>
              <a:t>сонпхён</a:t>
            </a:r>
            <a:r>
              <a:rPr lang="ru-RU" dirty="0"/>
              <a:t>» аккуратными и ровными спутник жизни или дети будут красивыми и добрыми. Поэтому и в современной Корее молодые юноши и девушки стараются изготовить как можно более красивые хлебцы.</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005064"/>
            <a:ext cx="4171715" cy="260072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633263"/>
            <a:ext cx="4309988" cy="2964089"/>
          </a:xfrm>
          <a:prstGeom prst="rect">
            <a:avLst/>
          </a:prstGeom>
        </p:spPr>
      </p:pic>
    </p:spTree>
    <p:extLst>
      <p:ext uri="{BB962C8B-B14F-4D97-AF65-F5344CB8AC3E}">
        <p14:creationId xmlns:p14="http://schemas.microsoft.com/office/powerpoint/2010/main" val="2025617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980728"/>
            <a:ext cx="8496944" cy="1477328"/>
          </a:xfrm>
          <a:prstGeom prst="rect">
            <a:avLst/>
          </a:prstGeom>
          <a:noFill/>
        </p:spPr>
        <p:txBody>
          <a:bodyPr wrap="square" rtlCol="0">
            <a:spAutoFit/>
          </a:bodyPr>
          <a:lstStyle/>
          <a:p>
            <a:r>
              <a:rPr lang="ru-RU" dirty="0"/>
              <a:t>Вино</a:t>
            </a:r>
          </a:p>
          <a:p>
            <a:r>
              <a:rPr lang="ru-RU" dirty="0"/>
              <a:t>Другой важный атрибут праздничного стола - это вино. В день Чхусок принято пить вино «</a:t>
            </a:r>
            <a:r>
              <a:rPr lang="ru-RU" dirty="0" err="1"/>
              <a:t>Пэкчу</a:t>
            </a:r>
            <a:r>
              <a:rPr lang="ru-RU" dirty="0"/>
              <a:t>», приготовленное из риса нового урожая. Все труды и заботы позади, и люди расслабляются за рюмочкой горячительного напитка в компании близких и друзей.</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4725144"/>
            <a:ext cx="2058144" cy="1543608"/>
          </a:xfrm>
          <a:prstGeom prst="rect">
            <a:avLst/>
          </a:prstGeom>
        </p:spPr>
      </p:pic>
    </p:spTree>
    <p:extLst>
      <p:ext uri="{BB962C8B-B14F-4D97-AF65-F5344CB8AC3E}">
        <p14:creationId xmlns:p14="http://schemas.microsoft.com/office/powerpoint/2010/main" val="395627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332656"/>
            <a:ext cx="8568952" cy="2031325"/>
          </a:xfrm>
          <a:prstGeom prst="rect">
            <a:avLst/>
          </a:prstGeom>
          <a:noFill/>
        </p:spPr>
        <p:txBody>
          <a:bodyPr wrap="square" rtlCol="0">
            <a:spAutoFit/>
          </a:bodyPr>
          <a:lstStyle/>
          <a:p>
            <a:r>
              <a:rPr lang="ru-RU" dirty="0"/>
              <a:t>Наряд для Чхусока</a:t>
            </a:r>
          </a:p>
          <a:p>
            <a:r>
              <a:rPr lang="ru-RU" dirty="0"/>
              <a:t>В соответствие с традициями, с далёких времён в день Чхусок все домочадцы одевают новую одежду, которая по-корейски именовалась специальным словом «чхусокпим». В старину было принято одевать корейский традиционный костюм «ханбок», а в настоящее время его часто заменяют обычной новой одеждой в европейском стиле. Нарядившись в новую одежду, корейцы собираются в кругу родных и близких и приветствуют друг друга.</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5128" y="2527884"/>
            <a:ext cx="4981736" cy="4151447"/>
          </a:xfrm>
          <a:prstGeom prst="rect">
            <a:avLst/>
          </a:prstGeom>
        </p:spPr>
      </p:pic>
    </p:spTree>
    <p:extLst>
      <p:ext uri="{BB962C8B-B14F-4D97-AF65-F5344CB8AC3E}">
        <p14:creationId xmlns:p14="http://schemas.microsoft.com/office/powerpoint/2010/main" val="3167132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5616624" cy="369332"/>
          </a:xfrm>
          <a:prstGeom prst="rect">
            <a:avLst/>
          </a:prstGeom>
          <a:noFill/>
        </p:spPr>
        <p:txBody>
          <a:bodyPr wrap="square" rtlCol="0">
            <a:spAutoFit/>
          </a:bodyPr>
          <a:lstStyle/>
          <a:p>
            <a:r>
              <a:rPr lang="ru-RU" dirty="0"/>
              <a:t>Чхусок: обычаи празднования</a:t>
            </a:r>
          </a:p>
        </p:txBody>
      </p:sp>
      <p:sp>
        <p:nvSpPr>
          <p:cNvPr id="5" name="TextBox 4"/>
          <p:cNvSpPr txBox="1"/>
          <p:nvPr/>
        </p:nvSpPr>
        <p:spPr>
          <a:xfrm>
            <a:off x="251520" y="1196752"/>
            <a:ext cx="8640960" cy="1754326"/>
          </a:xfrm>
          <a:prstGeom prst="rect">
            <a:avLst/>
          </a:prstGeom>
          <a:noFill/>
        </p:spPr>
        <p:txBody>
          <a:bodyPr wrap="square" rtlCol="0">
            <a:spAutoFit/>
          </a:bodyPr>
          <a:lstStyle/>
          <a:p>
            <a:r>
              <a:rPr lang="ru-RU" dirty="0"/>
              <a:t>Ранним утром в день Чхусок члены семьи проводят церемонию поклонения духам предков, подносят им праздничные кушанья и вино, приготовленные из продуктов нового урожая. После завершения утренней церемонии жертвоприношения семья посещает могилы предков, чтобы вознести молитвы и прополоть на них сорняки. Вечером же все люди выходят на улицу, чтобы полюбоваться полной луной, водят хороводы и играют в народные игры.</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6576" y="3140968"/>
            <a:ext cx="3990847" cy="3458734"/>
          </a:xfrm>
          <a:prstGeom prst="rect">
            <a:avLst/>
          </a:prstGeom>
        </p:spPr>
      </p:pic>
    </p:spTree>
    <p:extLst>
      <p:ext uri="{BB962C8B-B14F-4D97-AF65-F5344CB8AC3E}">
        <p14:creationId xmlns:p14="http://schemas.microsoft.com/office/powerpoint/2010/main" val="183320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404664"/>
            <a:ext cx="8280920" cy="2585323"/>
          </a:xfrm>
          <a:prstGeom prst="rect">
            <a:avLst/>
          </a:prstGeom>
          <a:noFill/>
        </p:spPr>
        <p:txBody>
          <a:bodyPr wrap="square" rtlCol="0">
            <a:spAutoFit/>
          </a:bodyPr>
          <a:lstStyle/>
          <a:p>
            <a:r>
              <a:rPr lang="ru-RU" dirty="0"/>
              <a:t>Поклонение духам предков</a:t>
            </a:r>
          </a:p>
          <a:p>
            <a:r>
              <a:rPr lang="ru-RU" dirty="0"/>
              <a:t>На рассвете в каждом доме в кругу семьи проводится церемонию жертвоприношения духам предков. Подобную церемонию обычно проводят два раза в год: в Новый год по лунному календарю </a:t>
            </a:r>
            <a:r>
              <a:rPr lang="ru-RU" dirty="0" err="1"/>
              <a:t>Соллаль</a:t>
            </a:r>
            <a:r>
              <a:rPr lang="ru-RU" dirty="0"/>
              <a:t> и в праздник Чхусок. Разница заключается в том, что в </a:t>
            </a:r>
            <a:r>
              <a:rPr lang="ru-RU" dirty="0" err="1"/>
              <a:t>Соллаль</a:t>
            </a:r>
            <a:r>
              <a:rPr lang="ru-RU" dirty="0"/>
              <a:t> традиционно подается суп «</a:t>
            </a:r>
            <a:r>
              <a:rPr lang="ru-RU" dirty="0" err="1"/>
              <a:t>ттоккук</a:t>
            </a:r>
            <a:r>
              <a:rPr lang="ru-RU" dirty="0"/>
              <a:t>» с белыми рисовыми хлебцами, а в день Чхусок – сваренный рис нового урожая. После завершения этой церемонии все члены семьи вкушают разложенные на жертвенном столе блюда. Считается, что это должно принести счастье и удачу в будущем году.</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3429000"/>
            <a:ext cx="3992563" cy="2927880"/>
          </a:xfrm>
          <a:prstGeom prst="rect">
            <a:avLst/>
          </a:prstGeom>
        </p:spPr>
      </p:pic>
    </p:spTree>
    <p:extLst>
      <p:ext uri="{BB962C8B-B14F-4D97-AF65-F5344CB8AC3E}">
        <p14:creationId xmlns:p14="http://schemas.microsoft.com/office/powerpoint/2010/main" val="1446400501"/>
      </p:ext>
    </p:extLst>
  </p:cSld>
  <p:clrMapOvr>
    <a:masterClrMapping/>
  </p:clrMapOvr>
</p:sld>
</file>

<file path=ppt/theme/theme1.xml><?xml version="1.0" encoding="utf-8"?>
<a:theme xmlns:a="http://schemas.openxmlformats.org/drawingml/2006/main" name="Паркет">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Обычная">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Паркет">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108</TotalTime>
  <Words>1127</Words>
  <Application>Microsoft Office PowerPoint</Application>
  <PresentationFormat>Экран (4:3)</PresentationFormat>
  <Paragraphs>25</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Паркет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Дом</dc:creator>
  <cp:lastModifiedBy>Дом</cp:lastModifiedBy>
  <cp:revision>8</cp:revision>
  <dcterms:created xsi:type="dcterms:W3CDTF">2015-09-20T09:16:03Z</dcterms:created>
  <dcterms:modified xsi:type="dcterms:W3CDTF">2015-09-20T11:14:54Z</dcterms:modified>
</cp:coreProperties>
</file>