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15" r:id="rId1"/>
  </p:sldMasterIdLst>
  <p:notesMasterIdLst>
    <p:notesMasterId r:id="rId13"/>
  </p:notesMasterIdLst>
  <p:sldIdLst>
    <p:sldId id="257" r:id="rId2"/>
    <p:sldId id="271" r:id="rId3"/>
    <p:sldId id="285" r:id="rId4"/>
    <p:sldId id="289" r:id="rId5"/>
    <p:sldId id="293" r:id="rId6"/>
    <p:sldId id="286" r:id="rId7"/>
    <p:sldId id="288" r:id="rId8"/>
    <p:sldId id="291" r:id="rId9"/>
    <p:sldId id="292" r:id="rId10"/>
    <p:sldId id="294" r:id="rId11"/>
    <p:sldId id="290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243" autoAdjust="0"/>
    <p:restoredTop sz="94660"/>
  </p:normalViewPr>
  <p:slideViewPr>
    <p:cSldViewPr>
      <p:cViewPr>
        <p:scale>
          <a:sx n="87" d="100"/>
          <a:sy n="87" d="100"/>
        </p:scale>
        <p:origin x="-878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C0467D51-4AAC-4497-9A61-ACC124FCDBFC}" type="datetimeFigureOut">
              <a:rPr lang="ru-RU"/>
              <a:pPr>
                <a:defRPr/>
              </a:pPr>
              <a:t>03.12.2015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28F5819-402C-488F-8408-B2EAB4C582C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ru-RU" smtClean="0"/>
              <a:t>За последние десятилетия в обществе  произошли  кардинальные изменения в представлениях  о целях образования и путях их реализации. От признания знаний, умений и навыков как основных итогов образования произошел переход к пониманию  обучения как процесса  подготовки  учащихся к  реальной жизни, готовности к тому, чтобы занять активную позицию, успешно решать жизненные задачи, уметь сотрудничать и работать в группе, быть готовым к быстрому переучиванию в ответ на обновление знаний и требований на рынке труда. Афипский лицей Северского района в  2010 являлся пилотной площадкой по внедрению ФГОС начального общего образования второго поколения.</a:t>
            </a:r>
          </a:p>
        </p:txBody>
      </p:sp>
      <p:sp>
        <p:nvSpPr>
          <p:cNvPr id="2765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443755A-B72A-4908-AB76-8A9CFC9AB91D}" type="slidenum">
              <a:rPr lang="ru-RU" smtClean="0"/>
              <a:pPr/>
              <a:t>1</a:t>
            </a:fld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2080" tIns="46040" rIns="92080" bIns="4604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ru-RU" b="1" smtClean="0">
                <a:solidFill>
                  <a:schemeClr val="bg1"/>
                </a:solidFill>
              </a:rPr>
              <a:t> На основе «Примерных программ внеурочной деятельности» школа может разработать свои программы внеурочной деятельности детей с учетом как региональных особенностей так и  запросов участников образовательного процесса</a:t>
            </a:r>
          </a:p>
          <a:p>
            <a:pPr>
              <a:spcBef>
                <a:spcPct val="50000"/>
              </a:spcBef>
            </a:pPr>
            <a:endParaRPr lang="ru-RU" sz="800" b="1" smtClean="0">
              <a:solidFill>
                <a:schemeClr val="bg1"/>
              </a:solidFill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ru-RU" b="1" smtClean="0">
                <a:solidFill>
                  <a:schemeClr val="bg1"/>
                </a:solidFill>
              </a:rPr>
              <a:t>  Пособие содержит методические рекомендации по организации внеурочной деятельности учащихся начальной школы во второй половине дня </a:t>
            </a:r>
            <a:endParaRPr lang="ru-RU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A6EEA5E2-490A-4CBF-B396-ABB135921EE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84F4E777-EF07-4103-8A10-BF1F7732682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1C4E27C-C685-4DB6-B144-4768724B833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A227799-D654-4F9E-885A-40D62057F25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06C9B762-6384-490C-8361-B39DF876456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pPr>
              <a:defRPr/>
            </a:pPr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pPr>
              <a:defRPr/>
            </a:pPr>
            <a:fld id="{6C047677-FCD3-42EC-828C-600DBC78558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pPr>
              <a:defRPr/>
            </a:pPr>
            <a:fld id="{F4329699-7EC4-4E28-9AC7-D831D0E5950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2C01DE2-8AC9-4B50-BAC0-07D06EAB56E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859EA695-EFD3-4908-9F16-A5B2DB6748E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9" name="Дата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B9D4C0A8-653A-4BF9-8B08-8E7231DBFED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pPr>
              <a:defRPr/>
            </a:pPr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20DA7043-9769-436F-805B-34D1546B855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fld id="{B05206F5-E82F-4F17-BEA5-DEAD35FA461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016" r:id="rId1"/>
    <p:sldLayoutId id="2147484017" r:id="rId2"/>
    <p:sldLayoutId id="2147484018" r:id="rId3"/>
    <p:sldLayoutId id="2147484019" r:id="rId4"/>
    <p:sldLayoutId id="2147484020" r:id="rId5"/>
    <p:sldLayoutId id="2147484021" r:id="rId6"/>
    <p:sldLayoutId id="2147484022" r:id="rId7"/>
    <p:sldLayoutId id="2147484023" r:id="rId8"/>
    <p:sldLayoutId id="2147484024" r:id="rId9"/>
    <p:sldLayoutId id="2147484025" r:id="rId10"/>
    <p:sldLayoutId id="2147484026" r:id="rId11"/>
  </p:sldLayoutIdLst>
  <p:transition>
    <p:wipe dir="d"/>
  </p:transition>
  <p:timing>
    <p:tnLst>
      <p:par>
        <p:cTn id="1" dur="indefinite" restart="never" nodeType="tmRoot"/>
      </p:par>
    </p:tnLst>
  </p:timing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>
            <a:spLocks noChangeArrowheads="1"/>
          </p:cNvSpPr>
          <p:nvPr/>
        </p:nvSpPr>
        <p:spPr bwMode="auto">
          <a:xfrm>
            <a:off x="500063" y="571500"/>
            <a:ext cx="7993062" cy="2523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>
            <a:spAutoFit/>
          </a:bodyPr>
          <a:lstStyle/>
          <a:p>
            <a:pPr algn="ctr"/>
            <a:r>
              <a:rPr lang="ru-RU" sz="3200" b="1" dirty="0">
                <a:solidFill>
                  <a:srgbClr val="663300"/>
                </a:solidFill>
                <a:latin typeface="Times New Roman" pitchFamily="18" charset="0"/>
              </a:rPr>
              <a:t> </a:t>
            </a:r>
          </a:p>
          <a:p>
            <a:pPr algn="ctr"/>
            <a:endParaRPr lang="ru-RU" sz="3200" b="1" dirty="0">
              <a:solidFill>
                <a:srgbClr val="663300"/>
              </a:solidFill>
              <a:latin typeface="Times New Roman" pitchFamily="18" charset="0"/>
            </a:endParaRPr>
          </a:p>
          <a:p>
            <a:pPr algn="ctr"/>
            <a:endParaRPr lang="ru-RU" sz="1000" b="1" dirty="0">
              <a:solidFill>
                <a:srgbClr val="663300"/>
              </a:solidFill>
              <a:latin typeface="Times New Roman" pitchFamily="18" charset="0"/>
            </a:endParaRPr>
          </a:p>
          <a:p>
            <a:pPr algn="ctr"/>
            <a:endParaRPr lang="ru-RU" sz="2000" b="1" dirty="0">
              <a:latin typeface="Times New Roman" pitchFamily="18" charset="0"/>
            </a:endParaRPr>
          </a:p>
          <a:p>
            <a:pPr algn="ctr"/>
            <a:endParaRPr lang="ru-RU" sz="2000" b="1" dirty="0">
              <a:latin typeface="Times New Roman" pitchFamily="18" charset="0"/>
            </a:endParaRPr>
          </a:p>
          <a:p>
            <a:pPr algn="ctr"/>
            <a:r>
              <a:rPr lang="ru-RU" sz="2000" b="1" i="1" dirty="0">
                <a:latin typeface="Times New Roman" pitchFamily="18" charset="0"/>
              </a:rPr>
              <a:t>                                               </a:t>
            </a:r>
          </a:p>
          <a:p>
            <a:pPr algn="ctr"/>
            <a:r>
              <a:rPr lang="ru-RU" sz="2400" b="1" i="1" dirty="0">
                <a:latin typeface="Times New Roman" pitchFamily="18" charset="0"/>
              </a:rPr>
              <a:t>                                                  </a:t>
            </a:r>
          </a:p>
        </p:txBody>
      </p:sp>
      <p:pic>
        <p:nvPicPr>
          <p:cNvPr id="3" name="Рисунок 2" descr="C:\Documents and Settings\Светлана.HOME\Рабочий стол\стандарты 2010.bm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-1143381">
            <a:off x="714375" y="2997200"/>
            <a:ext cx="1778000" cy="2693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39700" dir="2700000" algn="tl" rotWithShape="0">
              <a:srgbClr val="333333">
                <a:alpha val="64999"/>
              </a:srgbClr>
            </a:outerShdw>
          </a:effectLst>
        </p:spPr>
      </p:pic>
      <p:pic>
        <p:nvPicPr>
          <p:cNvPr id="6148" name="Picture 12" descr="P:\Планы и отчеты ЦИПР\ПРЕЗЕНТАЦИИ ДЛЯ ВСЕХ!!!\Обложки стандартов 2009\vneuroch_deyat.jpg"/>
          <p:cNvPicPr>
            <a:picLocks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 rot="-1336739">
            <a:off x="2119313" y="3732213"/>
            <a:ext cx="1711325" cy="24717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3419872" y="764704"/>
            <a:ext cx="424847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/>
              <a:t>«ВНЕУРОЧНАЯ  ДЕЯТЕЛЬНОСТЬ  В ФГОС: ОПЫТ ВНЕДРЕНИЯ, ПРОБЛЕМЫ И ПЕРСПЕКТИВЫ</a:t>
            </a:r>
            <a:r>
              <a:rPr lang="ru-RU" b="1" dirty="0" smtClean="0"/>
              <a:t>"</a:t>
            </a:r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498230"/>
            <a:ext cx="7451168" cy="77053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71600" y="1700808"/>
            <a:ext cx="7628384" cy="432048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411760" y="1556792"/>
            <a:ext cx="4572000" cy="374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1600" b="1" dirty="0" smtClean="0"/>
              <a:t> </a:t>
            </a:r>
            <a:r>
              <a:rPr lang="ru-RU" sz="2400" b="1" dirty="0" smtClean="0"/>
              <a:t>Хоть выйди ты не в белый свет,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400" b="1" dirty="0" smtClean="0"/>
              <a:t>А </a:t>
            </a:r>
            <a:r>
              <a:rPr lang="ru-RU" sz="2400" b="1" dirty="0" smtClean="0"/>
              <a:t>в поле за околицей, —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400" b="1" dirty="0" smtClean="0"/>
              <a:t>Пока </a:t>
            </a:r>
            <a:r>
              <a:rPr lang="ru-RU" sz="2400" b="1" dirty="0" smtClean="0"/>
              <a:t>идешь за кем-то вслед,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400" b="1" dirty="0" smtClean="0"/>
              <a:t> </a:t>
            </a:r>
            <a:r>
              <a:rPr lang="ru-RU" sz="2400" b="1" dirty="0" smtClean="0"/>
              <a:t>Дорога </a:t>
            </a:r>
            <a:r>
              <a:rPr lang="ru-RU" sz="2400" b="1" dirty="0" smtClean="0"/>
              <a:t>не запомнится.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400" b="1" dirty="0" smtClean="0"/>
              <a:t> </a:t>
            </a:r>
            <a:r>
              <a:rPr lang="ru-RU" sz="2400" b="1" dirty="0" smtClean="0"/>
              <a:t>Зато</a:t>
            </a:r>
            <a:r>
              <a:rPr lang="ru-RU" sz="2400" b="1" dirty="0" smtClean="0"/>
              <a:t>, куда б ты ни попал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400" b="1" dirty="0" smtClean="0"/>
              <a:t> </a:t>
            </a:r>
            <a:r>
              <a:rPr lang="ru-RU" sz="2400" b="1" dirty="0" smtClean="0"/>
              <a:t>И </a:t>
            </a:r>
            <a:r>
              <a:rPr lang="ru-RU" sz="2400" b="1" dirty="0" smtClean="0"/>
              <a:t>по какой распутице,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400" b="1" dirty="0" smtClean="0"/>
              <a:t> </a:t>
            </a:r>
            <a:r>
              <a:rPr lang="ru-RU" sz="2400" b="1" dirty="0" smtClean="0"/>
              <a:t>Дорога </a:t>
            </a:r>
            <a:r>
              <a:rPr lang="ru-RU" sz="2400" b="1" dirty="0" smtClean="0"/>
              <a:t>та, что сам искал,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400" b="1" dirty="0" smtClean="0"/>
              <a:t>  </a:t>
            </a:r>
            <a:r>
              <a:rPr lang="ru-RU" sz="2400" b="1" dirty="0" smtClean="0"/>
              <a:t>Вовек </a:t>
            </a:r>
            <a:r>
              <a:rPr lang="ru-RU" sz="2400" b="1" dirty="0" smtClean="0"/>
              <a:t>не позабудется.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400" b="1" dirty="0" smtClean="0"/>
              <a:t>                            (</a:t>
            </a:r>
            <a:r>
              <a:rPr lang="ru-RU" sz="2400" b="1" dirty="0" err="1" smtClean="0"/>
              <a:t>Н.Рыленков</a:t>
            </a:r>
            <a:r>
              <a:rPr lang="ru-RU" sz="2400" b="1" dirty="0" smtClean="0"/>
              <a:t>)</a:t>
            </a:r>
            <a:endParaRPr lang="ru-RU" sz="2400" dirty="0"/>
          </a:p>
        </p:txBody>
      </p:sp>
    </p:spTree>
  </p:cSld>
  <p:clrMapOvr>
    <a:masterClrMapping/>
  </p:clrMapOvr>
  <p:transition>
    <p:wipe dir="d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28596" y="142852"/>
            <a:ext cx="8100294" cy="923330"/>
          </a:xfrm>
          <a:prstGeom prst="rect">
            <a:avLst/>
          </a:prstGeom>
          <a:noFill/>
          <a:scene3d>
            <a:camera prst="orthographicFront"/>
            <a:lightRig rig="sunset" dir="t"/>
          </a:scene3d>
          <a:sp3d prstMaterial="dkEdge">
            <a:bevelT prst="convex"/>
          </a:sp3d>
        </p:spPr>
        <p:txBody>
          <a:bodyPr wrap="none">
            <a:spAutoFit/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i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Monotype Corsiva" pitchFamily="66" charset="0"/>
                <a:cs typeface="+mn-cs"/>
              </a:rPr>
              <a:t>Спасибо за внимание!</a:t>
            </a:r>
          </a:p>
        </p:txBody>
      </p:sp>
      <p:pic>
        <p:nvPicPr>
          <p:cNvPr id="19459" name="Рисунок 7" descr="PIC_0221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28813" y="1285875"/>
            <a:ext cx="5429250" cy="3714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0" name="WordArt 2"/>
          <p:cNvSpPr>
            <a:spLocks noChangeArrowheads="1" noChangeShapeType="1" noTextEdit="1"/>
          </p:cNvSpPr>
          <p:nvPr/>
        </p:nvSpPr>
        <p:spPr bwMode="auto">
          <a:xfrm>
            <a:off x="714375" y="4500563"/>
            <a:ext cx="7715250" cy="142875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8000"/>
                    </a:gs>
                    <a:gs pos="100000">
                      <a:srgbClr val="003B00"/>
                    </a:gs>
                  </a:gsLst>
                  <a:path path="rect">
                    <a:fillToRect r="100000" b="100000"/>
                  </a:path>
                </a:gradFill>
                <a:latin typeface="Monotype Corsiva"/>
              </a:rPr>
              <a:t>Творческих вам успехов!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4"/>
          <p:cNvSpPr txBox="1">
            <a:spLocks noChangeArrowheads="1"/>
          </p:cNvSpPr>
          <p:nvPr/>
        </p:nvSpPr>
        <p:spPr bwMode="auto">
          <a:xfrm>
            <a:off x="4071938" y="1341438"/>
            <a:ext cx="4643437" cy="401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eaLnBrk="0" hangingPunct="0">
              <a:spcBef>
                <a:spcPct val="50000"/>
              </a:spcBef>
              <a:buFont typeface="Arial" charset="0"/>
              <a:buChar char="•"/>
            </a:pPr>
            <a:endParaRPr lang="ru-RU" sz="2000" b="1">
              <a:solidFill>
                <a:schemeClr val="bg1"/>
              </a:solidFill>
            </a:endParaRPr>
          </a:p>
        </p:txBody>
      </p:sp>
      <p:sp>
        <p:nvSpPr>
          <p:cNvPr id="338947" name="Rectangle 3"/>
          <p:cNvSpPr>
            <a:spLocks noChangeArrowheads="1"/>
          </p:cNvSpPr>
          <p:nvPr/>
        </p:nvSpPr>
        <p:spPr bwMode="auto">
          <a:xfrm>
            <a:off x="611188" y="188913"/>
            <a:ext cx="8137525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marL="609600" indent="-609600" algn="ctr">
              <a:lnSpc>
                <a:spcPct val="90000"/>
              </a:lnSpc>
              <a:buClr>
                <a:srgbClr val="FFFFFF"/>
              </a:buClr>
              <a:defRPr/>
            </a:pPr>
            <a:endParaRPr lang="ru-RU" sz="3200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609600" indent="-609600" algn="ctr">
              <a:lnSpc>
                <a:spcPct val="90000"/>
              </a:lnSpc>
              <a:buClr>
                <a:srgbClr val="FFFFFF"/>
              </a:buClr>
              <a:defRPr/>
            </a:pPr>
            <a:endParaRPr lang="ru-RU" sz="3200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609600" indent="-609600" algn="ctr">
              <a:lnSpc>
                <a:spcPct val="90000"/>
              </a:lnSpc>
              <a:buClr>
                <a:srgbClr val="FFFFFF"/>
              </a:buClr>
              <a:defRPr/>
            </a:pPr>
            <a:r>
              <a:rPr lang="ru-RU" sz="3200" b="1" dirty="0">
                <a:solidFill>
                  <a:srgbClr val="FFFF00"/>
                </a:solidFill>
              </a:rPr>
              <a:t>       </a:t>
            </a:r>
            <a:r>
              <a:rPr lang="ru-RU" sz="3200" b="1" dirty="0">
                <a:solidFill>
                  <a:schemeClr val="accent2">
                    <a:lumMod val="75000"/>
                  </a:schemeClr>
                </a:solidFill>
              </a:rPr>
              <a:t>Внеурочная деятельность в школе</a:t>
            </a:r>
            <a:endParaRPr lang="ru-RU" sz="32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7172" name="Picture 9" descr="vneuroc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71500" y="1071563"/>
            <a:ext cx="2571750" cy="30718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7173" name="Picture 8" descr="vneuroch_deyat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347864" y="908720"/>
            <a:ext cx="2643188" cy="30003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7174" name="Рисунок 3" descr="C:\Documents and Settings\IAntonova\Рабочий стол\Обложки Стандарты\koncep_dux-nrav_razvitiya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444208" y="980728"/>
            <a:ext cx="2447925" cy="37147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8" name="Picture 17" descr="P:\Планы и отчеты ЦИПР\ПРЕЗЕНТАЦИИ ДЛЯ ВСЕХ!!!\Обложки работаем по новым стандартам\12.jpg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467544" y="3356992"/>
            <a:ext cx="2143125" cy="325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6" descr="P:\Планы и отчеты ЦИПР\ПРЕЗЕНТАЦИИ ДЛЯ ВСЕХ!!!\Обложки работаем по новым стандартам\11.jpg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2987824" y="3789040"/>
            <a:ext cx="2143125" cy="2928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24" descr="P:\Планы и отчеты ЦИПР\ПРЕЗЕНТАЦИИ ДЛЯ ВСЕХ!!!\Обложки работаем по новым стандартам\4.jpg"/>
          <p:cNvPicPr>
            <a:picLocks noChangeAspect="1" noChangeArrowheads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6084168" y="3717032"/>
            <a:ext cx="1857375" cy="296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"/>
          <p:cNvSpPr>
            <a:spLocks noChangeArrowheads="1"/>
          </p:cNvSpPr>
          <p:nvPr/>
        </p:nvSpPr>
        <p:spPr bwMode="auto">
          <a:xfrm>
            <a:off x="0" y="3085634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 anchor="ctr">
            <a:spAutoFit/>
          </a:bodyPr>
          <a:lstStyle/>
          <a:p>
            <a:pPr indent="269875" eaLnBrk="0" hangingPunct="0">
              <a:tabLst>
                <a:tab pos="685800" algn="l"/>
              </a:tabLst>
            </a:pPr>
            <a:r>
              <a:rPr lang="ru-RU" sz="2800" b="1" dirty="0">
                <a:latin typeface="Calibri" pitchFamily="34" charset="0"/>
                <a:cs typeface="Times New Roman" pitchFamily="18" charset="0"/>
              </a:rPr>
              <a:t>                               </a:t>
            </a:r>
            <a:endParaRPr lang="ru-RU" sz="2800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755576" y="476672"/>
            <a:ext cx="7772400" cy="127458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Опыт внедрения методов ФГОС во внеурочную деятельность 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1475656" y="2132856"/>
            <a:ext cx="7739137" cy="2952601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ru-RU" sz="2400" spc="100" dirty="0" smtClean="0"/>
              <a:t>НЕСТАНДАРТНЫЕ ЗАДАНИЯ НА ЗАНЯТИЯХ ВНЕУРОЧНОЙ ДЕЯТЕЛЬНОСТИ:</a:t>
            </a:r>
          </a:p>
          <a:p>
            <a:pPr algn="l"/>
            <a:r>
              <a:rPr lang="ru-RU" sz="2400" spc="100" dirty="0" smtClean="0"/>
              <a:t>1.Микроисследования </a:t>
            </a:r>
          </a:p>
          <a:p>
            <a:pPr algn="l"/>
            <a:r>
              <a:rPr lang="ru-RU" sz="2400" spc="100" dirty="0" smtClean="0"/>
              <a:t>2.Лингвистические «</a:t>
            </a:r>
            <a:r>
              <a:rPr lang="ru-RU" sz="2400" spc="100" dirty="0" err="1" smtClean="0"/>
              <a:t>угадайки</a:t>
            </a:r>
            <a:r>
              <a:rPr lang="ru-RU" sz="2400" spc="100" dirty="0" smtClean="0"/>
              <a:t>» и «почемучки»</a:t>
            </a:r>
          </a:p>
          <a:p>
            <a:pPr algn="l"/>
            <a:r>
              <a:rPr lang="ru-RU" sz="2400" spc="100" dirty="0" smtClean="0"/>
              <a:t>3.Создание проблемной ситуации затруднения, ситуации затруднения </a:t>
            </a:r>
          </a:p>
          <a:p>
            <a:pPr algn="l"/>
            <a:r>
              <a:rPr lang="ru-RU" sz="2400" spc="100" dirty="0" smtClean="0"/>
              <a:t>4.Введение  творческого домашнего задания, результатом которого в итоге станет продукт деятельности </a:t>
            </a:r>
          </a:p>
          <a:p>
            <a:pPr algn="l"/>
            <a:r>
              <a:rPr lang="ru-RU" sz="2400" spc="100" dirty="0" smtClean="0"/>
              <a:t>5.Акцентирование внимания на смысловом  чтени</a:t>
            </a:r>
            <a:r>
              <a:rPr lang="ru-RU" sz="2400" dirty="0" smtClean="0"/>
              <a:t>и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1026" name="Diagram 5"/>
          <p:cNvGraphicFramePr>
            <a:graphicFrameLocks noChangeAspect="1"/>
          </p:cNvGraphicFramePr>
          <p:nvPr>
            <p:ph type="clipArt" sz="half" idx="4294967295"/>
          </p:nvPr>
        </p:nvGraphicFramePr>
        <p:xfrm>
          <a:off x="0" y="1760538"/>
          <a:ext cx="8208963" cy="5097462"/>
        </p:xfrm>
        <a:graphic>
          <a:graphicData uri="http://schemas.openxmlformats.org/drawingml/2006/compatibility">
            <com:legacyDrawing xmlns:com="http://schemas.openxmlformats.org/drawingml/2006/compatibility" spid="_x0000_s43010"/>
          </a:graphicData>
        </a:graphic>
      </p:graphicFrame>
      <p:sp>
        <p:nvSpPr>
          <p:cNvPr id="1029" name="Oval 52"/>
          <p:cNvSpPr>
            <a:spLocks noChangeArrowheads="1"/>
          </p:cNvSpPr>
          <p:nvPr/>
        </p:nvSpPr>
        <p:spPr bwMode="auto">
          <a:xfrm>
            <a:off x="1500188" y="642938"/>
            <a:ext cx="1857375" cy="928687"/>
          </a:xfrm>
          <a:prstGeom prst="ellipse">
            <a:avLst/>
          </a:prstGeom>
          <a:solidFill>
            <a:srgbClr val="1CEC3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altLang="ru-RU" sz="2400"/>
              <a:t>НОО</a:t>
            </a:r>
          </a:p>
        </p:txBody>
      </p:sp>
      <p:sp>
        <p:nvSpPr>
          <p:cNvPr id="1030" name="Oval 54"/>
          <p:cNvSpPr>
            <a:spLocks noChangeArrowheads="1"/>
          </p:cNvSpPr>
          <p:nvPr/>
        </p:nvSpPr>
        <p:spPr bwMode="auto">
          <a:xfrm>
            <a:off x="4572000" y="1357313"/>
            <a:ext cx="4572000" cy="2357437"/>
          </a:xfrm>
          <a:prstGeom prst="ellipse">
            <a:avLst/>
          </a:prstGeom>
          <a:solidFill>
            <a:srgbClr val="11FFC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altLang="ru-RU" sz="3200"/>
              <a:t>Стратегия </a:t>
            </a:r>
          </a:p>
          <a:p>
            <a:pPr algn="ctr"/>
            <a:r>
              <a:rPr lang="ru-RU" altLang="ru-RU" sz="3200"/>
              <a:t>смыслового чтения </a:t>
            </a:r>
          </a:p>
          <a:p>
            <a:pPr algn="ctr"/>
            <a:r>
              <a:rPr lang="ru-RU" altLang="ru-RU" sz="3200"/>
              <a:t>и </a:t>
            </a:r>
          </a:p>
          <a:p>
            <a:pPr algn="ctr"/>
            <a:r>
              <a:rPr lang="ru-RU" altLang="ru-RU" sz="3200"/>
              <a:t>работа с текстом.</a:t>
            </a:r>
            <a:r>
              <a:rPr lang="ru-RU" altLang="ru-RU" sz="3200">
                <a:solidFill>
                  <a:schemeClr val="tx2"/>
                </a:solidFill>
              </a:rPr>
              <a:t> </a:t>
            </a:r>
            <a:endParaRPr lang="ru-RU" altLang="ru-RU" sz="3200"/>
          </a:p>
        </p:txBody>
      </p:sp>
      <p:sp>
        <p:nvSpPr>
          <p:cNvPr id="1031" name="Oval 55"/>
          <p:cNvSpPr>
            <a:spLocks noChangeArrowheads="1"/>
          </p:cNvSpPr>
          <p:nvPr/>
        </p:nvSpPr>
        <p:spPr bwMode="auto">
          <a:xfrm>
            <a:off x="285750" y="3786188"/>
            <a:ext cx="8715375" cy="1000125"/>
          </a:xfrm>
          <a:prstGeom prst="ellipse">
            <a:avLst/>
          </a:prstGeom>
          <a:solidFill>
            <a:srgbClr val="75FFDB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ru-RU" altLang="ru-RU" sz="2400"/>
              <a:t>                  Работа с текстом: </a:t>
            </a:r>
          </a:p>
          <a:p>
            <a:r>
              <a:rPr lang="ru-RU" altLang="ru-RU" sz="2400"/>
              <a:t>поиск информации и понимание прочитанного</a:t>
            </a:r>
          </a:p>
        </p:txBody>
      </p:sp>
      <p:sp>
        <p:nvSpPr>
          <p:cNvPr id="1032" name="Oval 56"/>
          <p:cNvSpPr>
            <a:spLocks noChangeArrowheads="1"/>
          </p:cNvSpPr>
          <p:nvPr/>
        </p:nvSpPr>
        <p:spPr bwMode="auto">
          <a:xfrm>
            <a:off x="0" y="1428750"/>
            <a:ext cx="4643438" cy="2286000"/>
          </a:xfrm>
          <a:prstGeom prst="ellipse">
            <a:avLst/>
          </a:prstGeom>
          <a:solidFill>
            <a:srgbClr val="1CEC3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altLang="ru-RU" sz="3200" dirty="0"/>
              <a:t>Чтение. </a:t>
            </a:r>
          </a:p>
          <a:p>
            <a:pPr algn="ctr"/>
            <a:r>
              <a:rPr lang="ru-RU" altLang="ru-RU" sz="3200" dirty="0"/>
              <a:t>Работа с текстом. </a:t>
            </a:r>
          </a:p>
          <a:p>
            <a:pPr algn="ctr"/>
            <a:r>
              <a:rPr lang="ru-RU" altLang="ru-RU" sz="3200" dirty="0"/>
              <a:t>(</a:t>
            </a:r>
            <a:r>
              <a:rPr lang="ru-RU" altLang="ru-RU" sz="3200" dirty="0" err="1"/>
              <a:t>метапредметные</a:t>
            </a:r>
            <a:r>
              <a:rPr lang="ru-RU" altLang="ru-RU" sz="3200" dirty="0"/>
              <a:t> </a:t>
            </a:r>
          </a:p>
          <a:p>
            <a:pPr algn="ctr"/>
            <a:r>
              <a:rPr lang="ru-RU" altLang="ru-RU" sz="3200" dirty="0"/>
              <a:t>результаты)</a:t>
            </a:r>
          </a:p>
        </p:txBody>
      </p:sp>
      <p:sp>
        <p:nvSpPr>
          <p:cNvPr id="1033" name="Oval 55"/>
          <p:cNvSpPr>
            <a:spLocks noChangeArrowheads="1"/>
          </p:cNvSpPr>
          <p:nvPr/>
        </p:nvSpPr>
        <p:spPr bwMode="auto">
          <a:xfrm>
            <a:off x="5857875" y="642938"/>
            <a:ext cx="1643063" cy="928687"/>
          </a:xfrm>
          <a:prstGeom prst="ellipse">
            <a:avLst/>
          </a:prstGeom>
          <a:solidFill>
            <a:srgbClr val="75FFDB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altLang="ru-RU" sz="2400"/>
              <a:t>ООО</a:t>
            </a:r>
          </a:p>
        </p:txBody>
      </p:sp>
      <p:sp>
        <p:nvSpPr>
          <p:cNvPr id="1034" name="Oval 52"/>
          <p:cNvSpPr>
            <a:spLocks noChangeArrowheads="1"/>
          </p:cNvSpPr>
          <p:nvPr/>
        </p:nvSpPr>
        <p:spPr bwMode="auto">
          <a:xfrm>
            <a:off x="571500" y="4857750"/>
            <a:ext cx="8143875" cy="1000125"/>
          </a:xfrm>
          <a:prstGeom prst="ellipse">
            <a:avLst/>
          </a:prstGeom>
          <a:solidFill>
            <a:srgbClr val="1CEC3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altLang="ru-RU" sz="2400"/>
              <a:t>Работа с текстом: </a:t>
            </a:r>
          </a:p>
          <a:p>
            <a:pPr algn="ctr"/>
            <a:r>
              <a:rPr lang="ru-RU" altLang="ru-RU" sz="2400"/>
              <a:t>преобразование и интерпретация</a:t>
            </a:r>
          </a:p>
        </p:txBody>
      </p:sp>
      <p:sp>
        <p:nvSpPr>
          <p:cNvPr id="1035" name="Oval 55"/>
          <p:cNvSpPr>
            <a:spLocks noChangeArrowheads="1"/>
          </p:cNvSpPr>
          <p:nvPr/>
        </p:nvSpPr>
        <p:spPr bwMode="auto">
          <a:xfrm>
            <a:off x="428625" y="5929313"/>
            <a:ext cx="8358188" cy="928687"/>
          </a:xfrm>
          <a:prstGeom prst="ellipse">
            <a:avLst/>
          </a:prstGeom>
          <a:solidFill>
            <a:srgbClr val="75FFDB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altLang="ru-RU" sz="2400"/>
              <a:t>Работа с текстом: </a:t>
            </a:r>
          </a:p>
          <a:p>
            <a:pPr algn="ctr"/>
            <a:r>
              <a:rPr lang="ru-RU" altLang="ru-RU" sz="2400"/>
              <a:t>оценка информации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3" name="Рисунок 7" descr="633894_627008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6016" y="3140968"/>
            <a:ext cx="4191000" cy="278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Выноска-облако 13"/>
          <p:cNvSpPr/>
          <p:nvPr/>
        </p:nvSpPr>
        <p:spPr>
          <a:xfrm>
            <a:off x="5148065" y="260648"/>
            <a:ext cx="3995936" cy="2243137"/>
          </a:xfrm>
          <a:prstGeom prst="cloudCallout">
            <a:avLst>
              <a:gd name="adj1" fmla="val 4122"/>
              <a:gd name="adj2" fmla="val 88819"/>
            </a:avLst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anchor="ctr"/>
          <a:lstStyle/>
          <a:p>
            <a:pPr algn="ctr"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ru-RU" altLang="ru-RU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Задание</a:t>
            </a:r>
          </a:p>
          <a:p>
            <a:pPr algn="ctr"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ru-RU" altLang="ru-RU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Объемное, сложное</a:t>
            </a:r>
          </a:p>
          <a:p>
            <a:pPr algn="ctr"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ru-RU" altLang="ru-RU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Делаю, списываю, учу</a:t>
            </a:r>
          </a:p>
          <a:p>
            <a:pPr algn="ctr"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ru-RU" altLang="ru-RU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Делаю </a:t>
            </a:r>
            <a:r>
              <a:rPr lang="ru-RU" altLang="ru-RU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домашку</a:t>
            </a:r>
            <a:r>
              <a:rPr lang="ru-RU" altLang="ru-RU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очень медленно</a:t>
            </a:r>
          </a:p>
          <a:p>
            <a:pPr algn="ctr"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ru-RU" altLang="ru-RU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Овальная выноска 14"/>
          <p:cNvSpPr/>
          <p:nvPr/>
        </p:nvSpPr>
        <p:spPr>
          <a:xfrm>
            <a:off x="1403648" y="0"/>
            <a:ext cx="2592462" cy="2348880"/>
          </a:xfrm>
          <a:prstGeom prst="wedgeEllipseCallout">
            <a:avLst>
              <a:gd name="adj1" fmla="val 161628"/>
              <a:gd name="adj2" fmla="val 94699"/>
            </a:avLst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ru-RU" altLang="ru-RU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Задание</a:t>
            </a:r>
          </a:p>
          <a:p>
            <a:pPr algn="ctr"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ru-RU" altLang="ru-RU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Сложное, большое</a:t>
            </a:r>
          </a:p>
          <a:p>
            <a:pPr algn="ctr"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ru-RU" altLang="ru-RU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Утомляет, усыпляет, не интересует</a:t>
            </a:r>
          </a:p>
          <a:p>
            <a:pPr algn="ctr"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ru-RU" altLang="ru-RU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Наши </a:t>
            </a:r>
            <a:r>
              <a:rPr lang="ru-RU" alt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задания большие</a:t>
            </a:r>
            <a:endParaRPr lang="ru-RU" altLang="ru-RU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ru-RU" altLang="ru-RU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Ужас!</a:t>
            </a:r>
          </a:p>
        </p:txBody>
      </p:sp>
      <p:sp>
        <p:nvSpPr>
          <p:cNvPr id="16" name="Выноска-облако 15"/>
          <p:cNvSpPr/>
          <p:nvPr/>
        </p:nvSpPr>
        <p:spPr>
          <a:xfrm>
            <a:off x="1043608" y="3140968"/>
            <a:ext cx="4608513" cy="2571750"/>
          </a:xfrm>
          <a:prstGeom prst="cloudCallout">
            <a:avLst>
              <a:gd name="adj1" fmla="val 71638"/>
              <a:gd name="adj2" fmla="val -28671"/>
            </a:avLst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ru-RU" altLang="ru-RU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Уроки</a:t>
            </a:r>
          </a:p>
          <a:p>
            <a:pPr algn="ctr"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ru-RU" altLang="ru-RU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Сложные, много</a:t>
            </a:r>
          </a:p>
          <a:p>
            <a:pPr algn="ctr"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ru-RU" altLang="ru-RU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 делать, обмануть, радоваться</a:t>
            </a:r>
          </a:p>
          <a:p>
            <a:pPr algn="ctr"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ru-RU" altLang="ru-RU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Уроки можно не делать</a:t>
            </a:r>
          </a:p>
          <a:p>
            <a:pPr algn="ctr"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ru-RU" altLang="ru-RU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Лень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755576" y="476672"/>
            <a:ext cx="7772400" cy="2731008"/>
          </a:xfrm>
        </p:spPr>
        <p:txBody>
          <a:bodyPr/>
          <a:lstStyle/>
          <a:p>
            <a:r>
              <a:rPr lang="ru-RU" dirty="0" smtClean="0"/>
              <a:t>Изменения  в методологии разработки задания на дом:  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algn="ctr">
              <a:buClr>
                <a:srgbClr val="000000"/>
              </a:buClr>
              <a:buSzPct val="100000"/>
            </a:pPr>
            <a:r>
              <a:rPr lang="ru-RU" alt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Из  11 лет школьной жизни</a:t>
            </a:r>
          </a:p>
          <a:p>
            <a:pPr algn="ctr">
              <a:buClr>
                <a:srgbClr val="000000"/>
              </a:buClr>
              <a:buSzPct val="100000"/>
            </a:pPr>
            <a:r>
              <a:rPr lang="ru-RU" alt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5312 часов (4,5 учебных года)</a:t>
            </a:r>
          </a:p>
          <a:p>
            <a:pPr algn="ctr">
              <a:buClr>
                <a:srgbClr val="000000"/>
              </a:buClr>
              <a:buSzPct val="100000"/>
            </a:pPr>
            <a:r>
              <a:rPr lang="ru-RU" alt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отдано домашней работе</a:t>
            </a:r>
          </a:p>
          <a:p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405534" y="5556654"/>
            <a:ext cx="474729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ru-RU" altLang="ru-RU" i="1" dirty="0" smtClean="0">
                <a:latin typeface="Times New Roman" pitchFamily="18" charset="0"/>
                <a:cs typeface="Times New Roman" pitchFamily="18" charset="0"/>
              </a:rPr>
              <a:t>Гигиенические требования к условиям обучения в общеобразовательных учреждениях, </a:t>
            </a:r>
            <a:r>
              <a:rPr lang="ru-RU" altLang="ru-RU" i="1" dirty="0" err="1" smtClean="0">
                <a:latin typeface="Times New Roman" pitchFamily="18" charset="0"/>
                <a:cs typeface="Times New Roman" pitchFamily="18" charset="0"/>
              </a:rPr>
              <a:t>СанПиН</a:t>
            </a:r>
            <a:r>
              <a:rPr lang="ru-RU" alt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899592" y="498230"/>
            <a:ext cx="7595184" cy="77053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Каким должно быть задание во внеурочной деятельности? 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827583" y="1556792"/>
            <a:ext cx="7704857" cy="4176464"/>
          </a:xfrm>
        </p:spPr>
        <p:txBody>
          <a:bodyPr>
            <a:noAutofit/>
          </a:bodyPr>
          <a:lstStyle/>
          <a:p>
            <a:pPr algn="l"/>
            <a:r>
              <a:rPr lang="ru-RU" sz="2400" dirty="0" smtClean="0">
                <a:solidFill>
                  <a:srgbClr val="FF0000"/>
                </a:solidFill>
              </a:rPr>
              <a:t>До 80% учителей </a:t>
            </a:r>
            <a:r>
              <a:rPr lang="ru-RU" sz="2400" dirty="0" smtClean="0">
                <a:solidFill>
                  <a:srgbClr val="FF0000"/>
                </a:solidFill>
              </a:rPr>
              <a:t>не дает  работы на занятиях по  внеурочной деятельности</a:t>
            </a:r>
            <a:r>
              <a:rPr lang="ru-RU" sz="2400" dirty="0" smtClean="0"/>
              <a:t>, </a:t>
            </a:r>
            <a:r>
              <a:rPr lang="ru-RU" sz="2400" dirty="0" smtClean="0"/>
              <a:t>хотя возможны </a:t>
            </a:r>
            <a:r>
              <a:rPr lang="ru-RU" sz="2400" dirty="0" smtClean="0"/>
              <a:t>множества  вариантов пробудить интерес к заданиям повышенного </a:t>
            </a:r>
            <a:r>
              <a:rPr lang="ru-RU" sz="2400" dirty="0" err="1" smtClean="0"/>
              <a:t>уровня,нестандартным,творческим</a:t>
            </a:r>
            <a:r>
              <a:rPr lang="ru-RU" sz="2400" dirty="0" smtClean="0"/>
              <a:t> заданиям. 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С. </a:t>
            </a:r>
            <a:r>
              <a:rPr lang="ru-RU" sz="2400" dirty="0" err="1" smtClean="0"/>
              <a:t>Пуйман</a:t>
            </a:r>
            <a:r>
              <a:rPr lang="ru-RU" sz="2400" dirty="0" smtClean="0"/>
              <a:t> формулирует основные правила задавания на дом следующим образом: </a:t>
            </a:r>
            <a:br>
              <a:rPr lang="ru-RU" sz="2400" dirty="0" smtClean="0"/>
            </a:br>
            <a:r>
              <a:rPr lang="ru-RU" sz="2400" dirty="0" smtClean="0"/>
              <a:t>для задавания на дом необходимо отводить специальное время;</a:t>
            </a:r>
            <a:br>
              <a:rPr lang="ru-RU" sz="2400" dirty="0" smtClean="0"/>
            </a:br>
            <a:r>
              <a:rPr lang="ru-RU" sz="2400" dirty="0" smtClean="0"/>
              <a:t>давать задания следует при полном внимании </a:t>
            </a:r>
            <a:r>
              <a:rPr lang="ru-RU" sz="2400" dirty="0" smtClean="0"/>
              <a:t>детей;</a:t>
            </a:r>
            <a:br>
              <a:rPr lang="ru-RU" sz="2400" dirty="0" smtClean="0"/>
            </a:br>
            <a:r>
              <a:rPr lang="ru-RU" sz="2400" dirty="0" smtClean="0"/>
              <a:t>задание </a:t>
            </a:r>
            <a:r>
              <a:rPr lang="ru-RU" sz="2400" dirty="0" smtClean="0"/>
              <a:t>должно быть понято всеми без </a:t>
            </a:r>
            <a:r>
              <a:rPr lang="ru-RU" sz="2400" dirty="0" smtClean="0"/>
              <a:t>исключения;</a:t>
            </a:r>
          </a:p>
          <a:p>
            <a:pPr algn="l"/>
            <a:r>
              <a:rPr lang="ru-RU" sz="2400" dirty="0" smtClean="0"/>
              <a:t>з</a:t>
            </a:r>
            <a:r>
              <a:rPr lang="ru-RU" sz="2400" dirty="0" smtClean="0"/>
              <a:t>адание должно носить творческий и проектно-ориентированный характер.</a:t>
            </a:r>
            <a:endParaRPr lang="ru-RU" sz="2400" dirty="0" smtClean="0"/>
          </a:p>
          <a:p>
            <a:endParaRPr lang="ru-RU" altLang="ru-RU" sz="3200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32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539552" y="188640"/>
            <a:ext cx="7955224" cy="30959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9552" y="548680"/>
            <a:ext cx="8208912" cy="5976664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sz="2800" dirty="0" smtClean="0"/>
              <a:t>З</a:t>
            </a:r>
            <a:r>
              <a:rPr lang="ru-RU" sz="2800" dirty="0" smtClean="0"/>
              <a:t>адания </a:t>
            </a:r>
            <a:r>
              <a:rPr lang="ru-RU" sz="2800" dirty="0" smtClean="0"/>
              <a:t>целесообразно строить по принципу «минимум-максимум» – обязательные для всех и рассчитанные на учеников, интересующихся предметом, имеющих к нему склонность. </a:t>
            </a:r>
          </a:p>
          <a:p>
            <a:pPr>
              <a:defRPr/>
            </a:pPr>
            <a:r>
              <a:rPr lang="ru-RU" sz="2800" dirty="0" smtClean="0"/>
              <a:t>Именно эти условия будут способствовать тому, что домашние задания будут вызывать у школьников </a:t>
            </a:r>
            <a:r>
              <a:rPr lang="ru-RU" sz="28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удивление</a:t>
            </a:r>
            <a:r>
              <a:rPr lang="ru-RU" sz="2800" dirty="0" smtClean="0"/>
              <a:t> в начале их выполнения, </a:t>
            </a:r>
            <a:r>
              <a:rPr lang="ru-RU" sz="28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радость</a:t>
            </a:r>
            <a:r>
              <a:rPr lang="ru-RU" sz="2800" dirty="0" smtClean="0"/>
              <a:t> в процессе работы, </a:t>
            </a:r>
            <a:r>
              <a:rPr lang="ru-RU" sz="28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удовольствие</a:t>
            </a:r>
            <a:r>
              <a:rPr lang="ru-RU" sz="2800" dirty="0" smtClean="0"/>
              <a:t> при виде ее результатов, пробуждая </a:t>
            </a:r>
            <a:r>
              <a:rPr lang="ru-RU" sz="28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интерес</a:t>
            </a:r>
            <a:r>
              <a:rPr lang="ru-RU" sz="2800" dirty="0" smtClean="0"/>
              <a:t> к образовательной деятельности, не зависимо от её предметного наполнения. </a:t>
            </a:r>
          </a:p>
          <a:p>
            <a:endParaRPr lang="ru-RU" sz="28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498230"/>
            <a:ext cx="7451168" cy="84253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Проблемы внедрения ФГОС  во внеурочную деятельность: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99591" y="1268760"/>
            <a:ext cx="7776865" cy="4824536"/>
          </a:xfrm>
        </p:spPr>
        <p:txBody>
          <a:bodyPr>
            <a:normAutofit fontScale="92500"/>
          </a:bodyPr>
          <a:lstStyle/>
          <a:p>
            <a:pPr marL="365125" algn="l">
              <a:defRPr/>
            </a:pPr>
            <a:r>
              <a:rPr lang="ru-RU" sz="3600" b="1" dirty="0" smtClean="0">
                <a:solidFill>
                  <a:schemeClr val="accent6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-Сохранение стереотипов профессиональной деятельности, применение традиционных   технологий обучения  </a:t>
            </a:r>
          </a:p>
          <a:p>
            <a:pPr marL="365125" algn="l">
              <a:defRPr/>
            </a:pPr>
            <a:r>
              <a:rPr lang="ru-RU" sz="3600" b="1" dirty="0" smtClean="0">
                <a:solidFill>
                  <a:schemeClr val="accent6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-подмена нового содержания прежним</a:t>
            </a:r>
          </a:p>
          <a:p>
            <a:pPr marL="365125" algn="l">
              <a:defRPr/>
            </a:pPr>
            <a:r>
              <a:rPr lang="ru-RU" sz="3600" b="1" dirty="0" smtClean="0">
                <a:solidFill>
                  <a:schemeClr val="accent6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-Вульгаризация идей стандарт</a:t>
            </a:r>
          </a:p>
          <a:p>
            <a:pPr marL="365125" algn="l">
              <a:defRPr/>
            </a:pPr>
            <a:r>
              <a:rPr lang="ru-RU" sz="3600" b="1" dirty="0" smtClean="0">
                <a:solidFill>
                  <a:schemeClr val="accent6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-Нарушение </a:t>
            </a:r>
            <a:r>
              <a:rPr lang="ru-RU" sz="3600" b="1" dirty="0" err="1" smtClean="0">
                <a:solidFill>
                  <a:schemeClr val="accent6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приемственности</a:t>
            </a:r>
            <a:r>
              <a:rPr lang="ru-RU" sz="3600" b="1" dirty="0" smtClean="0">
                <a:solidFill>
                  <a:schemeClr val="accent6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marL="365125" algn="l">
              <a:defRPr/>
            </a:pPr>
            <a:r>
              <a:rPr lang="ru-RU" sz="3600" b="1" dirty="0" smtClean="0">
                <a:solidFill>
                  <a:schemeClr val="accent6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Уровней образования</a:t>
            </a:r>
            <a:endParaRPr lang="ru-RU" sz="3600" b="1" dirty="0" smtClean="0">
              <a:solidFill>
                <a:schemeClr val="accent6">
                  <a:lumMod val="25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365125" algn="l">
              <a:defRPr/>
            </a:pPr>
            <a:endParaRPr lang="ru-RU" b="1" dirty="0" smtClean="0">
              <a:solidFill>
                <a:schemeClr val="accent6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Литейная">
  <a:themeElements>
    <a:clrScheme name="Литейная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Литейная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Литейна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792</TotalTime>
  <Words>485</Words>
  <Application>Microsoft Office PowerPoint</Application>
  <PresentationFormat>Экран (4:3)</PresentationFormat>
  <Paragraphs>81</Paragraphs>
  <Slides>11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Литейная</vt:lpstr>
      <vt:lpstr>Слайд 1</vt:lpstr>
      <vt:lpstr>Слайд 2</vt:lpstr>
      <vt:lpstr>Опыт внедрения методов ФГОС во внеурочную деятельность </vt:lpstr>
      <vt:lpstr>Слайд 4</vt:lpstr>
      <vt:lpstr>Слайд 5</vt:lpstr>
      <vt:lpstr>Изменения  в методологии разработки задания на дом:  </vt:lpstr>
      <vt:lpstr>Каким должно быть задание во внеурочной деятельности? </vt:lpstr>
      <vt:lpstr>Слайд 8</vt:lpstr>
      <vt:lpstr>Проблемы внедрения ФГОС  во внеурочную деятельность:</vt:lpstr>
      <vt:lpstr>Слайд 10</vt:lpstr>
      <vt:lpstr>Слайд 11</vt:lpstr>
    </vt:vector>
  </TitlesOfParts>
  <Company>Your Company Name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Your User Name</dc:creator>
  <cp:lastModifiedBy>Кабинет 9</cp:lastModifiedBy>
  <cp:revision>83</cp:revision>
  <dcterms:created xsi:type="dcterms:W3CDTF">2011-05-18T18:04:13Z</dcterms:created>
  <dcterms:modified xsi:type="dcterms:W3CDTF">2015-12-03T11:24:50Z</dcterms:modified>
</cp:coreProperties>
</file>