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9"/>
  </p:notesMasterIdLst>
  <p:sldIdLst>
    <p:sldId id="262" r:id="rId2"/>
    <p:sldId id="263" r:id="rId3"/>
    <p:sldId id="264" r:id="rId4"/>
    <p:sldId id="269" r:id="rId5"/>
    <p:sldId id="267" r:id="rId6"/>
    <p:sldId id="271" r:id="rId7"/>
    <p:sldId id="27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1415" autoAdjust="0"/>
    <p:restoredTop sz="86377" autoAdjust="0"/>
  </p:normalViewPr>
  <p:slideViewPr>
    <p:cSldViewPr>
      <p:cViewPr varScale="1">
        <p:scale>
          <a:sx n="93" d="100"/>
          <a:sy n="93" d="100"/>
        </p:scale>
        <p:origin x="-7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9657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C75DF-2911-44D1-A4DC-4296655C9E39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E3E20-A349-458A-9758-F9CBDF4A88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4643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Бои в излучине Дона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428736"/>
            <a:ext cx="90011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17 июля 1942 года авангардные части 6-й немецкой армии вступили в бой с частями 62-й и 64-й армий. Историческая битва началась. На его стороне противника было преимущество в авиации и танках, автотранспорте и общей численности войск. Советская сторона несла тяжелые потери. </a:t>
            </a:r>
          </a:p>
          <a:p>
            <a:r>
              <a:rPr lang="ru-RU" dirty="0" smtClean="0"/>
              <a:t>Первоначальный замысел  немецкого командования сводился к тому, чтобы окружить советские войска в большой излучине Дона и затем прорваться к Сталинграду. Однако в результате стойкой обороны, контрударов наших 1-й и 4-й танковых армий план противника был сорван. Вермахту пришлось перейти к обороне, которая продолжалась до подхода новых сил. В период с 5 по 10 августа противник добивается серьезного успеха. Он прорывает оборону советских войск и выходит на ближайшие подступы к Сталинграду. Однако замысел врага овладеть с ходу Сталинградом потерпел крах.</a:t>
            </a:r>
            <a:endParaRPr lang="ru-RU" dirty="0"/>
          </a:p>
        </p:txBody>
      </p:sp>
      <p:pic>
        <p:nvPicPr>
          <p:cNvPr id="4" name="Рисунок 3" descr="0_cd81_a4cabd4_L.jpeg"/>
          <p:cNvPicPr>
            <a:picLocks noChangeAspect="1"/>
          </p:cNvPicPr>
          <p:nvPr/>
        </p:nvPicPr>
        <p:blipFill>
          <a:blip r:embed="rId2"/>
          <a:srcRect l="7974"/>
          <a:stretch>
            <a:fillRect/>
          </a:stretch>
        </p:blipFill>
        <p:spPr>
          <a:xfrm>
            <a:off x="0" y="4572009"/>
            <a:ext cx="3297338" cy="2285991"/>
          </a:xfrm>
          <a:prstGeom prst="rect">
            <a:avLst/>
          </a:prstGeom>
        </p:spPr>
      </p:pic>
      <p:pic>
        <p:nvPicPr>
          <p:cNvPr id="5" name="Рисунок 4" descr="4409717015_d09a0a1aee_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4572008"/>
            <a:ext cx="2851787" cy="2285992"/>
          </a:xfrm>
          <a:prstGeom prst="rect">
            <a:avLst/>
          </a:prstGeom>
        </p:spPr>
      </p:pic>
      <p:pic>
        <p:nvPicPr>
          <p:cNvPr id="6" name="Рисунок 5" descr="4410472210_953ec484d2_o.jpg"/>
          <p:cNvPicPr>
            <a:picLocks noChangeAspect="1"/>
          </p:cNvPicPr>
          <p:nvPr/>
        </p:nvPicPr>
        <p:blipFill>
          <a:blip r:embed="rId4"/>
          <a:srcRect l="2326"/>
          <a:stretch>
            <a:fillRect/>
          </a:stretch>
        </p:blipFill>
        <p:spPr>
          <a:xfrm>
            <a:off x="6143636" y="4587316"/>
            <a:ext cx="3000364" cy="2270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 ближних подступах к городу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571612"/>
            <a:ext cx="8929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13 августа немцы пошли в новое наступление и 23 августа 6-я армия прорвала советскую оборону. В 16.00 того же дня немцы вышли к Волге севернее Сталинграда.</a:t>
            </a:r>
          </a:p>
          <a:p>
            <a:r>
              <a:rPr lang="ru-RU" dirty="0" smtClean="0"/>
              <a:t>В этот период гитлеровцы продолжают наступление. Им удалось выйти на левый берег Дона и к исходу 22 августа 1942 года значительно там укрепиться. На следующий день 14-й немецкий танковый корпус перешел в наступление на поселок Рынок. Немецкие танки появились в районе тракторного завода и начали его обстреливать. Положение для обороняющихся стало критическим, но никто не помышлял о сдаче города. </a:t>
            </a:r>
          </a:p>
          <a:p>
            <a:endParaRPr lang="ru-RU" dirty="0" smtClean="0"/>
          </a:p>
        </p:txBody>
      </p:sp>
      <p:pic>
        <p:nvPicPr>
          <p:cNvPr id="4" name="Рисунок 3" descr="3472475021_383c940c8c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79273"/>
            <a:ext cx="2399374" cy="2678727"/>
          </a:xfrm>
          <a:prstGeom prst="rect">
            <a:avLst/>
          </a:prstGeom>
        </p:spPr>
      </p:pic>
      <p:pic>
        <p:nvPicPr>
          <p:cNvPr id="5" name="Рисунок 4" descr="3926294339_ae369a07e5_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4195732"/>
            <a:ext cx="3941746" cy="2662268"/>
          </a:xfrm>
          <a:prstGeom prst="rect">
            <a:avLst/>
          </a:prstGeom>
        </p:spPr>
      </p:pic>
      <p:pic>
        <p:nvPicPr>
          <p:cNvPr id="6" name="Рисунок 5" descr="4410640740_1ff0528bde_o.jpg"/>
          <p:cNvPicPr>
            <a:picLocks noChangeAspect="1"/>
          </p:cNvPicPr>
          <p:nvPr/>
        </p:nvPicPr>
        <p:blipFill>
          <a:blip r:embed="rId4"/>
          <a:srcRect r="22515"/>
          <a:stretch>
            <a:fillRect/>
          </a:stretch>
        </p:blipFill>
        <p:spPr>
          <a:xfrm>
            <a:off x="6193898" y="4214818"/>
            <a:ext cx="2950102" cy="2643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9905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Бомбардировка Сталинграда в августе 1942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428736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23 августа 1942 года немецкие самолеты под командованием В. </a:t>
            </a:r>
            <a:r>
              <a:rPr lang="ru-RU" dirty="0" err="1" smtClean="0"/>
              <a:t>Рихтгофена</a:t>
            </a:r>
            <a:r>
              <a:rPr lang="ru-RU" dirty="0" smtClean="0"/>
              <a:t> подвергли варварской бомбардировке Сталинград. За один день противник совершил более 2000 </a:t>
            </a:r>
            <a:r>
              <a:rPr lang="ru-RU" dirty="0" err="1" smtClean="0"/>
              <a:t>самолето-вылетов</a:t>
            </a:r>
            <a:r>
              <a:rPr lang="ru-RU" dirty="0" smtClean="0"/>
              <a:t>. Несмотря на противодействие советской авиации и зенитной артиллерии, сумевших сбить 120 фашистских самолетов, город был превращен в руины, погибло свыше 40 тысяч мирных жителей. Горели не только здания, горели земля и Волга, поскольку были разрушены резервуары с нефтью. На улицах от пожаров стояла такая жара, что возгоралась одежда на людях, бежавших в укрытия. </a:t>
            </a:r>
          </a:p>
          <a:p>
            <a:r>
              <a:rPr lang="ru-RU" dirty="0" smtClean="0"/>
              <a:t>В этот же день 14-й танковый корпус 6-й немецкой армии прорвался к Волге в районе поселка Рынок и отрезал 62-ю армию от остальных сил Сталинградского фронта. </a:t>
            </a:r>
          </a:p>
          <a:p>
            <a:r>
              <a:rPr lang="ru-RU" dirty="0" smtClean="0"/>
              <a:t>23 августа 1942 года - самая скорбная дата в истории Сталинграда.</a:t>
            </a:r>
            <a:endParaRPr lang="ru-RU" dirty="0"/>
          </a:p>
        </p:txBody>
      </p:sp>
      <p:pic>
        <p:nvPicPr>
          <p:cNvPr id="4" name="Рисунок 3" descr="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8031"/>
            <a:ext cx="1714479" cy="2539969"/>
          </a:xfrm>
          <a:prstGeom prst="rect">
            <a:avLst/>
          </a:prstGeom>
        </p:spPr>
      </p:pic>
      <p:pic>
        <p:nvPicPr>
          <p:cNvPr id="5" name="Рисунок 4" descr="1639140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4296265"/>
            <a:ext cx="3929040" cy="2561735"/>
          </a:xfrm>
          <a:prstGeom prst="rect">
            <a:avLst/>
          </a:prstGeom>
        </p:spPr>
      </p:pic>
      <p:pic>
        <p:nvPicPr>
          <p:cNvPr id="6" name="Рисунок 5" descr="83758407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4286256"/>
            <a:ext cx="1861300" cy="2571744"/>
          </a:xfrm>
          <a:prstGeom prst="rect">
            <a:avLst/>
          </a:prstGeom>
        </p:spPr>
      </p:pic>
      <p:pic>
        <p:nvPicPr>
          <p:cNvPr id="7" name="Рисунок 6" descr="437121331.jpg"/>
          <p:cNvPicPr>
            <a:picLocks noChangeAspect="1"/>
          </p:cNvPicPr>
          <p:nvPr/>
        </p:nvPicPr>
        <p:blipFill>
          <a:blip r:embed="rId5"/>
          <a:srcRect l="11726"/>
          <a:stretch>
            <a:fillRect/>
          </a:stretch>
        </p:blipFill>
        <p:spPr>
          <a:xfrm>
            <a:off x="7500958" y="4286256"/>
            <a:ext cx="1643042" cy="25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Разгром врага и его капитуляция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428736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19 ноября началось контрнаступление советских войск в районе Сталинграда. 23 ноября соединения Юго-Западного и Донского фронтов встретились в районе. Группировка противника численностью в 330 тысяч человек с многочисленной техникой попала в окружение. Командование вермахта приняло решение удерживать Сталинград и деблокировать окруженные войска, и танковая группировка под командованием генерала Гота 12 декабря 1942 года переходит в наступление. К 19 декабря в наступлении уже участвовало свыше 300 немецких танков. Но благодаря мужеству и стойкости советских войск наступление удалось остановить, а затем, отбросить от Сталинграда на 200 километров. В начале января началась операция по ликвидации окруженной группировки. 31 января 1943 года был пленен командующий 6-й армией фельдмаршал Паулюс с его штабом и капитулировала южная часть окруженной группировки. 1 февраля 1943 года после сокрушительного удара нашей артиллерии сдалась и северная часть. 2 февраля 1943 года в 16 часов закончилась Сталинградская битва.</a:t>
            </a:r>
            <a:endParaRPr lang="ru-RU" dirty="0"/>
          </a:p>
        </p:txBody>
      </p:sp>
      <p:pic>
        <p:nvPicPr>
          <p:cNvPr id="4" name="Рисунок 3" descr="3923986332_a0ed08b7e0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5111585"/>
            <a:ext cx="2428860" cy="1746415"/>
          </a:xfrm>
          <a:prstGeom prst="rect">
            <a:avLst/>
          </a:prstGeom>
        </p:spPr>
      </p:pic>
      <p:pic>
        <p:nvPicPr>
          <p:cNvPr id="5" name="Рисунок 4" descr="3844690678_7f6d33c6b6_o.jpg"/>
          <p:cNvPicPr>
            <a:picLocks noChangeAspect="1"/>
          </p:cNvPicPr>
          <p:nvPr/>
        </p:nvPicPr>
        <p:blipFill>
          <a:blip r:embed="rId3" cstate="print"/>
          <a:srcRect r="28204"/>
          <a:stretch>
            <a:fillRect/>
          </a:stretch>
        </p:blipFill>
        <p:spPr>
          <a:xfrm>
            <a:off x="7215206" y="5108414"/>
            <a:ext cx="1928794" cy="1749586"/>
          </a:xfrm>
          <a:prstGeom prst="rect">
            <a:avLst/>
          </a:prstGeom>
        </p:spPr>
      </p:pic>
      <p:pic>
        <p:nvPicPr>
          <p:cNvPr id="6" name="Рисунок 5" descr="4410477418_55a36ccd56_o.jpg"/>
          <p:cNvPicPr>
            <a:picLocks noChangeAspect="1"/>
          </p:cNvPicPr>
          <p:nvPr/>
        </p:nvPicPr>
        <p:blipFill>
          <a:blip r:embed="rId4"/>
          <a:srcRect l="19886"/>
          <a:stretch>
            <a:fillRect/>
          </a:stretch>
        </p:blipFill>
        <p:spPr>
          <a:xfrm>
            <a:off x="0" y="5072074"/>
            <a:ext cx="2302344" cy="1785926"/>
          </a:xfrm>
          <a:prstGeom prst="rect">
            <a:avLst/>
          </a:prstGeom>
        </p:spPr>
      </p:pic>
      <p:pic>
        <p:nvPicPr>
          <p:cNvPr id="7" name="Рисунок 6" descr="4410477376_7342e6e769_o.jpg"/>
          <p:cNvPicPr>
            <a:picLocks noChangeAspect="1"/>
          </p:cNvPicPr>
          <p:nvPr/>
        </p:nvPicPr>
        <p:blipFill>
          <a:blip r:embed="rId5" cstate="print"/>
          <a:srcRect t="632"/>
          <a:stretch>
            <a:fillRect/>
          </a:stretch>
        </p:blipFill>
        <p:spPr>
          <a:xfrm>
            <a:off x="4572000" y="5119072"/>
            <a:ext cx="2643174" cy="1738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edal_defense_of_Stalingr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956" y="3143248"/>
            <a:ext cx="1950043" cy="37147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152400"/>
            <a:ext cx="4329114" cy="125106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E8637">
                    <a:satMod val="150000"/>
                  </a:srgbClr>
                </a:solidFill>
              </a:rPr>
              <a:t>Воспоминания выживших</a:t>
            </a:r>
            <a:endParaRPr lang="ru-RU" dirty="0"/>
          </a:p>
        </p:txBody>
      </p:sp>
      <p:pic>
        <p:nvPicPr>
          <p:cNvPr id="4" name="Рисунок 3" descr="1335499670_3bca4d1917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65151"/>
            <a:ext cx="4000528" cy="6407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6248" y="1500173"/>
            <a:ext cx="48577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Сражались мы в литейном цехе тракторного завода. Здесь все гремело, шипело, горело, корежился и скручивался металл. Гитлеровцы совсем озверели, их бесило, что мы сопротивляемся, не сдаемся, и стали применять огнеметы. Стояла невыносимая жара, дым, было нечем дышать, но мы все-таки стояли.</a:t>
            </a:r>
          </a:p>
          <a:p>
            <a:r>
              <a:rPr lang="ru-RU" sz="1600" b="1" dirty="0" smtClean="0"/>
              <a:t>Тогда саперы в одном из торцов цеха пробили проем и мы вышли во фланг линии противника. И снова – бои. После пришлось занимать позиции между тракторным заводом и заводом «Баррикады».</a:t>
            </a:r>
          </a:p>
          <a:p>
            <a:r>
              <a:rPr lang="ru-RU" sz="1600" b="1" dirty="0" smtClean="0"/>
              <a:t>В одном из боев меня ранило. А переправить через Волгу было нельзя, так как днем она беспрестанно обстреливалась и подвергалась бомбежке. Пролежал день в нише на берегу, а ночью на барже отправили меня на левую сторону. Но на подходе взрывом взорвало баржу, и нас с трудом переправили в безопасное место. Попал я в госпиталь Казани. Сталинград навсегда останется в памяти.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152400"/>
            <a:ext cx="3686172" cy="12510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Мамаев курган</a:t>
            </a:r>
            <a:endParaRPr lang="ru-RU" dirty="0"/>
          </a:p>
        </p:txBody>
      </p:sp>
      <p:pic>
        <p:nvPicPr>
          <p:cNvPr id="3" name="Рисунок 2" descr="0_7071e_1f5d1ec4_XXL.jpg"/>
          <p:cNvPicPr>
            <a:picLocks noChangeAspect="1"/>
          </p:cNvPicPr>
          <p:nvPr/>
        </p:nvPicPr>
        <p:blipFill>
          <a:blip r:embed="rId2"/>
          <a:srcRect l="31000" r="12000"/>
          <a:stretch>
            <a:fillRect/>
          </a:stretch>
        </p:blipFill>
        <p:spPr>
          <a:xfrm>
            <a:off x="214282" y="214290"/>
            <a:ext cx="4572032" cy="6230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714876" y="1500174"/>
            <a:ext cx="44291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Скульптура «Родина-мать зовет!» является композиционным центром архитектурного ансамбля «Героям Сталинградской битвы», представляет собой 52-х метровую фигуру женщины, стремительно идущей вперед и зовущей за собой своих сыновей. В правой руке меч длиной 33 м (вес 14 тонн). Высота скульптуры 85 метров. Монумент стоит на 16-ти метровом фундаменте. Скульптура «Родина-мать зовет!» является композиционным центром архитектурного ансамбля «Героям Сталинградской битвы», представляет собой 52-х метровую фигуру женщины, стремительно идущей вперед и зовущей за собой своих сыновей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52400"/>
            <a:ext cx="8401080" cy="12510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Пара слов о уважение к ветеранам.</a:t>
            </a:r>
            <a:endParaRPr lang="ru-RU" dirty="0"/>
          </a:p>
        </p:txBody>
      </p:sp>
      <p:pic>
        <p:nvPicPr>
          <p:cNvPr id="3" name="Рисунок 2" descr="Georg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1571612"/>
            <a:ext cx="3643338" cy="2797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450057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Сегодня большинству ветеранов за  девяносто лет. С каждым годом их становится всё меньше.  Эти люди прошли сквозь четыре года ада войны.  Они поднимали на своих плечах страну из руин. Их подвиг сложно переоценить. Но почему-то мы вспоминаем о них лишь раз в год. Но даже раз в год мы не можем поблагодарить их. Мы украшаем георгиевскими ленточками  бутылки или используют как модный аксессуар одежды </a:t>
            </a:r>
            <a:r>
              <a:rPr lang="ru-RU" sz="1400" dirty="0"/>
              <a:t>.</a:t>
            </a:r>
            <a:r>
              <a:rPr lang="ru-RU" sz="1400" dirty="0" smtClean="0"/>
              <a:t> И при этом можем спокойно пройти мимо ветерана, у которого от такого  «уважения» встало сердце. Да, с  войной было </a:t>
            </a:r>
            <a:r>
              <a:rPr lang="ru-RU" sz="1400" smtClean="0"/>
              <a:t>покончено 70 </a:t>
            </a:r>
            <a:r>
              <a:rPr lang="ru-RU" sz="1400" dirty="0" smtClean="0"/>
              <a:t>лет назад и  для большинства нынешних молодых людей День Победы - просто очередное название очередного праздника. И возможно вскоре мы будем к нему относиться как к дню победы в войне 1812года или к годовщине снятия татаро-монгольского ига, но пока ещё живи ветераны тех страшных лет давайте проявлять к ним больше уважения </a:t>
            </a:r>
            <a:r>
              <a:rPr lang="ru-RU" sz="1400" dirty="0" err="1" smtClean="0"/>
              <a:t>потому-что</a:t>
            </a:r>
            <a:r>
              <a:rPr lang="ru-RU" sz="1400" dirty="0" smtClean="0"/>
              <a:t>  возможно  лет через десять  у  нас уже не будет возможности поблагодарить их за эту  великую победу.</a:t>
            </a:r>
            <a:endParaRPr lang="ru-RU" sz="1400" dirty="0"/>
          </a:p>
        </p:txBody>
      </p:sp>
      <p:pic>
        <p:nvPicPr>
          <p:cNvPr id="5" name="Рисунок 4" descr="180px-Lent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500174"/>
            <a:ext cx="214314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Lent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1571612"/>
            <a:ext cx="1928826" cy="2767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651</TotalTime>
  <Words>949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Модульная</vt:lpstr>
      <vt:lpstr>Бои в излучине Дона</vt:lpstr>
      <vt:lpstr>На ближних подступах к городу </vt:lpstr>
      <vt:lpstr>Бомбардировка Сталинграда в августе 1942 года </vt:lpstr>
      <vt:lpstr>Разгром врага и его капитуляция </vt:lpstr>
      <vt:lpstr>Воспоминания выживших</vt:lpstr>
      <vt:lpstr>Мамаев курган</vt:lpstr>
      <vt:lpstr>Пара слов о уважение к ветеранам.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Ветеранам великой битвы посвящается</dc:title>
  <dc:creator>User01</dc:creator>
  <cp:lastModifiedBy>user01</cp:lastModifiedBy>
  <cp:revision>66</cp:revision>
  <cp:lastPrinted>2013-01-24T11:25:07Z</cp:lastPrinted>
  <dcterms:created xsi:type="dcterms:W3CDTF">2013-01-16T19:06:54Z</dcterms:created>
  <dcterms:modified xsi:type="dcterms:W3CDTF">2015-11-22T07:29:55Z</dcterms:modified>
</cp:coreProperties>
</file>