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73" r:id="rId8"/>
    <p:sldId id="275" r:id="rId9"/>
    <p:sldId id="274" r:id="rId10"/>
    <p:sldId id="276" r:id="rId11"/>
    <p:sldId id="277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54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tt-RU" sz="4800" dirty="0" smtClean="0">
                <a:solidFill>
                  <a:srgbClr val="FF0000"/>
                </a:solidFill>
              </a:rPr>
              <a:t>Инсафлының теле саф</a:t>
            </a:r>
          </a:p>
          <a:p>
            <a:pPr marL="82296" indent="0" algn="ctr">
              <a:buNone/>
            </a:pPr>
            <a:endParaRPr lang="tt-RU" dirty="0">
              <a:solidFill>
                <a:srgbClr val="FF0000"/>
              </a:solidFill>
            </a:endParaRPr>
          </a:p>
          <a:p>
            <a:pPr marL="82296" indent="0" algn="ctr">
              <a:buNone/>
            </a:pPr>
            <a:endParaRPr lang="tt-RU" dirty="0" smtClean="0">
              <a:solidFill>
                <a:srgbClr val="FF0000"/>
              </a:solidFill>
            </a:endParaRPr>
          </a:p>
          <a:p>
            <a:pPr marL="82296" indent="0" algn="ctr">
              <a:buNone/>
            </a:pPr>
            <a:endParaRPr lang="tt-RU" dirty="0" smtClean="0">
              <a:solidFill>
                <a:srgbClr val="FF0000"/>
              </a:solidFill>
            </a:endParaRPr>
          </a:p>
          <a:p>
            <a:pPr marL="82296" indent="0" algn="ctr">
              <a:buNone/>
            </a:pPr>
            <a:r>
              <a:rPr lang="tt-RU" dirty="0" smtClean="0"/>
              <a:t>Презента</a:t>
            </a:r>
            <a:r>
              <a:rPr lang="ru-RU" dirty="0" err="1" smtClean="0"/>
              <a:t>ция</a:t>
            </a:r>
            <a:r>
              <a:rPr lang="ru-RU" dirty="0" smtClean="0"/>
              <a:t> авторы:</a:t>
            </a:r>
          </a:p>
          <a:p>
            <a:pPr marL="82296" indent="0" algn="ctr">
              <a:buNone/>
            </a:pPr>
            <a:r>
              <a:rPr lang="ru-RU" dirty="0" smtClean="0"/>
              <a:t> За</a:t>
            </a:r>
            <a:r>
              <a:rPr lang="tt-RU" dirty="0" smtClean="0"/>
              <a:t>һидуллина Рәйсә Кадыйр кызы </a:t>
            </a:r>
          </a:p>
          <a:p>
            <a:pPr marL="82296" indent="0" algn="ctr">
              <a:buNone/>
            </a:pPr>
            <a:r>
              <a:rPr lang="tt-RU" dirty="0" smtClean="0"/>
              <a:t>Казан шәһәре 170 нче мәктәп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5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86400"/>
            <a:ext cx="8153400" cy="13716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600199"/>
          </a:xfrm>
        </p:spPr>
        <p:txBody>
          <a:bodyPr>
            <a:noAutofit/>
          </a:bodyPr>
          <a:lstStyle/>
          <a:p>
            <a:r>
              <a:rPr lang="tt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 турында галимнәрнең фикерләре: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90600" y="609600"/>
            <a:ext cx="7239000" cy="5867400"/>
          </a:xfrm>
        </p:spPr>
        <p:txBody>
          <a:bodyPr>
            <a:normAutofit fontScale="92500" lnSpcReduction="10000"/>
          </a:bodyPr>
          <a:lstStyle/>
          <a:p>
            <a:pPr lvl="0" algn="l"/>
            <a:r>
              <a:rPr lang="tt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“Вакытында әйтелгән сүз генә асыл.</a:t>
            </a:r>
            <a:br>
              <a:rPr lang="tt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Алдан әйтелсә – көлке,</a:t>
            </a:r>
            <a:br>
              <a:rPr lang="tt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Соңга калса – төссез”.</a:t>
            </a:r>
          </a:p>
          <a:p>
            <a:pPr lvl="0" algn="l"/>
            <a:r>
              <a:rPr lang="tt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Факил Сафин.</a:t>
            </a:r>
          </a:p>
          <a:p>
            <a:pPr lvl="0" algn="l"/>
            <a:r>
              <a:rPr lang="tt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“Кыска акылның теле озын “.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tt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Аристофан.</a:t>
            </a:r>
          </a:p>
          <a:p>
            <a:pPr lvl="0" algn="l"/>
            <a:r>
              <a:rPr lang="tt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“Сүзне колак белән ишетәләр,</a:t>
            </a:r>
            <a:br>
              <a:rPr lang="tt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Йөрәк белән үлчиләр”.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Мөҗәһит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Әхмәтҗанов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tt-RU" dirty="0">
                <a:latin typeface="Times New Roman" pitchFamily="18" charset="0"/>
                <a:cs typeface="Times New Roman" pitchFamily="18" charset="0"/>
              </a:rPr>
              <a:t>Яратыгыз сүзне. Сокланыгыз аңа. Саклагыз. Җыегыз аны. Алмаз, чәчкә җыйган кебек. Җыегыз. Эзләгез. Табыгыз. Кулланыгыз. Сүз сөйләгәндә, йолдыз чәчегез. Тыңлаучының йөзе яктырсын. Күңелендә энҗе - мәрҗәндәй уйлар, әгъла хисләр тусын”.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800" b="1" dirty="0">
                <a:latin typeface="Times New Roman" pitchFamily="18" charset="0"/>
                <a:cs typeface="Times New Roman" pitchFamily="18" charset="0"/>
              </a:rPr>
              <a:t>Йосыф 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Гәрәй.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tt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Матур сөйләшә беләбезме? (анкета нәтиҗәләре).</a:t>
            </a:r>
            <a:r>
              <a:rPr lang="tt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tt-RU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00" y="1447800"/>
            <a:ext cx="4945150" cy="4800600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1752599"/>
            <a:ext cx="9144000" cy="3352801"/>
          </a:xfrm>
        </p:spPr>
        <p:txBody>
          <a:bodyPr>
            <a:normAutofit fontScale="90000"/>
          </a:bodyPr>
          <a:lstStyle/>
          <a:p>
            <a:pPr algn="l"/>
            <a:r>
              <a:rPr lang="tt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Йомгаклау:</a:t>
            </a:r>
            <a:r>
              <a:rPr lang="tt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Тикшерүләрдән чыгып, мин шундый нәтиҗә </a:t>
            </a:r>
            <a:r>
              <a:rPr lang="tt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ясап була: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туган тел –ул безнең балачагыбыз,гаиләбез,җәмгыятьтәге беренче аралашу телебез.Шуңа да саклыйк,хөрмәт итик, чит сүзләр белән буямыйк аны.  </a:t>
            </a:r>
            <a:r>
              <a:rPr lang="tt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tt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еркайчан да  телне онытмассыз, пычратмассыз , ягымлы , шифалы сүзләр генә әйтерсез дип ышанып каласым килә. Шулай булганда гына безнең культурабыз үсәр, кешеләр белән аралашу зур бәхет булыр.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86400"/>
            <a:ext cx="8153400" cy="1371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6201"/>
            <a:ext cx="6705600" cy="2590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-1"/>
            <a:ext cx="2181530" cy="321037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629399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tt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Файдаланылган әдәбият. </a:t>
            </a:r>
            <a:br>
              <a:rPr lang="tt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tt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Дөрес сөйләргә өйрәнегез. А.Х.Хәйруллина. Казан : “Казан “ нәшрияты, 1992.96 б.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tt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Җылы сүз җан эретә. Р.А. Юсупов. Казан, 1996.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tt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туган тел...И.М.Низамов. Казан 1998.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tt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Инсафлының теле саф / Дөрес сөйләм турында иншалар/ Р.А.Юсупов. КДПИ, Казан, 1993,165 б.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tt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 сайты .http://www.iset.edusite.ru/p47aa1.html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tt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“Мәгариф”журналы. 1982 №11,12;1998 №3.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tt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Мәктәптә тел кул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турасы. Г.Ф. Саттаров.Казан ,1965.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tt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Татар теле дәреслеге. 8нче сыйныф өчен дәреслек /Ф.С.Сафиуллина, Р. Х. Мөхиярова, Казан, “Мәгариф” нәшрияты, 2008.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tt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Татар теленең аңлатмалы сүзлеге , Казан, “Матбугат йорты” нәшрияты, 2005,187 б.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tt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Укучыларда сөйләм культурасын тәрбияләү.Р.А. Юсупов.Казан,1983.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tt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тибарыгыз өчен зур рәхмәт!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0842" y="1447800"/>
            <a:ext cx="3267866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90600" y="2124075"/>
            <a:ext cx="7543800" cy="4038600"/>
          </a:xfrm>
        </p:spPr>
        <p:txBody>
          <a:bodyPr>
            <a:normAutofit/>
          </a:bodyPr>
          <a:lstStyle/>
          <a:p>
            <a:r>
              <a:rPr lang="tt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Эзләнү </a:t>
            </a:r>
            <a:r>
              <a:rPr lang="tt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эшнең темасы</a:t>
            </a:r>
            <a:r>
              <a:rPr lang="tt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t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Инсафлының теле саф</a:t>
            </a:r>
            <a:r>
              <a:rPr lang="tt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tt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t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Башта “инсафлы” сүзенә аңлатма биреп </a:t>
            </a:r>
            <a:r>
              <a:rPr lang="tt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үтик :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Инсафлы</a:t>
            </a:r>
            <a:r>
              <a:rPr lang="tt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tt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t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сф.Әдәпле, тыйнак, тәүфыйклы, бик инсафлы кыз.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t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рәв.мәгън. Әдәпле , тыйнак, тәүфыйклы. Үзен инсафлы тоту. Инсафлы гына йөрү.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019800"/>
            <a:ext cx="8153400" cy="838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38200"/>
            <a:ext cx="5334000" cy="10668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57200" y="228600"/>
            <a:ext cx="8686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6200" y="76200"/>
            <a:ext cx="9067800" cy="2819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Эзләнү 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эшнең 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төп максаты :</a:t>
            </a:r>
            <a:br>
              <a:rPr lang="tt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Тел – бөек хәзинә икәнлеген, </a:t>
            </a:r>
            <a:br>
              <a:rPr lang="tt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мисаллар ярдәмендә телебезнең чуарлана баруын исбатлау.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90600" y="2286000"/>
            <a:ext cx="8001000" cy="3962400"/>
          </a:xfrm>
        </p:spPr>
        <p:txBody>
          <a:bodyPr>
            <a:normAutofit fontScale="92500" lnSpcReduction="10000"/>
          </a:bodyPr>
          <a:lstStyle/>
          <a:p>
            <a:endParaRPr lang="tt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t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Максатка ирешү өчен түбәндәге бурычларны </a:t>
            </a:r>
            <a:r>
              <a:rPr lang="tt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билгеләдек: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tt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Туган телебезнең сафлыгын, матурлыгын, дөнья телләре арасында тоткан урынын ачыклау.</a:t>
            </a:r>
          </a:p>
          <a:p>
            <a:pPr>
              <a:buFont typeface="Arial" pitchFamily="34" charset="0"/>
              <a:buChar char="•"/>
            </a:pPr>
            <a:r>
              <a:rPr lang="tt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Инсафлының теле саф, йөзе күркәм, күңеле чиста булуын җиткерү;</a:t>
            </a:r>
          </a:p>
          <a:p>
            <a:pPr lvl="0">
              <a:buFont typeface="Arial" pitchFamily="34" charset="0"/>
              <a:buChar char="•"/>
            </a:pPr>
            <a:r>
              <a:rPr lang="tt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Телебезне саф килеш саклап кала алу мөмкинлекләрен билгеләү.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267200" y="2057400"/>
            <a:ext cx="762000" cy="1143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019800"/>
            <a:ext cx="8153400" cy="8382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90600" y="1981200"/>
            <a:ext cx="8153400" cy="3352800"/>
          </a:xfrm>
        </p:spPr>
        <p:txBody>
          <a:bodyPr>
            <a:normAutofit/>
          </a:bodyPr>
          <a:lstStyle/>
          <a:p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Эзләнү </a:t>
            </a:r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эшнең </a:t>
            </a:r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актуальлеге: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Безнең әби-бабаларыбыз тел һәм әдәбиятны белмәсәләр дә, бала  сөйләмендә  чит- ят сүзләр буталганын яратмаганнар , татарның татар белән саф татарча сөйләшүен таләп иткәннәр.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86400"/>
            <a:ext cx="8153400" cy="1371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050"/>
            <a:ext cx="1828800" cy="2495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050"/>
            <a:ext cx="1828800" cy="249555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90600" y="2743200"/>
            <a:ext cx="8153400" cy="2895599"/>
          </a:xfrm>
        </p:spPr>
        <p:txBody>
          <a:bodyPr>
            <a:noAutofit/>
          </a:bodyPr>
          <a:lstStyle/>
          <a:p>
            <a:r>
              <a:rPr lang="tt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Телнең лексик - фразеологик нормалары.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Безнең сөйләмебез аерым сүзләрдән, әйтелмәләрдән һәм җөмләләрдән тора. Сүзләр һәм сүзтезмәләр җөмлә эчендә, үзара бәйләнешкә кереп, билгеле бер фикер белдерәләр.</a:t>
            </a:r>
            <a:br>
              <a:rPr lang="tt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Сүз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 − </a:t>
            </a:r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күпьяклы һәм катлаулы тел берәмлеге. Сүзгә дистәләрчә билгеләмәләр бирелсә дә, төп үзлекләре ачыкланса да, сүз әле бүген дә ачылмаган очсыз-кырыйсыз сер диңгезе булып кала бирә.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86400"/>
            <a:ext cx="8153400" cy="1371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8153400" cy="26670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4800" y="0"/>
            <a:ext cx="8610600" cy="5410200"/>
          </a:xfrm>
        </p:spPr>
        <p:txBody>
          <a:bodyPr>
            <a:normAutofit/>
          </a:bodyPr>
          <a:lstStyle/>
          <a:p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Сөйләмдә кирәксез сүзләр.</a:t>
            </a:r>
            <a:br>
              <a:rPr lang="tt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Кайчак әдәби телдә дә, халык телендә дә сөйләмнең табигый агышына комачаулый һәм бернинди дә мәгънә белдерми торган “артык” сүзләр дә очрый.</a:t>
            </a:r>
            <a:r>
              <a:rPr lang="tt-RU" sz="2800" dirty="0" smtClean="0"/>
              <a:t> </a:t>
            </a:r>
            <a:br>
              <a:rPr lang="tt-RU" sz="2800" dirty="0" smtClean="0"/>
            </a:br>
            <a:r>
              <a:rPr lang="tt-RU" sz="2800" dirty="0" smtClean="0"/>
              <a:t/>
            </a:r>
            <a:br>
              <a:rPr lang="tt-RU" sz="2800" dirty="0" smtClean="0"/>
            </a:b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Күп таралган “артык” сүзләрнең берсе – “булган”сүзе. Мәсәлән: 1.“Әһәмиятле булган мәсьәләләр турында фикер алышачаклар.”/радио/.2. “Кубада иң зур булган текстиль комбинаты төзелеп килә.”/радио/.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86400"/>
            <a:ext cx="8153400" cy="13716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Тел турында мәкал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ь - </a:t>
            </a:r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әйтемнәр</a:t>
            </a:r>
            <a:r>
              <a:rPr lang="tt-RU" b="1" dirty="0" smtClean="0"/>
              <a:t>.</a:t>
            </a:r>
            <a:r>
              <a:rPr lang="tt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tt-RU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57769529145002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0" y="838200"/>
            <a:ext cx="3067050" cy="2562225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90600" y="1301245"/>
            <a:ext cx="3657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Әйт кенә тәмле сүз –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Иркәләр күпме күз.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Әйт кенә яхшы сүз –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Һәркемдә көләч йөз</a:t>
            </a: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tt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86400"/>
            <a:ext cx="8153400" cy="13716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90600" y="457201"/>
            <a:ext cx="8153400" cy="2133599"/>
          </a:xfrm>
        </p:spPr>
        <p:txBody>
          <a:bodyPr>
            <a:noAutofit/>
          </a:bodyPr>
          <a:lstStyle/>
          <a:p>
            <a:r>
              <a:rPr lang="tt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Халык югары тел  культурасына ия булуны элек –электән үк кешенең иң күркәм әхълак сыйфатларының берсе итеп санаган. Фольклор әсәрләрдә: мәкаль - әйтемнәрдә , әкият , гыйбрәтле хикәя ,мәзәкләрдә  тел , сүз кешене бәяләүнең иң төп үлчәме булып торган. Мәсәлән: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90600" y="2667000"/>
            <a:ext cx="8153400" cy="2971800"/>
          </a:xfrm>
        </p:spPr>
        <p:txBody>
          <a:bodyPr>
            <a:no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tt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Кешенең акылы сүзеннән , асылы эшеннән беленә.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tt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Инсафлының теле саф.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tt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 бозыкның  күңеле бозык.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tt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Акылы кысканың теле озын.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tt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 яман теле белән тере агачны корытыр.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86400"/>
            <a:ext cx="8153400" cy="13716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90600" y="1524000"/>
            <a:ext cx="7924800" cy="3886199"/>
          </a:xfrm>
        </p:spPr>
        <p:txBody>
          <a:bodyPr>
            <a:noAutofit/>
          </a:bodyPr>
          <a:lstStyle/>
          <a:p>
            <a:r>
              <a:rPr lang="tt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кешеләр арасында яшибез , бер көн эчендә генә дә  күпме кеше белән очрашабыз , аралашабыз. Иң беренче чиратта без, әлбәттә , кешенең тышкы кыяфәтенә игътибар итәбез, йөзенә карыйбыз, ничек киенүен тикшерәбез.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Аннан соң инде якынырак танышабыз , сөйләшәбез , аралашабыз.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86400"/>
            <a:ext cx="8153400" cy="1371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6019800" cy="22098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323</TotalTime>
  <Words>293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Презентация PowerPoint</vt:lpstr>
      <vt:lpstr>Презентация PowerPoint</vt:lpstr>
      <vt:lpstr>Эзләнү эшнең төп максаты : Тел – бөек хәзинә икәнлеген,  мисаллар ярдәмендә телебезнең чуарлана баруын исбатлау.   </vt:lpstr>
      <vt:lpstr>Эзләнү эшнең актуальлеге:  Безнең әби-бабаларыбыз тел һәм әдәбиятны белмәсәләр дә, бала  сөйләмендә  чит- ят сүзләр буталганын яратмаганнар , татарның татар белән саф татарча сөйләшүен таләп иткәннәр.</vt:lpstr>
      <vt:lpstr>Телнең лексик - фразеологик нормалары. Безнең сөйләмебез аерым сүзләрдән, әйтелмәләрдән һәм җөмләләрдән тора. Сүзләр һәм сүзтезмәләр җөмлә эчендә, үзара бәйләнешкә кереп, билгеле бер фикер белдерәләр. Сүз − күпьяклы һәм катлаулы тел берәмлеге. Сүзгә дистәләрчә билгеләмәләр бирелсә дә, төп үзлекләре ачыкланса да, сүз әле бүген дә ачылмаган очсыз-кырыйсыз сер диңгезе булып кала бирә. </vt:lpstr>
      <vt:lpstr>Сөйләмдә кирәксез сүзләр.   Кайчак әдәби телдә дә, халык телендә дә сөйләмнең табигый агышына комачаулый һәм бернинди дә мәгънә белдерми торган “артык” сүзләр дә очрый.   Күп таралган “артык” сүзләрнең берсе – “булган”сүзе. Мәсәлән: 1.“Әһәмиятле булган мәсьәләләр турында фикер алышачаклар.”/радио/.2. “Кубада иң зур булган текстиль комбинаты төзелеп килә.”/радио/. </vt:lpstr>
      <vt:lpstr>Тел турында мәкаль - әйтемнәр.    </vt:lpstr>
      <vt:lpstr>Халык югары тел  культурасына ия булуны элек –электән үк кешенең иң күркәм әхълак сыйфатларының берсе итеп санаган. Фольклор әсәрләрдә: мәкаль - әйтемнәрдә , әкият , гыйбрәтле хикәя ,мәзәкләрдә  тел , сүз кешене бәяләүнең иң төп үлчәме булып торган. Мәсәлән: </vt:lpstr>
      <vt:lpstr>Без кешеләр арасында яшибез , бер көн эчендә генә дә  күпме кеше белән очрашабыз , аралашабыз. Иң беренче чиратта без, әлбәттә , кешенең тышкы кыяфәтенә игътибар итәбез, йөзенә карыйбыз, ничек киенүен тикшерәбез. Аннан соң инде якынырак танышабыз , сөйләшәбез , аралашабыз.</vt:lpstr>
      <vt:lpstr>Тел турында галимнәрнең фикерләре:   </vt:lpstr>
      <vt:lpstr>Матур сөйләшә беләбезме? (анкета нәтиҗәләре).    </vt:lpstr>
      <vt:lpstr>Йомгаклау: Тикшерүләрдән чыгып, мин шундый нәтиҗә ясап була:  туган тел –ул безнең балачагыбыз,гаиләбез,җәмгыятьтәге беренче аралашу телебез.Шуңа да саклыйк,хөрмәт итик, чит сүзләр белән буямыйк аны.  Беркайчан да  телне онытмассыз, пычратмассыз , ягымлы , шифалы сүзләр генә әйтерсез дип ышанып каласым килә. Шулай булганда гына безнең культурабыз үсәр, кешеләр белән аралашу зур бәхет булыр. </vt:lpstr>
      <vt:lpstr>     Файдаланылган әдәбият.   1. Дөрес сөйләргә өйрәнегез. А.Х.Хәйруллина. Казан : “Казан “ нәшрияты, 1992.96 б. 2. Җылы сүз җан эретә. Р.А. Юсупов. Казан, 1996. 3. И туган тел...И.М.Низамов. Казан 1998. 4. Инсафлының теле саф / Дөрес сөйләм турында иншалар/ Р.А.Юсупов. КДПИ, Казан, 1993,165 б.  5. Интернет сайты .http://www.iset.edusite.ru/p47aa1.html 6. “Мәгариф”журналы. 1982 №11,12;1998 №3. 7. Мәктәптә тел культурасы. Г.Ф. Саттаров.Казан ,1965. 8. Татар теле дәреслеге. 8нче сыйныф өчен дәреслек /Ф.С.Сафиуллина, Р. Х. Мөхиярова, Казан, “Мәгариф” нәшрияты, 2008. 9. Татар теленең аңлатмалы сүзлеге , Казан, “Матбугат йорты” нәшрияты, 2005,187 б. 10. Укучыларда сөйләм культурасын тәрбияләү.Р.А. Юсупов.Казан,1983. </vt:lpstr>
      <vt:lpstr>Игътибарыгыз өчен зур рәхмәт!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“Инсафлының теле саф”</dc:title>
  <dc:creator>Раиса</dc:creator>
  <cp:lastModifiedBy>RaisaZ</cp:lastModifiedBy>
  <cp:revision>19</cp:revision>
  <dcterms:modified xsi:type="dcterms:W3CDTF">2015-10-30T15:13:25Z</dcterms:modified>
</cp:coreProperties>
</file>