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83" r:id="rId5"/>
    <p:sldId id="260" r:id="rId6"/>
    <p:sldId id="261" r:id="rId7"/>
    <p:sldId id="262" r:id="rId8"/>
    <p:sldId id="263" r:id="rId9"/>
    <p:sldId id="256" r:id="rId10"/>
    <p:sldId id="264" r:id="rId11"/>
    <p:sldId id="266" r:id="rId12"/>
    <p:sldId id="265" r:id="rId13"/>
    <p:sldId id="267" r:id="rId14"/>
    <p:sldId id="270" r:id="rId15"/>
    <p:sldId id="268" r:id="rId16"/>
    <p:sldId id="269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20" autoAdjust="0"/>
  </p:normalViewPr>
  <p:slideViewPr>
    <p:cSldViewPr>
      <p:cViewPr varScale="1">
        <p:scale>
          <a:sx n="39" d="100"/>
          <a:sy n="39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14260A-F99E-40D3-8B33-44D51A499781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78F09-E18E-4CF2-A8E0-646C68355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F129-4C23-4797-B0FF-C87F2719E876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8D4C-147E-454F-B747-B6C6AD9AA4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BD2B-A717-4460-801C-16429A099684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7EA3-D570-4F27-9908-C1152ABED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1910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F48C-7B07-4EF9-A888-8C3564D1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C3E1-2421-4C05-B613-10BDB77544E2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AF8F-3F16-470A-AFFB-0CF849152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FBB55-3C0D-4F61-AE50-E641BA828FE0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98C3E8-D6EF-438B-BDF0-AAFA0502F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88F3-FBF4-43C4-863E-0AD38D232AC5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C95A-C4C1-4752-8016-6A058698F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CB81-7432-447B-B8A9-3583CB54E6CB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AA79-D997-4795-9E10-7843D06D6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1322-7322-4441-AF7F-FFA8F7D758E4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E4F7-8E66-47C8-AFE2-27BA07641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37797-A0D4-4A5A-B036-B8F96E43A357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6A5490-0D67-458E-BB3A-B8751359E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AC3B-EAA6-4FCF-B6C6-00F39A93ECE9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2E1D-2AFF-4D48-AB88-8153C1ECD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EEDD5-072D-4662-823C-7DE60DD780A7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42178-9CE8-49FE-A463-8C0676CF1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B95E08D-A0F7-40F6-99FE-6B547D2073C1}" type="datetimeFigureOut">
              <a:rPr lang="ru-RU"/>
              <a:pPr>
                <a:defRPr/>
              </a:pPr>
              <a:t>19.05.2013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8C5968-8106-411B-946D-DB0388EC7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7" r:id="rId7"/>
    <p:sldLayoutId id="2147483680" r:id="rId8"/>
    <p:sldLayoutId id="2147483688" r:id="rId9"/>
    <p:sldLayoutId id="2147483679" r:id="rId10"/>
    <p:sldLayoutId id="2147483678" r:id="rId11"/>
    <p:sldLayoutId id="214748368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&#1095;&#1077;&#1088;&#1095;\&#1072;&#1085;&#1080;&#1084;&#1072;&#1094;&#1080;&#1080;\Front_raz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908050"/>
            <a:ext cx="5648325" cy="1143000"/>
          </a:xfrm>
          <a:effectLst>
            <a:outerShdw dist="35921" dir="2700000" algn="ctr" rotWithShape="0">
              <a:srgbClr val="333300"/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/>
              <a:t>РАЗРЕЗЫ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7563" y="3786188"/>
            <a:ext cx="5043487" cy="2786062"/>
          </a:xfrm>
        </p:spPr>
        <p:txBody>
          <a:bodyPr>
            <a:normAutofit fontScale="92500" lnSpcReduction="10000"/>
          </a:bodyPr>
          <a:lstStyle/>
          <a:p>
            <a:pPr marL="609600" indent="-60960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Arial Unicode MS" pitchFamily="34" charset="-128"/>
              </a:rPr>
              <a:t>СОЕДИНЕНИЕ НА ЧЕРТЕЖЕ ВИДА И </a:t>
            </a:r>
            <a:r>
              <a:rPr lang="ru-RU" sz="3200" b="1" dirty="0" smtClean="0">
                <a:latin typeface="Arial Unicode MS" pitchFamily="34" charset="-128"/>
              </a:rPr>
              <a:t>РАЗРЕЗА</a:t>
            </a:r>
            <a:endParaRPr lang="ru-RU" sz="3200" b="1" dirty="0">
              <a:latin typeface="Arial Unicode MS" pitchFamily="34" charset="-128"/>
            </a:endParaRPr>
          </a:p>
          <a:p>
            <a:pPr marL="609600" indent="-609600" algn="l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 smtClean="0">
                <a:latin typeface="Arial Unicode MS" pitchFamily="34" charset="-128"/>
              </a:rPr>
              <a:t>ОСОБЫЕ </a:t>
            </a:r>
            <a:r>
              <a:rPr lang="ru-RU" sz="3200" b="1" dirty="0">
                <a:latin typeface="Arial Unicode MS" pitchFamily="34" charset="-128"/>
              </a:rPr>
              <a:t>СЛУЧАИ ПРИМЕНЕНИЯ РАЗРЕЗОВ</a:t>
            </a:r>
          </a:p>
          <a:p>
            <a:pPr marL="609600" indent="-609600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>
              <a:latin typeface="Arial Unicode MS" pitchFamily="34" charset="-128"/>
            </a:endParaRPr>
          </a:p>
          <a:p>
            <a:pPr marL="609600" indent="-60960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100" name="Picture 4" descr="razre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64874" cy="4810137"/>
          </a:xfrm>
          <a:prstGeom prst="round2DiagRect">
            <a:avLst/>
          </a:prstGeom>
          <a:noFill/>
          <a:ln w="57150" cmpd="thinThick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183562" cy="676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5286375"/>
            <a:ext cx="8183562" cy="420688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2060"/>
                </a:solidFill>
              </a:rPr>
              <a:t>ГРАНИЦЕЙ МЕЖДУ ПОЛОВИНОЙ ВИДА И ПОЛОВИНОЙ РАЗРЕЗА СЛУЖИТ ШТРИХПУНКТИРНАЯ ОСЕВАЯ ЛИНИЯ</a:t>
            </a:r>
          </a:p>
        </p:txBody>
      </p:sp>
      <p:pic>
        <p:nvPicPr>
          <p:cNvPr id="23555" name="Рисунок 3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25717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rcRect t="1563" r="36568"/>
          <a:stretch>
            <a:fillRect/>
          </a:stretch>
        </p:blipFill>
        <p:spPr bwMode="auto">
          <a:xfrm>
            <a:off x="4429125" y="500063"/>
            <a:ext cx="36576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/>
          <a:srcRect r="40817" b="35864"/>
          <a:stretch>
            <a:fillRect/>
          </a:stretch>
        </p:blipFill>
        <p:spPr bwMode="auto">
          <a:xfrm>
            <a:off x="4429125" y="500063"/>
            <a:ext cx="3648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/>
          <a:srcRect t="2812" r="37624"/>
          <a:stretch>
            <a:fillRect/>
          </a:stretch>
        </p:blipFill>
        <p:spPr bwMode="auto">
          <a:xfrm>
            <a:off x="4429125" y="500063"/>
            <a:ext cx="378618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71500" y="2714625"/>
            <a:ext cx="3214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Verdana" pitchFamily="34" charset="0"/>
              </a:rPr>
              <a:t>Соединение вида и разреза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1143000"/>
            <a:ext cx="7969250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КАКОЕ ОСНОВНОЕ НАЗНАЧЕНИЕ СОЕДИНЕНИЯ ЧАСТИ ВИДА И ЧАСТИ РАЗРЕЗА?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2571750"/>
            <a:ext cx="7929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Verdana" pitchFamily="34" charset="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СОХРАНЯЕТСЯ ПОЛНОЕ ПРЕДСТАВЛЕНИЕ О НАРУЖНОЙ И ВНУТРЕННЕЙ ФОРМЕ ДЕТАЛИ.</a:t>
            </a:r>
          </a:p>
          <a:p>
            <a:pPr marL="342900" indent="-342900">
              <a:buFont typeface="Verdana" pitchFamily="34" charset="0"/>
              <a:buAutoNum type="arabicPeriod"/>
            </a:pP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ЭКОНОМИТСЯ ВРЕМЯ НА ВЫПОЛНЕНИЕ ЧЕРТЕЖА, ТАК КАК СОКРАЩАЮТСЯ ЗАТРАТЫ ВРЕМЕНИ НА ВЫПОЛНЕНИЕ ШТРИХОВКИ, ВЫЧЕРЧИВАНИЕ ЛИНИЙ НЕВИДИМОГО КОНТУРА.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18"/>
          <p:cNvPicPr>
            <a:picLocks noChangeAspect="1" noChangeArrowheads="1"/>
          </p:cNvPicPr>
          <p:nvPr/>
        </p:nvPicPr>
        <p:blipFill>
          <a:blip r:embed="rId2"/>
          <a:srcRect l="54305" t="38791" r="4939" b="42052"/>
          <a:stretch>
            <a:fillRect/>
          </a:stretch>
        </p:blipFill>
        <p:spPr bwMode="auto">
          <a:xfrm>
            <a:off x="428625" y="1500188"/>
            <a:ext cx="27670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18"/>
          <p:cNvPicPr>
            <a:picLocks noChangeAspect="1" noChangeArrowheads="1"/>
          </p:cNvPicPr>
          <p:nvPr/>
        </p:nvPicPr>
        <p:blipFill>
          <a:blip r:embed="rId2"/>
          <a:srcRect l="56245" t="74326" r="6691" b="6081"/>
          <a:stretch>
            <a:fillRect/>
          </a:stretch>
        </p:blipFill>
        <p:spPr bwMode="auto">
          <a:xfrm>
            <a:off x="3286125" y="1285875"/>
            <a:ext cx="26431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8" descr="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214438"/>
            <a:ext cx="1947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18"/>
          <p:cNvPicPr>
            <a:picLocks noChangeAspect="1" noChangeArrowheads="1"/>
          </p:cNvPicPr>
          <p:nvPr/>
        </p:nvPicPr>
        <p:blipFill>
          <a:blip r:embed="rId2"/>
          <a:srcRect l="6354" t="40047" r="58708" b="37996"/>
          <a:stretch>
            <a:fillRect/>
          </a:stretch>
        </p:blipFill>
        <p:spPr bwMode="auto">
          <a:xfrm>
            <a:off x="357188" y="3643313"/>
            <a:ext cx="278606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8"/>
          <p:cNvPicPr>
            <a:picLocks noChangeAspect="1" noChangeArrowheads="1"/>
          </p:cNvPicPr>
          <p:nvPr/>
        </p:nvPicPr>
        <p:blipFill>
          <a:blip r:embed="rId2"/>
          <a:srcRect l="3818" t="5652" r="58665" b="70377"/>
          <a:stretch>
            <a:fillRect/>
          </a:stretch>
        </p:blipFill>
        <p:spPr bwMode="auto">
          <a:xfrm>
            <a:off x="5572125" y="3500438"/>
            <a:ext cx="30718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1" descr="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286125"/>
            <a:ext cx="22717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1428750" y="2857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5214938" y="2643188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Б</a:t>
            </a: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8001000" y="2714625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В</a:t>
            </a: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1357313" y="600075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4071938" y="6000750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6929438" y="6000750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428625" y="0"/>
            <a:ext cx="7500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Задача №1 </a:t>
            </a:r>
          </a:p>
          <a:p>
            <a:r>
              <a:rPr lang="ru-RU" sz="2000" b="1">
                <a:solidFill>
                  <a:srgbClr val="0070C0"/>
                </a:solidFill>
                <a:latin typeface="Verdana" pitchFamily="34" charset="0"/>
              </a:rPr>
              <a:t>Какому наглядному изображению соответствует соединение вида и разреза?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20"/>
          <p:cNvPicPr>
            <a:picLocks noChangeAspect="1" noChangeArrowheads="1"/>
          </p:cNvPicPr>
          <p:nvPr/>
        </p:nvPicPr>
        <p:blipFill>
          <a:blip r:embed="rId2"/>
          <a:srcRect l="35190" t="19218" r="36079" b="57895"/>
          <a:stretch>
            <a:fillRect/>
          </a:stretch>
        </p:blipFill>
        <p:spPr bwMode="auto">
          <a:xfrm>
            <a:off x="585788" y="1214438"/>
            <a:ext cx="27003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358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Задача №2</a:t>
            </a:r>
          </a:p>
          <a:p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Найти соответствие наглядного изображения,  половины вида, половины разреза. </a:t>
            </a:r>
          </a:p>
        </p:txBody>
      </p:sp>
      <p:pic>
        <p:nvPicPr>
          <p:cNvPr id="5" name="Picture 7" descr="20"/>
          <p:cNvPicPr>
            <a:picLocks noChangeAspect="1" noChangeArrowheads="1"/>
          </p:cNvPicPr>
          <p:nvPr/>
        </p:nvPicPr>
        <p:blipFill>
          <a:blip r:embed="rId2"/>
          <a:srcRect l="69025" t="63297" r="966" b="13815"/>
          <a:stretch>
            <a:fillRect/>
          </a:stretch>
        </p:blipFill>
        <p:spPr bwMode="auto">
          <a:xfrm>
            <a:off x="3286125" y="1285875"/>
            <a:ext cx="27162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0"/>
          <p:cNvPicPr>
            <a:picLocks noChangeAspect="1" noChangeArrowheads="1"/>
          </p:cNvPicPr>
          <p:nvPr/>
        </p:nvPicPr>
        <p:blipFill>
          <a:blip r:embed="rId2"/>
          <a:srcRect t="61391" r="69257" b="11909"/>
          <a:stretch>
            <a:fillRect/>
          </a:stretch>
        </p:blipFill>
        <p:spPr bwMode="auto">
          <a:xfrm>
            <a:off x="6072188" y="1143000"/>
            <a:ext cx="264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0"/>
          <p:cNvPicPr>
            <a:picLocks noChangeAspect="1" noChangeArrowheads="1"/>
          </p:cNvPicPr>
          <p:nvPr/>
        </p:nvPicPr>
        <p:blipFill>
          <a:blip r:embed="rId2"/>
          <a:srcRect l="1707" t="7394" r="83791" b="75441"/>
          <a:stretch>
            <a:fillRect/>
          </a:stretch>
        </p:blipFill>
        <p:spPr bwMode="auto">
          <a:xfrm>
            <a:off x="428625" y="3286125"/>
            <a:ext cx="15716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"/>
          <p:cNvPicPr>
            <a:picLocks noChangeAspect="1" noChangeArrowheads="1"/>
          </p:cNvPicPr>
          <p:nvPr/>
        </p:nvPicPr>
        <p:blipFill>
          <a:blip r:embed="rId2"/>
          <a:srcRect l="35493" t="54820" r="50066" b="33313"/>
          <a:stretch>
            <a:fillRect/>
          </a:stretch>
        </p:blipFill>
        <p:spPr bwMode="auto">
          <a:xfrm>
            <a:off x="3500438" y="3571875"/>
            <a:ext cx="16938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0"/>
          <p:cNvPicPr>
            <a:picLocks noChangeAspect="1" noChangeArrowheads="1"/>
          </p:cNvPicPr>
          <p:nvPr/>
        </p:nvPicPr>
        <p:blipFill>
          <a:blip r:embed="rId2"/>
          <a:srcRect l="68936" t="9441" r="16406" b="78571"/>
          <a:stretch>
            <a:fillRect/>
          </a:stretch>
        </p:blipFill>
        <p:spPr bwMode="auto">
          <a:xfrm>
            <a:off x="6357938" y="3429000"/>
            <a:ext cx="20193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20"/>
          <p:cNvPicPr>
            <a:picLocks noChangeAspect="1" noChangeArrowheads="1"/>
          </p:cNvPicPr>
          <p:nvPr/>
        </p:nvPicPr>
        <p:blipFill>
          <a:blip r:embed="rId2"/>
          <a:srcRect l="15800" t="10255" r="69679" b="78302"/>
          <a:stretch>
            <a:fillRect/>
          </a:stretch>
        </p:blipFill>
        <p:spPr bwMode="auto">
          <a:xfrm>
            <a:off x="3786188" y="5286375"/>
            <a:ext cx="15367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20"/>
          <p:cNvPicPr>
            <a:picLocks noChangeAspect="1" noChangeArrowheads="1"/>
          </p:cNvPicPr>
          <p:nvPr/>
        </p:nvPicPr>
        <p:blipFill>
          <a:blip r:embed="rId2"/>
          <a:srcRect l="49554" t="54820" r="35625" b="33313"/>
          <a:stretch>
            <a:fillRect/>
          </a:stretch>
        </p:blipFill>
        <p:spPr bwMode="auto">
          <a:xfrm>
            <a:off x="6786563" y="5214938"/>
            <a:ext cx="16922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20"/>
          <p:cNvPicPr>
            <a:picLocks noChangeAspect="1" noChangeArrowheads="1"/>
          </p:cNvPicPr>
          <p:nvPr/>
        </p:nvPicPr>
        <p:blipFill>
          <a:blip r:embed="rId2"/>
          <a:srcRect l="83269" t="9441" r="2074" b="78571"/>
          <a:stretch>
            <a:fillRect/>
          </a:stretch>
        </p:blipFill>
        <p:spPr bwMode="auto">
          <a:xfrm>
            <a:off x="500063" y="5143500"/>
            <a:ext cx="1754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42938" y="164306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3500438" y="135731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6072188" y="150018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500063" y="371475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26639" name="TextBox 16"/>
          <p:cNvSpPr txBox="1">
            <a:spLocks noChangeArrowheads="1"/>
          </p:cNvSpPr>
          <p:nvPr/>
        </p:nvSpPr>
        <p:spPr bwMode="auto">
          <a:xfrm>
            <a:off x="3500438" y="3643313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б</a:t>
            </a:r>
          </a:p>
        </p:txBody>
      </p:sp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6357938" y="36433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в</a:t>
            </a:r>
          </a:p>
        </p:txBody>
      </p:sp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1643063" y="5000625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г</a:t>
            </a:r>
          </a:p>
        </p:txBody>
      </p:sp>
      <p:sp>
        <p:nvSpPr>
          <p:cNvPr id="26642" name="TextBox 19"/>
          <p:cNvSpPr txBox="1">
            <a:spLocks noChangeArrowheads="1"/>
          </p:cNvSpPr>
          <p:nvPr/>
        </p:nvSpPr>
        <p:spPr bwMode="auto">
          <a:xfrm>
            <a:off x="4714875" y="52149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</p:txBody>
      </p:sp>
      <p:sp>
        <p:nvSpPr>
          <p:cNvPr id="26643" name="TextBox 20"/>
          <p:cNvSpPr txBox="1">
            <a:spLocks noChangeArrowheads="1"/>
          </p:cNvSpPr>
          <p:nvPr/>
        </p:nvSpPr>
        <p:spPr bwMode="auto">
          <a:xfrm>
            <a:off x="7643813" y="52149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80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412" name="Picture 4" descr="img1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643313"/>
            <a:ext cx="81375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00188"/>
            <a:ext cx="4846638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571500"/>
            <a:ext cx="7969250" cy="857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Соединение части вида и части разреза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7" name="Содержимое 5"/>
          <p:cNvSpPr>
            <a:spLocks noGrp="1"/>
          </p:cNvSpPr>
          <p:nvPr>
            <p:ph idx="1"/>
          </p:nvPr>
        </p:nvSpPr>
        <p:spPr>
          <a:xfrm>
            <a:off x="1143000" y="1785938"/>
            <a:ext cx="7543800" cy="293211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500063"/>
            <a:ext cx="7826375" cy="1050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Соединение части вида и части разреза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9698" name="Рисунок 2" descr="31.jpg"/>
          <p:cNvPicPr>
            <a:picLocks noChangeAspect="1"/>
          </p:cNvPicPr>
          <p:nvPr/>
        </p:nvPicPr>
        <p:blipFill>
          <a:blip r:embed="rId2"/>
          <a:srcRect b="9268"/>
          <a:stretch>
            <a:fillRect/>
          </a:stretch>
        </p:blipFill>
        <p:spPr bwMode="auto">
          <a:xfrm>
            <a:off x="285750" y="1785938"/>
            <a:ext cx="2711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785938"/>
            <a:ext cx="2428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1785938"/>
            <a:ext cx="23574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1785938"/>
            <a:ext cx="2857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Если проекция ребра совпадает с осью симметрии, то часть вида и часть разреза разделяются сплошной волнистой линией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642938" y="35718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Задача №3</a:t>
            </a:r>
          </a:p>
          <a:p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Выполнить соединение вида и разреза</a:t>
            </a:r>
          </a:p>
        </p:txBody>
      </p:sp>
      <p:pic>
        <p:nvPicPr>
          <p:cNvPr id="30722" name="Рисунок 2" descr="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0188"/>
            <a:ext cx="23574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4" descr="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1500188"/>
            <a:ext cx="259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объединение 5">
            <a:hlinkClick r:id="rId4" action="ppaction://hlinksldjump"/>
          </p:cNvPr>
          <p:cNvSpPr/>
          <p:nvPr/>
        </p:nvSpPr>
        <p:spPr>
          <a:xfrm>
            <a:off x="8072438" y="5786438"/>
            <a:ext cx="428625" cy="4286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34.jpg"/>
          <p:cNvPicPr>
            <a:picLocks noChangeAspect="1"/>
          </p:cNvPicPr>
          <p:nvPr/>
        </p:nvPicPr>
        <p:blipFill>
          <a:blip r:embed="rId2"/>
          <a:srcRect l="14117" t="12466"/>
          <a:stretch>
            <a:fillRect/>
          </a:stretch>
        </p:blipFill>
        <p:spPr bwMode="auto">
          <a:xfrm>
            <a:off x="785813" y="785813"/>
            <a:ext cx="2928937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857250"/>
            <a:ext cx="30353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извлечение 3">
            <a:hlinkClick r:id="rId4" action="ppaction://hlinksldjump"/>
          </p:cNvPr>
          <p:cNvSpPr/>
          <p:nvPr/>
        </p:nvSpPr>
        <p:spPr>
          <a:xfrm>
            <a:off x="8001000" y="5857875"/>
            <a:ext cx="500063" cy="50006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457200"/>
            <a:ext cx="8786812" cy="1543050"/>
          </a:xfrm>
        </p:spPr>
        <p:txBody>
          <a:bodyPr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 Unicode MS" pitchFamily="34" charset="-128"/>
              </a:rPr>
              <a:t>      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ОСОБЫЕ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СЛУЧАИ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ПРИМЕНЕНИЯ РАЗРЕЗОВ</a:t>
            </a: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 Unicode MS" pitchFamily="34" charset="-128"/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 Unicode MS" pitchFamily="34" charset="-128"/>
              </a:rPr>
            </a:b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  <a:latin typeface="Arial Unicode MS" pitchFamily="34" charset="-128"/>
            </a:endParaRPr>
          </a:p>
        </p:txBody>
      </p:sp>
      <p:pic>
        <p:nvPicPr>
          <p:cNvPr id="32770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16113"/>
            <a:ext cx="460851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357563"/>
            <a:ext cx="4716463" cy="2951162"/>
            <a:chOff x="0" y="2115"/>
            <a:chExt cx="2971" cy="1859"/>
          </a:xfrm>
        </p:grpSpPr>
        <p:sp>
          <p:nvSpPr>
            <p:cNvPr id="32773" name="Line 7"/>
            <p:cNvSpPr>
              <a:spLocks noChangeShapeType="1"/>
            </p:cNvSpPr>
            <p:nvPr/>
          </p:nvSpPr>
          <p:spPr bwMode="auto">
            <a:xfrm flipV="1">
              <a:off x="1383" y="2115"/>
              <a:ext cx="1588" cy="18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74" name="Group 10"/>
            <p:cNvGrpSpPr>
              <a:grpSpLocks/>
            </p:cNvGrpSpPr>
            <p:nvPr/>
          </p:nvGrpSpPr>
          <p:grpSpPr bwMode="auto">
            <a:xfrm>
              <a:off x="0" y="2614"/>
              <a:ext cx="1882" cy="1360"/>
              <a:chOff x="0" y="2614"/>
              <a:chExt cx="1882" cy="1360"/>
            </a:xfrm>
          </p:grpSpPr>
          <p:sp>
            <p:nvSpPr>
              <p:cNvPr id="32775" name="Line 5"/>
              <p:cNvSpPr>
                <a:spLocks noChangeShapeType="1"/>
              </p:cNvSpPr>
              <p:nvPr/>
            </p:nvSpPr>
            <p:spPr bwMode="auto">
              <a:xfrm>
                <a:off x="113" y="3974"/>
                <a:ext cx="131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Line 6"/>
              <p:cNvSpPr>
                <a:spLocks noChangeShapeType="1"/>
              </p:cNvSpPr>
              <p:nvPr/>
            </p:nvSpPr>
            <p:spPr bwMode="auto">
              <a:xfrm flipV="1">
                <a:off x="1383" y="2614"/>
                <a:ext cx="499" cy="13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0" y="3475"/>
                <a:ext cx="13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F0000"/>
                    </a:solidFill>
                    <a:latin typeface="Arial Unicode MS"/>
                  </a:rPr>
                  <a:t>Тонкая стенка или ребро жесткости</a:t>
                </a:r>
              </a:p>
            </p:txBody>
          </p:sp>
        </p:grp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940425" y="1714500"/>
            <a:ext cx="27749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Основное назначение тонких стенок заключается в предании конструкции детали легкости и надежности. Так же они необходимы для того, чтобы деталь была более прочной и устойчивой.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ОСОБЫЕ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СЛУЧАИ ПРИМЕНЕНИЯ РАЗРЕЗОВ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772400" cy="6477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Arial Unicode MS"/>
              </a:rPr>
              <a:t>Тонкие стенки или ребра жесткости</a:t>
            </a:r>
          </a:p>
        </p:txBody>
      </p:sp>
      <p:pic>
        <p:nvPicPr>
          <p:cNvPr id="33795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4652963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3" name="Picture 15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4" name="Picture 16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844675"/>
            <a:ext cx="5545137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6" name="Picture 18" descr="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7" name="Picture 19" descr="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8" name="Picture 20" descr="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9" name="Picture 21" descr="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50" name="Picture 22" descr="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51" name="Picture 23" descr="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1844675"/>
            <a:ext cx="5616575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Цели урока: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183563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u="sng" dirty="0" smtClean="0">
                <a:solidFill>
                  <a:srgbClr val="FF0000"/>
                </a:solidFill>
              </a:rPr>
              <a:t>Обучающие: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ознакомить с правилами соединения вида и разреза; сформировать навыки построения изображения содержащего соединение вида и разреза.</a:t>
            </a:r>
          </a:p>
          <a:p>
            <a:pPr>
              <a:lnSpc>
                <a:spcPct val="90000"/>
              </a:lnSpc>
            </a:pPr>
            <a:r>
              <a:rPr lang="ru-RU" b="1" i="1" u="sng" dirty="0" smtClean="0">
                <a:solidFill>
                  <a:srgbClr val="FF0000"/>
                </a:solidFill>
              </a:rPr>
              <a:t>Воспитательные: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воспитание навыков коллективного обсуждения. </a:t>
            </a:r>
          </a:p>
          <a:p>
            <a:pPr>
              <a:lnSpc>
                <a:spcPct val="90000"/>
              </a:lnSpc>
            </a:pPr>
            <a:r>
              <a:rPr lang="ru-RU" b="1" i="1" u="sng" dirty="0" smtClean="0">
                <a:solidFill>
                  <a:srgbClr val="FF0000"/>
                </a:solidFill>
              </a:rPr>
              <a:t>Развивающие: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развитие речи, памяти,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  </a:t>
            </a:r>
            <a:r>
              <a:rPr lang="ru-RU" dirty="0" smtClean="0"/>
              <a:t>пространственных представлений, пространственного мышления.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ОСОБЫЕ СЛУЧАИ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ПРИМЕНЕНИЯ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РАЗРЕЗОВ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772400" cy="660400"/>
          </a:xfrm>
        </p:spPr>
        <p:txBody>
          <a:bodyPr/>
          <a:lstStyle/>
          <a:p>
            <a:r>
              <a:rPr lang="ru-RU" smtClean="0"/>
              <a:t>Спицы на разрезах</a:t>
            </a:r>
          </a:p>
        </p:txBody>
      </p:sp>
      <p:pic>
        <p:nvPicPr>
          <p:cNvPr id="23558" name="Picture 6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55800"/>
            <a:ext cx="4648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125538"/>
            <a:ext cx="18399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6481763" cy="364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1" name="Picture 9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6481763" cy="447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2" name="Picture 10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349500"/>
            <a:ext cx="64817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349500"/>
            <a:ext cx="64817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349500"/>
            <a:ext cx="64817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35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183562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ОСОБЫЕ 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СЛУЧАИ ПРИМЕНЕНИЯ РАЗРЕЗОВ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928813"/>
            <a:ext cx="8183562" cy="418782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Arial Unicode MS"/>
              </a:rPr>
              <a:t>Если секущая плоскость направлена вдоль тонкой стенки (типа ребра жесткости), то стенку не заштриховывают и отделяют сплошной толстой основной линией.</a:t>
            </a:r>
          </a:p>
          <a:p>
            <a:pPr>
              <a:buFont typeface="Wingdings 2" pitchFamily="18" charset="2"/>
              <a:buNone/>
            </a:pPr>
            <a:endParaRPr lang="ru-RU" b="1" smtClean="0">
              <a:solidFill>
                <a:srgbClr val="002060"/>
              </a:solidFill>
              <a:latin typeface="Arial Unicode MS"/>
            </a:endParaRPr>
          </a:p>
          <a:p>
            <a:r>
              <a:rPr lang="ru-RU" b="1" smtClean="0">
                <a:solidFill>
                  <a:srgbClr val="002060"/>
                </a:solidFill>
                <a:latin typeface="Arial Unicode MS"/>
              </a:rPr>
              <a:t>Если секущая плоскость направлена вдоль спиц колес. То спицы также не заштриховывают.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57200"/>
            <a:ext cx="7429500" cy="900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Выполнить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задачу №4: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Unicode MS"/>
              </a:rPr>
              <a:t>Дано:</a:t>
            </a:r>
          </a:p>
          <a:p>
            <a:pPr>
              <a:buFontTx/>
              <a:buNone/>
            </a:pPr>
            <a:r>
              <a:rPr lang="ru-RU" smtClean="0">
                <a:latin typeface="Arial Unicode MS"/>
              </a:rPr>
              <a:t>   </a:t>
            </a:r>
            <a:r>
              <a:rPr lang="ru-RU" smtClean="0">
                <a:solidFill>
                  <a:srgbClr val="002060"/>
                </a:solidFill>
                <a:latin typeface="Arial Unicode MS"/>
              </a:rPr>
              <a:t> Главный вид и вид сверху.</a:t>
            </a:r>
          </a:p>
          <a:p>
            <a:r>
              <a:rPr lang="ru-RU" b="1" smtClean="0">
                <a:solidFill>
                  <a:srgbClr val="FF0000"/>
                </a:solidFill>
                <a:latin typeface="Arial Unicode MS"/>
              </a:rPr>
              <a:t>Выполнить :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Arial Unicode MS"/>
              </a:rPr>
              <a:t>    Необходимые разрезы на чертеже.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6868" name="Picture 8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557338"/>
            <a:ext cx="45100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789781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Подведение итогов: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14500"/>
            <a:ext cx="8001000" cy="41878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latin typeface="Arial Unicode MS"/>
              </a:rPr>
              <a:t>   </a:t>
            </a:r>
            <a:r>
              <a:rPr lang="ru-RU" sz="2400" b="1" smtClean="0">
                <a:solidFill>
                  <a:srgbClr val="002060"/>
                </a:solidFill>
                <a:latin typeface="Arial Unicode MS"/>
              </a:rPr>
              <a:t>Для выявления внутреннего устройства детали мы применяем разрезы. Для каждой детали существует наилучший вариант разреза. Если деталь имеет небольшие отверстия, то необходимо применять местный разрез.</a:t>
            </a:r>
            <a:br>
              <a:rPr lang="ru-RU" sz="2400" b="1" smtClean="0">
                <a:solidFill>
                  <a:srgbClr val="002060"/>
                </a:solidFill>
                <a:latin typeface="Arial Unicode MS"/>
              </a:rPr>
            </a:br>
            <a:r>
              <a:rPr lang="ru-RU" sz="2400" b="1" smtClean="0">
                <a:solidFill>
                  <a:srgbClr val="002060"/>
                </a:solidFill>
                <a:latin typeface="Arial Unicode MS"/>
              </a:rPr>
              <a:t>Если чертёж содержит изображение симметричной детали, то следует выполнять соединение вида и разреза; часть разреза при этом показывают справа. И если при выполнении разреза в секущую плоскость попадает тонкая стенка или спица, то на чертеже она показывается, но не заштриховывается.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857250" y="568325"/>
            <a:ext cx="7715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66"/>
                </a:solidFill>
                <a:latin typeface="Verdana" pitchFamily="34" charset="0"/>
              </a:rPr>
              <a:t>Чтобы стать</a:t>
            </a:r>
            <a:r>
              <a:rPr lang="ru-RU" sz="3200" b="1">
                <a:solidFill>
                  <a:srgbClr val="0000FF"/>
                </a:solidFill>
                <a:latin typeface="Verdana" pitchFamily="34" charset="0"/>
              </a:rPr>
              <a:t> квалифицированным рабочим, производственным мастером, инженером, </a:t>
            </a:r>
            <a:r>
              <a:rPr lang="ru-RU" sz="3200" b="1" i="1">
                <a:solidFill>
                  <a:srgbClr val="FF0066"/>
                </a:solidFill>
                <a:latin typeface="Verdana" pitchFamily="34" charset="0"/>
              </a:rPr>
              <a:t>надо уметь</a:t>
            </a:r>
            <a:r>
              <a:rPr lang="ru-RU" sz="3200" b="1">
                <a:solidFill>
                  <a:srgbClr val="0000FF"/>
                </a:solidFill>
                <a:latin typeface="Verdana" pitchFamily="34" charset="0"/>
              </a:rPr>
              <a:t> точно и ясно излагать мысли с помощью чертежа и  по его плоским фигурам, знакам и цифрам представлять пространственный объект.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00063" y="5572125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Verdan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 Unicode MS" pitchFamily="34" charset="-128"/>
              </a:rPr>
              <a:t>Вопросы для повторения: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183562" cy="4187825"/>
          </a:xfrm>
        </p:spPr>
        <p:txBody>
          <a:bodyPr/>
          <a:lstStyle/>
          <a:p>
            <a:endParaRPr lang="ru-RU" smtClean="0">
              <a:latin typeface="Arial Unicode MS"/>
            </a:endParaRPr>
          </a:p>
          <a:p>
            <a:r>
              <a:rPr lang="ru-RU" smtClean="0">
                <a:latin typeface="Arial Unicode MS"/>
              </a:rPr>
              <a:t>Что называют видом детали?</a:t>
            </a:r>
          </a:p>
          <a:p>
            <a:r>
              <a:rPr lang="ru-RU" smtClean="0">
                <a:latin typeface="Arial Unicode MS"/>
              </a:rPr>
              <a:t>Что такое разрез? </a:t>
            </a:r>
          </a:p>
          <a:p>
            <a:r>
              <a:rPr lang="ru-RU" smtClean="0">
                <a:latin typeface="Arial Unicode MS"/>
              </a:rPr>
              <a:t>Для чего нужны разрезы?</a:t>
            </a:r>
          </a:p>
          <a:p>
            <a:r>
              <a:rPr lang="ru-RU" smtClean="0">
                <a:latin typeface="Arial Unicode MS"/>
              </a:rPr>
              <a:t>Какие бывают разрезы?</a:t>
            </a:r>
          </a:p>
          <a:p>
            <a:r>
              <a:rPr lang="ru-RU" smtClean="0">
                <a:latin typeface="Arial Unicode MS"/>
              </a:rPr>
              <a:t>Назвать основные правила выполнения разрезов.</a:t>
            </a:r>
          </a:p>
          <a:p>
            <a:endParaRPr lang="ru-RU" smtClean="0">
              <a:latin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" name="Front_ra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428604"/>
            <a:ext cx="7334301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безымянный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981075"/>
            <a:ext cx="54006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556"/>
          <p:cNvPicPr>
            <a:picLocks noChangeAspect="1" noChangeArrowheads="1"/>
          </p:cNvPicPr>
          <p:nvPr/>
        </p:nvPicPr>
        <p:blipFill>
          <a:blip r:embed="rId3"/>
          <a:srcRect l="9218" t="17662"/>
          <a:stretch>
            <a:fillRect/>
          </a:stretch>
        </p:blipFill>
        <p:spPr bwMode="auto">
          <a:xfrm>
            <a:off x="3419475" y="981075"/>
            <a:ext cx="53975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безымянный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981075"/>
            <a:ext cx="54006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1359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3" name="Picture 5" descr="77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81075"/>
            <a:ext cx="29892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300788" y="2133600"/>
            <a:ext cx="2016125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9" name="Picture 11" descr="ШШ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981075"/>
            <a:ext cx="54006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55650" y="407670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ru-RU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УДАЛИТЬ ЛИНИЮ ВИДА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55650" y="4652963"/>
            <a:ext cx="7489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ru-RU">
                <a:latin typeface="Verdana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ШТРИХОВЫЕ ЛИНИИ, КОТОРЫМИ БЫЛИ ИЗОБРАЖЕНЫ   ВНУТРЕННИЕ ОЧЕРТАНИЯ, ТЕПЕРЬ ОБВЕДЕНЫ СПЛОШНЫМИ ОСНОВНЫМИ ЛИНИЯМИ, ТАК КАК СТАНОВЯТСЯ ВИДИМЫМИ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55650" y="609282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ru-RU">
                <a:latin typeface="Verdana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ЗАШТРИХОВАТЬ ФИГУРУ СЕЧЕНИЯ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625" y="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Правила выполнения разреза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6" grpId="0" animBg="1"/>
      <p:bldP spid="2056" grpId="1" animBg="1"/>
      <p:bldP spid="2056" grpId="2" animBg="1"/>
      <p:bldP spid="2060" grpId="0"/>
      <p:bldP spid="2061" grpId="0"/>
      <p:bldP spid="2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6338"/>
            <a:ext cx="8183562" cy="657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 Unicode MS" pitchFamily="34" charset="-128"/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 Unicode MS" pitchFamily="34" charset="-128"/>
              </a:rPr>
            </a:b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  <a:latin typeface="Arial Unicode MS" pitchFamily="34" charset="-128"/>
            </a:endParaRPr>
          </a:p>
        </p:txBody>
      </p:sp>
      <p:pic>
        <p:nvPicPr>
          <p:cNvPr id="19458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3111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450" y="500063"/>
            <a:ext cx="3111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85813" y="4929188"/>
            <a:ext cx="764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РАССМОТРИТЕ  ВНИМАТЕЛЬНО ВИДЫ И РАЗРЕЗ ДЕТАЛИ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5715000"/>
            <a:ext cx="8858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МОЖНО ЛИ ПО РАЗРЕЗУ СУДИТЬ О ФОРМЕ И ВИДЕ ДЕТАЛИ???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4786312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47863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60350"/>
            <a:ext cx="47863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60350"/>
            <a:ext cx="47863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60350"/>
            <a:ext cx="47863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260350"/>
            <a:ext cx="47863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571875"/>
            <a:ext cx="3214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ЕСЛИ ДЕТАЛЬ НЕСИММЕТРИЧНА  - ДОПУСКАЕТСЯ ОБЪЕДИНЯТЬ ЧАСТЬ ВИДА И ЧАСТЬ РАЗРЕЗА СПЛОШНОЙ ВОЛНИСТОЙ ЛИНИЕЙ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3214688" y="1357313"/>
            <a:ext cx="3571875" cy="2143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80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8436" name="Picture 4" descr="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052513"/>
            <a:ext cx="22320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777"/>
          <p:cNvPicPr>
            <a:picLocks noChangeAspect="1" noChangeArrowheads="1"/>
          </p:cNvPicPr>
          <p:nvPr/>
        </p:nvPicPr>
        <p:blipFill>
          <a:blip r:embed="rId3"/>
          <a:srcRect b="2003"/>
          <a:stretch>
            <a:fillRect/>
          </a:stretch>
        </p:blipFill>
        <p:spPr bwMode="auto">
          <a:xfrm>
            <a:off x="4500563" y="1052513"/>
            <a:ext cx="230346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8"/>
          <p:cNvPicPr>
            <a:picLocks noChangeAspect="1" noChangeArrowheads="1"/>
          </p:cNvPicPr>
          <p:nvPr/>
        </p:nvPicPr>
        <p:blipFill>
          <a:blip r:embed="rId4"/>
          <a:srcRect r="42488"/>
          <a:stretch>
            <a:fillRect/>
          </a:stretch>
        </p:blipFill>
        <p:spPr bwMode="auto">
          <a:xfrm>
            <a:off x="179388" y="3068638"/>
            <a:ext cx="25558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88"/>
          <p:cNvPicPr>
            <a:picLocks noChangeAspect="1" noChangeArrowheads="1"/>
          </p:cNvPicPr>
          <p:nvPr/>
        </p:nvPicPr>
        <p:blipFill>
          <a:blip r:embed="rId5"/>
          <a:srcRect r="42317"/>
          <a:stretch>
            <a:fillRect/>
          </a:stretch>
        </p:blipFill>
        <p:spPr bwMode="auto">
          <a:xfrm>
            <a:off x="6300788" y="3068638"/>
            <a:ext cx="25812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888"/>
          <p:cNvPicPr>
            <a:picLocks noChangeAspect="1" noChangeArrowheads="1"/>
          </p:cNvPicPr>
          <p:nvPr/>
        </p:nvPicPr>
        <p:blipFill>
          <a:blip r:embed="rId6"/>
          <a:srcRect t="3410" b="3410"/>
          <a:stretch>
            <a:fillRect/>
          </a:stretch>
        </p:blipFill>
        <p:spPr bwMode="auto">
          <a:xfrm>
            <a:off x="179388" y="3068638"/>
            <a:ext cx="11906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8888"/>
          <p:cNvPicPr>
            <a:picLocks noChangeAspect="1" noChangeArrowheads="1"/>
          </p:cNvPicPr>
          <p:nvPr/>
        </p:nvPicPr>
        <p:blipFill>
          <a:blip r:embed="rId7"/>
          <a:srcRect b="3532"/>
          <a:stretch>
            <a:fillRect/>
          </a:stretch>
        </p:blipFill>
        <p:spPr bwMode="auto">
          <a:xfrm>
            <a:off x="7524750" y="3068638"/>
            <a:ext cx="10826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87"/>
          <p:cNvPicPr>
            <a:picLocks noChangeAspect="1" noChangeArrowheads="1"/>
          </p:cNvPicPr>
          <p:nvPr/>
        </p:nvPicPr>
        <p:blipFill>
          <a:blip r:embed="rId8"/>
          <a:srcRect t="8186" b="13644"/>
          <a:stretch>
            <a:fillRect/>
          </a:stretch>
        </p:blipFill>
        <p:spPr bwMode="auto">
          <a:xfrm>
            <a:off x="2771775" y="4705350"/>
            <a:ext cx="345598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2334716">
            <a:off x="-79375" y="5162550"/>
            <a:ext cx="3132138" cy="882650"/>
          </a:xfrm>
          <a:prstGeom prst="curvedUpArrow">
            <a:avLst>
              <a:gd name="adj1" fmla="val 73353"/>
              <a:gd name="adj2" fmla="val 100132"/>
              <a:gd name="adj3" fmla="val 58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rot="2898642">
            <a:off x="7100888" y="4138613"/>
            <a:ext cx="881062" cy="3205162"/>
          </a:xfrm>
          <a:prstGeom prst="curvedLeftArrow">
            <a:avLst>
              <a:gd name="adj1" fmla="val 74003"/>
              <a:gd name="adj2" fmla="val 139484"/>
              <a:gd name="adj3" fmla="val 56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588125" y="4581525"/>
            <a:ext cx="148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СПРАВА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019925" y="242093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РАЗРЕЗ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23850" y="249237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ВИД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7188" y="0"/>
            <a:ext cx="811212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Соединение вида и разреза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19" name="Содержимое 15"/>
          <p:cNvSpPr>
            <a:spLocks noGrp="1"/>
          </p:cNvSpPr>
          <p:nvPr>
            <p:ph idx="1"/>
          </p:nvPr>
        </p:nvSpPr>
        <p:spPr>
          <a:xfrm>
            <a:off x="1071563" y="714375"/>
            <a:ext cx="7186612" cy="36845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0.29132 0.25179 " pathEditMode="relative" ptsTypes="AA">
                                      <p:cBhvr>
                                        <p:cTn id="5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4624E-7 L -0.3033 0.246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43" grpId="0" animBg="1"/>
      <p:bldP spid="18445" grpId="0" animBg="1"/>
      <p:bldP spid="18446" grpId="0"/>
      <p:bldP spid="18447" grpId="0"/>
      <p:bldP spid="184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63" y="214313"/>
            <a:ext cx="796925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Соединение вида и разреза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0" name="Содержимое 11"/>
          <p:cNvSpPr>
            <a:spLocks noGrp="1"/>
          </p:cNvSpPr>
          <p:nvPr>
            <p:ph idx="1"/>
          </p:nvPr>
        </p:nvSpPr>
        <p:spPr>
          <a:xfrm>
            <a:off x="785813" y="1143000"/>
            <a:ext cx="7900987" cy="3575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Рисунок 5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143000"/>
            <a:ext cx="317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1.jpg"/>
          <p:cNvPicPr>
            <a:picLocks noChangeAspect="1"/>
          </p:cNvPicPr>
          <p:nvPr/>
        </p:nvPicPr>
        <p:blipFill>
          <a:blip r:embed="rId3"/>
          <a:srcRect r="34584"/>
          <a:stretch>
            <a:fillRect/>
          </a:stretch>
        </p:blipFill>
        <p:spPr bwMode="auto">
          <a:xfrm>
            <a:off x="571500" y="3571875"/>
            <a:ext cx="2357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5.jpg"/>
          <p:cNvPicPr>
            <a:picLocks noChangeAspect="1"/>
          </p:cNvPicPr>
          <p:nvPr/>
        </p:nvPicPr>
        <p:blipFill>
          <a:blip r:embed="rId4"/>
          <a:srcRect r="38889" b="33034"/>
          <a:stretch>
            <a:fillRect/>
          </a:stretch>
        </p:blipFill>
        <p:spPr bwMode="auto">
          <a:xfrm>
            <a:off x="6286500" y="3643313"/>
            <a:ext cx="235743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71500" y="292893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Verdana" pitchFamily="34" charset="0"/>
              </a:rPr>
              <a:t>вид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6429375" y="3000375"/>
            <a:ext cx="2357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Verdana" pitchFamily="34" charset="0"/>
              </a:rPr>
              <a:t>разрез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370</TotalTime>
  <Words>480</Words>
  <Application>Microsoft Office PowerPoint</Application>
  <PresentationFormat>Экран (4:3)</PresentationFormat>
  <Paragraphs>79</Paragraphs>
  <Slides>25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РАЗРЕЗЫ</vt:lpstr>
      <vt:lpstr>Цели урока:</vt:lpstr>
      <vt:lpstr>Вопросы для повторения:</vt:lpstr>
      <vt:lpstr>Слайд 4</vt:lpstr>
      <vt:lpstr>Правила выполнения разреза</vt:lpstr>
      <vt:lpstr> </vt:lpstr>
      <vt:lpstr>Слайд 7</vt:lpstr>
      <vt:lpstr>Соединение вида и разреза </vt:lpstr>
      <vt:lpstr>Соединение вида и разреза </vt:lpstr>
      <vt:lpstr>Слайд 10</vt:lpstr>
      <vt:lpstr>КАКОЕ ОСНОВНОЕ НАЗНАЧЕНИЕ СОЕДИНЕНИЯ ЧАСТИ ВИДА И ЧАСТИ РАЗРЕЗА?</vt:lpstr>
      <vt:lpstr>Слайд 12</vt:lpstr>
      <vt:lpstr>Слайд 13</vt:lpstr>
      <vt:lpstr>Соединение части вида и части разреза </vt:lpstr>
      <vt:lpstr>Соединение части вида и части разреза</vt:lpstr>
      <vt:lpstr>Слайд 16</vt:lpstr>
      <vt:lpstr>Слайд 17</vt:lpstr>
      <vt:lpstr>       ОСОБЫЕ СЛУЧАИ ПРИМЕНЕНИЯ РАЗРЕЗОВ </vt:lpstr>
      <vt:lpstr>ОСОБЫЕ СЛУЧАИ ПРИМЕНЕНИЯ РАЗРЕЗОВ</vt:lpstr>
      <vt:lpstr> ОСОБЫЕ СЛУЧАИ     ПРИМЕНЕНИЯ РАЗРЕЗОВ</vt:lpstr>
      <vt:lpstr>ОСОБЫЕ СЛУЧАИ ПРИМЕНЕНИЯ РАЗРЕЗОВ</vt:lpstr>
      <vt:lpstr>Выполнить задачу №4:</vt:lpstr>
      <vt:lpstr>Подведение итогов: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РАЗРЕЗЫ</dc:title>
  <dc:creator>сате</dc:creator>
  <cp:lastModifiedBy>Admin</cp:lastModifiedBy>
  <cp:revision>40</cp:revision>
  <dcterms:created xsi:type="dcterms:W3CDTF">2010-03-15T18:17:02Z</dcterms:created>
  <dcterms:modified xsi:type="dcterms:W3CDTF">2013-05-19T14:13:18Z</dcterms:modified>
</cp:coreProperties>
</file>