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ячеслав\Desktop\8e12e3a41e98364f474020668bc9625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5F5"/>
              </a:clrFrom>
              <a:clrTo>
                <a:srgbClr val="F1F5F5">
                  <a:alpha val="0"/>
                </a:srgbClr>
              </a:clrTo>
            </a:clrChange>
          </a:blip>
          <a:srcRect l="25397"/>
          <a:stretch>
            <a:fillRect/>
          </a:stretch>
        </p:blipFill>
        <p:spPr bwMode="auto">
          <a:xfrm>
            <a:off x="5786414" y="3482554"/>
            <a:ext cx="3357586" cy="33754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857232"/>
            <a:ext cx="6072198" cy="2828932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Бессоюзное сложное предложение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929066"/>
            <a:ext cx="6400800" cy="100013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Систематизация изученного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://img0.liveinternet.ru/images/attach/c/3/78/114/78114878_sov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1500174"/>
            <a:ext cx="1857388" cy="2244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857256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1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</a:rPr>
              <a:t>Самостоятельная работа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3116"/>
            <a:ext cx="8229600" cy="3786214"/>
          </a:xfrm>
        </p:spPr>
        <p:txBody>
          <a:bodyPr/>
          <a:lstStyle/>
          <a:p>
            <a:pPr marL="90488" indent="0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Любите книгу, так как она откроет вам много интересного.</a:t>
            </a:r>
            <a:endParaRPr lang="ru-RU" dirty="0" smtClean="0">
              <a:solidFill>
                <a:srgbClr val="002060"/>
              </a:solidFill>
            </a:endParaRPr>
          </a:p>
          <a:p>
            <a:pPr marL="90488" indent="0">
              <a:buNone/>
            </a:pPr>
            <a:r>
              <a:rPr lang="ru-RU" i="1" dirty="0" smtClean="0">
                <a:solidFill>
                  <a:srgbClr val="002060"/>
                </a:solidFill>
              </a:rPr>
              <a:t>Я повторил приглашение, но он ничего не ответил.</a:t>
            </a:r>
          </a:p>
          <a:p>
            <a:pPr marL="90488" indent="0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Было решено отправиться пораньше, и мы встали чуть свет.</a:t>
            </a:r>
            <a:endParaRPr lang="ru-RU" dirty="0" smtClean="0">
              <a:solidFill>
                <a:srgbClr val="002060"/>
              </a:solidFill>
            </a:endParaRPr>
          </a:p>
          <a:p>
            <a:pPr marL="90488" indent="0">
              <a:buNone/>
            </a:pPr>
            <a:r>
              <a:rPr lang="ru-RU" i="1" dirty="0" smtClean="0">
                <a:solidFill>
                  <a:srgbClr val="002060"/>
                </a:solidFill>
              </a:rPr>
              <a:t>Я подошёл к окну и увидел, что ночью снег запорошил весь сад.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7158" y="1000108"/>
            <a:ext cx="8229600" cy="1143008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Перестройте сложные союзные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предложения в бессоюзные 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ttp://files.web2edu.ru/97069913-81a5-473e-b7aa-58b1195d2e92/b17b1795-ee3a-48d9-84a1-6502ac3656c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4714884"/>
            <a:ext cx="1528129" cy="1934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Самостоятельная работа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858280" cy="5786478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b="1" i="1" dirty="0" smtClean="0">
                <a:ea typeface="Times New Roman"/>
              </a:rPr>
              <a:t>Укажите номера предложений, в которых ставится: </a:t>
            </a:r>
            <a:endParaRPr lang="ru-RU" dirty="0" smtClean="0"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i="1" dirty="0" smtClean="0">
                <a:ea typeface="Times New Roman"/>
              </a:rPr>
              <a:t>а) двоеточие 	б) тире			в) запятая </a:t>
            </a:r>
            <a:endParaRPr lang="ru-RU" dirty="0" smtClean="0">
              <a:ea typeface="Times New Roman"/>
            </a:endParaRPr>
          </a:p>
          <a:p>
            <a:pPr marL="514350" indent="-514350">
              <a:spcAft>
                <a:spcPts val="0"/>
              </a:spcAft>
              <a:buNone/>
            </a:pPr>
            <a:r>
              <a:rPr lang="ru-RU" i="1" dirty="0" smtClean="0">
                <a:solidFill>
                  <a:srgbClr val="002060"/>
                </a:solidFill>
                <a:ea typeface="Times New Roman"/>
              </a:rPr>
              <a:t>1) Его седоватая бородка вздрагивала губы кривились.</a:t>
            </a:r>
          </a:p>
          <a:p>
            <a:pPr marL="514350" indent="-514350">
              <a:spcAft>
                <a:spcPts val="0"/>
              </a:spcAft>
              <a:buNone/>
            </a:pPr>
            <a:r>
              <a:rPr lang="ru-RU" i="1" dirty="0" smtClean="0">
                <a:solidFill>
                  <a:srgbClr val="002060"/>
                </a:solidFill>
                <a:ea typeface="Times New Roman"/>
              </a:rPr>
              <a:t>2) Я постучал громче дверь никто не открыл.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i="1" dirty="0" smtClean="0">
                <a:solidFill>
                  <a:srgbClr val="002060"/>
                </a:solidFill>
                <a:ea typeface="Times New Roman"/>
              </a:rPr>
              <a:t>3) Мне сразу стало ясно в компании кто-то побывал.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i="1" dirty="0" smtClean="0">
                <a:solidFill>
                  <a:srgbClr val="002060"/>
                </a:solidFill>
                <a:ea typeface="Times New Roman"/>
              </a:rPr>
              <a:t>4) Я опоздал на занятия трамваи не ходили.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i="1" dirty="0" smtClean="0">
                <a:solidFill>
                  <a:srgbClr val="002060"/>
                </a:solidFill>
                <a:ea typeface="Times New Roman"/>
              </a:rPr>
              <a:t>5) Трамваи не ходили я опоздал на занятия.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i="1" dirty="0" smtClean="0">
                <a:solidFill>
                  <a:srgbClr val="002060"/>
                </a:solidFill>
                <a:ea typeface="Times New Roman"/>
              </a:rPr>
              <a:t>6) Я выглянул в окно и увидел вся улица запружена народом.  7) Ваза разбилась теперь цветы некуда поставить.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i="1" dirty="0" smtClean="0">
                <a:solidFill>
                  <a:srgbClr val="002060"/>
                </a:solidFill>
                <a:ea typeface="Times New Roman"/>
              </a:rPr>
              <a:t>8)  Он знал спать нельзя.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i="1" dirty="0" smtClean="0">
                <a:solidFill>
                  <a:srgbClr val="002060"/>
                </a:solidFill>
                <a:ea typeface="Times New Roman"/>
              </a:rPr>
              <a:t>9) Было пасмурно дул ветер.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i="1" dirty="0" smtClean="0">
                <a:solidFill>
                  <a:srgbClr val="002060"/>
                </a:solidFill>
                <a:ea typeface="Times New Roman"/>
              </a:rPr>
              <a:t> </a:t>
            </a:r>
          </a:p>
          <a:p>
            <a:endParaRPr lang="ru-RU" dirty="0"/>
          </a:p>
        </p:txBody>
      </p:sp>
      <p:pic>
        <p:nvPicPr>
          <p:cNvPr id="4" name="Picture 2" descr="http://files.web2edu.ru/97069913-81a5-473e-b7aa-58b1195d2e92/b17b1795-ee3a-48d9-84a1-6502ac3656c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26" y="4572008"/>
            <a:ext cx="1643074" cy="2079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3200" dirty="0" smtClean="0">
                <a:solidFill>
                  <a:srgbClr val="EA157A">
                    <a:lumMod val="50000"/>
                  </a:srgbClr>
                </a:solidFill>
              </a:rPr>
              <a:t>Самостоятельная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2148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Спишите предложения, расставьте знаки препинания</a:t>
            </a:r>
            <a:endParaRPr lang="ru-RU" dirty="0" smtClean="0"/>
          </a:p>
          <a:p>
            <a:pPr marL="0" indent="0"/>
            <a:r>
              <a:rPr lang="ru-RU" i="1" dirty="0" smtClean="0">
                <a:solidFill>
                  <a:srgbClr val="002060"/>
                </a:solidFill>
              </a:rPr>
              <a:t>  </a:t>
            </a:r>
            <a:r>
              <a:rPr lang="ru-RU" i="1" dirty="0" err="1" smtClean="0">
                <a:solidFill>
                  <a:srgbClr val="002060"/>
                </a:solidFill>
              </a:rPr>
              <a:t>Хочеш</a:t>
            </a:r>
            <a:r>
              <a:rPr lang="ru-RU" i="1" dirty="0" smtClean="0">
                <a:solidFill>
                  <a:srgbClr val="002060"/>
                </a:solidFill>
              </a:rPr>
              <a:t>(?) есть калачи (не)сиди на печи.</a:t>
            </a:r>
          </a:p>
          <a:p>
            <a:pPr marL="0" indent="0"/>
            <a:r>
              <a:rPr lang="ru-RU" i="1" dirty="0" smtClean="0">
                <a:solidFill>
                  <a:srgbClr val="002060"/>
                </a:solidFill>
              </a:rPr>
              <a:t>  Тьма света (не)любит зло доброго (не)</a:t>
            </a:r>
            <a:r>
              <a:rPr lang="ru-RU" i="1" dirty="0" err="1" smtClean="0">
                <a:solidFill>
                  <a:srgbClr val="002060"/>
                </a:solidFill>
              </a:rPr>
              <a:t>терп...т</a:t>
            </a:r>
            <a:r>
              <a:rPr lang="ru-RU" i="1" dirty="0" smtClean="0">
                <a:solidFill>
                  <a:srgbClr val="002060"/>
                </a:solidFill>
              </a:rPr>
              <a:t>.</a:t>
            </a:r>
          </a:p>
          <a:p>
            <a:pPr marL="0" indent="0"/>
            <a:r>
              <a:rPr lang="ru-RU" i="1" dirty="0" smtClean="0">
                <a:solidFill>
                  <a:srgbClr val="002060"/>
                </a:solidFill>
              </a:rPr>
              <a:t>  </a:t>
            </a:r>
            <a:r>
              <a:rPr lang="ru-RU" i="1" dirty="0" err="1" smtClean="0">
                <a:solidFill>
                  <a:srgbClr val="002060"/>
                </a:solidFill>
              </a:rPr>
              <a:t>Хочеш</a:t>
            </a:r>
            <a:r>
              <a:rPr lang="ru-RU" i="1" dirty="0" smtClean="0">
                <a:solidFill>
                  <a:srgbClr val="002060"/>
                </a:solidFill>
              </a:rPr>
              <a:t>(?) </a:t>
            </a:r>
            <a:r>
              <a:rPr lang="ru-RU" i="1" dirty="0" err="1" smtClean="0">
                <a:solidFill>
                  <a:srgbClr val="002060"/>
                </a:solidFill>
              </a:rPr>
              <a:t>достич</a:t>
            </a:r>
            <a:r>
              <a:rPr lang="ru-RU" i="1" dirty="0" smtClean="0">
                <a:solidFill>
                  <a:srgbClr val="002060"/>
                </a:solidFill>
              </a:rPr>
              <a:t>(?) цели (не)отступай перед трудностями. </a:t>
            </a:r>
          </a:p>
          <a:p>
            <a:pPr marL="0" indent="0"/>
            <a:r>
              <a:rPr lang="ru-RU" i="1" dirty="0" smtClean="0">
                <a:solidFill>
                  <a:srgbClr val="002060"/>
                </a:solidFill>
              </a:rPr>
              <a:t>  Важно только одно любить народ родину служить им сердцем и душою.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http://files.web2edu.ru/97069913-81a5-473e-b7aa-58b1195d2e92/b17b1795-ee3a-48d9-84a1-6502ac3656c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4500570"/>
            <a:ext cx="1643074" cy="2079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Домашнее задание 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1571612"/>
            <a:ext cx="6500858" cy="41434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Подготовиться к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к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д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      §§30-33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(повторить) </a:t>
            </a:r>
          </a:p>
          <a:p>
            <a:pPr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      упр. 260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 descr="http://img.rufox.ru/files/big2/69694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214422"/>
            <a:ext cx="1571636" cy="1865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Работа  со схемами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5742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Предложите четыре варианта знаков препинания </a:t>
            </a:r>
          </a:p>
          <a:p>
            <a:pPr>
              <a:buNone/>
            </a:pPr>
            <a:r>
              <a:rPr lang="en-US" dirty="0" smtClean="0"/>
              <a:t>[</a:t>
            </a:r>
            <a:r>
              <a:rPr lang="ru-RU" dirty="0" smtClean="0"/>
              <a:t>   </a:t>
            </a:r>
            <a:r>
              <a:rPr lang="en-US" dirty="0" smtClean="0"/>
              <a:t>]  [</a:t>
            </a:r>
            <a:r>
              <a:rPr lang="ru-RU" dirty="0" smtClean="0"/>
              <a:t>    </a:t>
            </a:r>
            <a:r>
              <a:rPr lang="en-US" dirty="0" smtClean="0"/>
              <a:t>]</a:t>
            </a:r>
            <a:r>
              <a:rPr lang="ru-RU" dirty="0" smtClean="0"/>
              <a:t>. </a:t>
            </a:r>
            <a:endParaRPr lang="en-US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571744"/>
            <a:ext cx="8215370" cy="7858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8640" lvl="0" indent="-411480">
              <a:spcBef>
                <a:spcPct val="20000"/>
              </a:spcBef>
              <a:buClr>
                <a:srgbClr val="750A3D">
                  <a:shade val="95000"/>
                </a:srgbClr>
              </a:buClr>
              <a:buSzPct val="65000"/>
            </a:pPr>
            <a:r>
              <a:rPr lang="en-US" sz="2800" b="1" dirty="0" smtClean="0">
                <a:solidFill>
                  <a:srgbClr val="750A3D"/>
                </a:solidFill>
              </a:rPr>
              <a:t>[</a:t>
            </a:r>
            <a:r>
              <a:rPr lang="ru-RU" sz="2800" b="1" dirty="0" smtClean="0">
                <a:solidFill>
                  <a:srgbClr val="750A3D"/>
                </a:solidFill>
              </a:rPr>
              <a:t>   </a:t>
            </a:r>
            <a:r>
              <a:rPr lang="en-US" sz="2800" b="1" dirty="0" smtClean="0">
                <a:solidFill>
                  <a:srgbClr val="750A3D"/>
                </a:solidFill>
              </a:rPr>
              <a:t>]</a:t>
            </a:r>
            <a:r>
              <a:rPr lang="ru-RU" sz="2800" b="1" dirty="0" smtClean="0">
                <a:solidFill>
                  <a:srgbClr val="750A3D"/>
                </a:solidFill>
              </a:rPr>
              <a:t> ,  </a:t>
            </a:r>
            <a:r>
              <a:rPr lang="en-US" sz="2800" b="1" dirty="0" smtClean="0">
                <a:solidFill>
                  <a:srgbClr val="750A3D"/>
                </a:solidFill>
              </a:rPr>
              <a:t>[</a:t>
            </a:r>
            <a:r>
              <a:rPr lang="ru-RU" sz="2800" b="1" dirty="0" smtClean="0">
                <a:solidFill>
                  <a:srgbClr val="750A3D"/>
                </a:solidFill>
              </a:rPr>
              <a:t>   </a:t>
            </a:r>
            <a:r>
              <a:rPr lang="en-US" sz="2800" b="1" dirty="0" smtClean="0">
                <a:solidFill>
                  <a:srgbClr val="750A3D"/>
                </a:solidFill>
              </a:rPr>
              <a:t>]</a:t>
            </a:r>
            <a:r>
              <a:rPr lang="ru-RU" sz="2800" b="1" dirty="0" smtClean="0">
                <a:solidFill>
                  <a:srgbClr val="750A3D"/>
                </a:solidFill>
              </a:rPr>
              <a:t>.     </a:t>
            </a:r>
            <a:r>
              <a:rPr lang="en-US" sz="2800" b="1" dirty="0" smtClean="0">
                <a:solidFill>
                  <a:srgbClr val="750A3D"/>
                </a:solidFill>
              </a:rPr>
              <a:t>[</a:t>
            </a:r>
            <a:r>
              <a:rPr lang="ru-RU" sz="2800" b="1" dirty="0" smtClean="0">
                <a:solidFill>
                  <a:srgbClr val="750A3D"/>
                </a:solidFill>
              </a:rPr>
              <a:t>   </a:t>
            </a:r>
            <a:r>
              <a:rPr lang="en-US" sz="2800" b="1" dirty="0" smtClean="0">
                <a:solidFill>
                  <a:srgbClr val="750A3D"/>
                </a:solidFill>
              </a:rPr>
              <a:t>]</a:t>
            </a:r>
            <a:r>
              <a:rPr lang="ru-RU" sz="2800" b="1" dirty="0" smtClean="0">
                <a:solidFill>
                  <a:srgbClr val="750A3D"/>
                </a:solidFill>
              </a:rPr>
              <a:t> ; </a:t>
            </a:r>
            <a:r>
              <a:rPr lang="en-US" sz="2800" b="1" dirty="0" smtClean="0">
                <a:solidFill>
                  <a:srgbClr val="750A3D"/>
                </a:solidFill>
              </a:rPr>
              <a:t>[</a:t>
            </a:r>
            <a:r>
              <a:rPr lang="ru-RU" sz="2800" b="1" dirty="0" smtClean="0">
                <a:solidFill>
                  <a:srgbClr val="750A3D"/>
                </a:solidFill>
              </a:rPr>
              <a:t>   </a:t>
            </a:r>
            <a:r>
              <a:rPr lang="en-US" sz="2800" b="1" dirty="0" smtClean="0">
                <a:solidFill>
                  <a:srgbClr val="750A3D"/>
                </a:solidFill>
              </a:rPr>
              <a:t>]</a:t>
            </a:r>
            <a:r>
              <a:rPr lang="ru-RU" sz="2800" b="1" dirty="0" smtClean="0">
                <a:solidFill>
                  <a:srgbClr val="750A3D"/>
                </a:solidFill>
              </a:rPr>
              <a:t>.       </a:t>
            </a:r>
            <a:r>
              <a:rPr lang="en-US" sz="2800" b="1" dirty="0" smtClean="0">
                <a:solidFill>
                  <a:srgbClr val="750A3D"/>
                </a:solidFill>
              </a:rPr>
              <a:t>[</a:t>
            </a:r>
            <a:r>
              <a:rPr lang="ru-RU" sz="2800" b="1" dirty="0" smtClean="0">
                <a:solidFill>
                  <a:srgbClr val="750A3D"/>
                </a:solidFill>
              </a:rPr>
              <a:t>   </a:t>
            </a:r>
            <a:r>
              <a:rPr lang="en-US" sz="2800" b="1" dirty="0" smtClean="0">
                <a:solidFill>
                  <a:srgbClr val="750A3D"/>
                </a:solidFill>
              </a:rPr>
              <a:t>]</a:t>
            </a:r>
            <a:r>
              <a:rPr lang="ru-RU" sz="2800" b="1" dirty="0" smtClean="0">
                <a:solidFill>
                  <a:srgbClr val="750A3D"/>
                </a:solidFill>
              </a:rPr>
              <a:t>  : </a:t>
            </a:r>
            <a:r>
              <a:rPr lang="en-US" sz="2800" b="1" dirty="0" smtClean="0">
                <a:solidFill>
                  <a:srgbClr val="750A3D"/>
                </a:solidFill>
              </a:rPr>
              <a:t>[</a:t>
            </a:r>
            <a:r>
              <a:rPr lang="ru-RU" sz="2800" b="1" dirty="0" smtClean="0">
                <a:solidFill>
                  <a:srgbClr val="750A3D"/>
                </a:solidFill>
              </a:rPr>
              <a:t>   </a:t>
            </a:r>
            <a:r>
              <a:rPr lang="en-US" sz="2800" b="1" dirty="0" smtClean="0">
                <a:solidFill>
                  <a:srgbClr val="750A3D"/>
                </a:solidFill>
              </a:rPr>
              <a:t>]</a:t>
            </a:r>
            <a:r>
              <a:rPr lang="ru-RU" sz="2800" b="1" dirty="0" smtClean="0">
                <a:solidFill>
                  <a:srgbClr val="750A3D"/>
                </a:solidFill>
              </a:rPr>
              <a:t>.      </a:t>
            </a:r>
            <a:r>
              <a:rPr lang="en-US" sz="2800" b="1" dirty="0" smtClean="0">
                <a:solidFill>
                  <a:srgbClr val="750A3D"/>
                </a:solidFill>
              </a:rPr>
              <a:t>[</a:t>
            </a:r>
            <a:r>
              <a:rPr lang="ru-RU" sz="2800" b="1" dirty="0" smtClean="0">
                <a:solidFill>
                  <a:srgbClr val="750A3D"/>
                </a:solidFill>
              </a:rPr>
              <a:t>   </a:t>
            </a:r>
            <a:r>
              <a:rPr lang="en-US" sz="2800" b="1" dirty="0" smtClean="0">
                <a:solidFill>
                  <a:srgbClr val="750A3D"/>
                </a:solidFill>
              </a:rPr>
              <a:t>]</a:t>
            </a:r>
            <a:r>
              <a:rPr lang="ru-RU" sz="2800" b="1" dirty="0" smtClean="0">
                <a:solidFill>
                  <a:srgbClr val="750A3D"/>
                </a:solidFill>
              </a:rPr>
              <a:t>  – </a:t>
            </a:r>
            <a:r>
              <a:rPr lang="en-US" sz="2800" b="1" dirty="0" smtClean="0">
                <a:solidFill>
                  <a:srgbClr val="750A3D"/>
                </a:solidFill>
              </a:rPr>
              <a:t>[</a:t>
            </a:r>
            <a:r>
              <a:rPr lang="ru-RU" sz="2800" b="1" dirty="0" smtClean="0">
                <a:solidFill>
                  <a:srgbClr val="750A3D"/>
                </a:solidFill>
              </a:rPr>
              <a:t>   </a:t>
            </a:r>
            <a:r>
              <a:rPr lang="en-US" sz="2800" b="1" dirty="0" smtClean="0">
                <a:solidFill>
                  <a:srgbClr val="750A3D"/>
                </a:solidFill>
              </a:rPr>
              <a:t>]</a:t>
            </a:r>
            <a:r>
              <a:rPr lang="ru-RU" sz="2800" b="1" dirty="0" smtClean="0">
                <a:solidFill>
                  <a:srgbClr val="750A3D"/>
                </a:solidFill>
              </a:rPr>
              <a:t>. </a:t>
            </a:r>
            <a:endParaRPr lang="en-US" sz="2800" b="1" dirty="0" smtClean="0">
              <a:solidFill>
                <a:srgbClr val="750A3D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643174" y="3643314"/>
            <a:ext cx="6015022" cy="23574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Составьте  по три предложения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вариант – с двоеточием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вариант – с тире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4" name="Picture 2" descr="http://img0.liveinternet.ru/images/attach/c/9/106/353/106353476_umnaya_vesch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3857628"/>
            <a:ext cx="1457083" cy="2071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3286148"/>
          </a:xfrm>
        </p:spPr>
        <p:txBody>
          <a:bodyPr/>
          <a:lstStyle/>
          <a:p>
            <a:pPr marL="90488" lvl="0" indent="46038">
              <a:buNone/>
            </a:pPr>
            <a:r>
              <a:rPr lang="ru-RU" b="1" dirty="0" smtClean="0"/>
              <a:t>Продолжите предложения , образуя бессоюзные сложные предложения.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Нас охватило чувство страха…    </a:t>
            </a:r>
            <a:r>
              <a:rPr lang="ru-RU" dirty="0" smtClean="0">
                <a:solidFill>
                  <a:srgbClr val="002060"/>
                </a:solidFill>
              </a:rPr>
              <a:t>(причина).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Я давно написал другу письмо…</a:t>
            </a:r>
            <a:r>
              <a:rPr lang="ru-RU" dirty="0" smtClean="0">
                <a:solidFill>
                  <a:srgbClr val="002060"/>
                </a:solidFill>
              </a:rPr>
              <a:t> (противопоставление).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Раздался удар грома</a:t>
            </a:r>
            <a:r>
              <a:rPr lang="ru-RU" dirty="0" smtClean="0">
                <a:solidFill>
                  <a:srgbClr val="002060"/>
                </a:solidFill>
              </a:rPr>
              <a:t> … (быстрая смена событий).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Здесь нельзя проехать</a:t>
            </a:r>
            <a:r>
              <a:rPr lang="ru-RU" dirty="0" smtClean="0">
                <a:solidFill>
                  <a:srgbClr val="002060"/>
                </a:solidFill>
              </a:rPr>
              <a:t> … (причина).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14282" y="3286124"/>
            <a:ext cx="8715436" cy="20002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 sz="2800" b="1" dirty="0" smtClean="0"/>
              <a:t>Из данных простых предложений составьте три сложных (ССП, СПП, БСП).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Ночью выпал первый снег. 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Всё вокруг побелело. </a:t>
            </a:r>
            <a:endParaRPr lang="ru-RU" sz="2800" dirty="0" smtClean="0">
              <a:solidFill>
                <a:srgbClr val="002060"/>
              </a:solidFill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2" name="Picture 4" descr="http://stat17.privet.ru/lr/092f015dd3cab3c65ef912a5a4cd58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000504"/>
            <a:ext cx="3500462" cy="2628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Тестовые задания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just">
              <a:buNone/>
            </a:pPr>
            <a:r>
              <a:rPr lang="ru-RU" b="1" dirty="0" smtClean="0"/>
              <a:t>1. Объясните, почему стоит двоеточие в бессоюзном сложном предложении: </a:t>
            </a:r>
          </a:p>
          <a:p>
            <a:pPr marL="0" lvl="0" indent="0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Люди разделяются на два рода: одни прежде думают, а потом говорят и делают, а другие прежде говорят и делают, а потом думают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ru-RU" dirty="0" smtClean="0"/>
              <a:t>1)	Второе предложение указывает причину того, о чём говорится в первом.</a:t>
            </a:r>
          </a:p>
          <a:p>
            <a:pPr marL="651510" indent="-514350">
              <a:buNone/>
            </a:pPr>
            <a:r>
              <a:rPr lang="ru-RU" dirty="0" smtClean="0"/>
              <a:t>2)   Второе предложение поясняет первое, т.е. раскрывает его содержание.</a:t>
            </a:r>
          </a:p>
          <a:p>
            <a:pPr marL="651510" indent="-514350">
              <a:buNone/>
            </a:pPr>
            <a:r>
              <a:rPr lang="ru-RU" dirty="0" smtClean="0"/>
              <a:t>3) 	Второе предложение дополняет один из членов первого предложения.</a:t>
            </a:r>
            <a:endParaRPr lang="ru-RU" dirty="0"/>
          </a:p>
        </p:txBody>
      </p:sp>
      <p:pic>
        <p:nvPicPr>
          <p:cNvPr id="5" name="Picture 2" descr="http://img.rufox.ru/files/big2/69694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2737" y="4929198"/>
            <a:ext cx="1451263" cy="17225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Тестовые задания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285860"/>
            <a:ext cx="8229600" cy="4709160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b="1" dirty="0" smtClean="0"/>
              <a:t>2. Укажите, почему стоит тире в бессоюзном сложном предложении </a:t>
            </a:r>
          </a:p>
          <a:p>
            <a:pPr lvl="0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Пробовал бежать – ноги от страха не двигались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marL="651510" indent="-514350">
              <a:buNone/>
            </a:pPr>
            <a:r>
              <a:rPr lang="ru-RU" dirty="0" smtClean="0"/>
              <a:t>1)  Содержание одного предложения противопоставлено содержанию другого.</a:t>
            </a:r>
          </a:p>
          <a:p>
            <a:pPr marL="651510" indent="-514350">
              <a:buNone/>
            </a:pPr>
            <a:r>
              <a:rPr lang="ru-RU" dirty="0" smtClean="0"/>
              <a:t>2)	Предложения рисуют быструю смену событий.</a:t>
            </a:r>
          </a:p>
          <a:p>
            <a:pPr>
              <a:buNone/>
            </a:pPr>
            <a:r>
              <a:rPr lang="ru-RU" dirty="0" smtClean="0"/>
              <a:t>3)   Второе предложение заключает в себе вывод, следствие из того, о чем говорится в первом предложении.</a:t>
            </a:r>
          </a:p>
          <a:p>
            <a:r>
              <a:rPr lang="ru-RU" dirty="0" smtClean="0"/>
              <a:t> </a:t>
            </a:r>
          </a:p>
        </p:txBody>
      </p:sp>
      <p:pic>
        <p:nvPicPr>
          <p:cNvPr id="5" name="Picture 2" descr="http://img.rufox.ru/files/big2/69694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14884"/>
            <a:ext cx="1571636" cy="1865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Тестовые задания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4709160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b="1" dirty="0" smtClean="0"/>
              <a:t>3. Объясните, почему стоит двоеточие в бессоюзном сложном предложении: </a:t>
            </a:r>
          </a:p>
          <a:p>
            <a:pPr marL="0" lvl="0" indent="0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Перебрав по пальцам знакомые села, я обнаружил: они все стояли на реке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ru-RU" dirty="0" smtClean="0"/>
              <a:t>1)  Второе предложение указывает причину того, о чём говорится в первом.</a:t>
            </a:r>
          </a:p>
          <a:p>
            <a:pPr>
              <a:buNone/>
            </a:pPr>
            <a:r>
              <a:rPr lang="ru-RU" dirty="0" smtClean="0"/>
              <a:t>2) 	Второе предложение поясняет первое, т.е. раскрывает его содержание.</a:t>
            </a:r>
          </a:p>
          <a:p>
            <a:pPr>
              <a:buNone/>
            </a:pPr>
            <a:r>
              <a:rPr lang="ru-RU" dirty="0" smtClean="0"/>
              <a:t>3) 	Второе предложение распространяет                            один из членов первого предложения.</a:t>
            </a:r>
          </a:p>
        </p:txBody>
      </p:sp>
      <p:pic>
        <p:nvPicPr>
          <p:cNvPr id="5" name="Picture 2" descr="http://img.rufox.ru/files/big2/69694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4786322"/>
            <a:ext cx="1518772" cy="180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Тестовые задания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4709160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b="1" dirty="0" smtClean="0"/>
              <a:t>4. Объясните, почему стоит тире в бессоюзном сложном предложении: </a:t>
            </a:r>
          </a:p>
          <a:p>
            <a:pPr marL="0" lvl="0" indent="0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Для рыбы нужна чистая вода – будем охранять наши водоёмы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marL="651510" indent="-514350">
              <a:buNone/>
            </a:pPr>
            <a:r>
              <a:rPr lang="ru-RU" dirty="0" smtClean="0"/>
              <a:t>1)  Содержание одного предложения противопоставлено содержанию другого.</a:t>
            </a:r>
          </a:p>
          <a:p>
            <a:pPr marL="651510" indent="-514350">
              <a:buNone/>
            </a:pPr>
            <a:r>
              <a:rPr lang="ru-RU" dirty="0" smtClean="0"/>
              <a:t>2) 	Предложения рисуют быструю смену событий.</a:t>
            </a:r>
          </a:p>
          <a:p>
            <a:pPr>
              <a:buNone/>
            </a:pPr>
            <a:r>
              <a:rPr lang="ru-RU" dirty="0" smtClean="0"/>
              <a:t>3) 	Второе предложение заключает в себе вывод, следствие из того, о чем говорится в первом предложении.</a:t>
            </a:r>
          </a:p>
          <a:p>
            <a:pPr marL="0" lvl="0" indent="0" algn="just">
              <a:buNone/>
            </a:pPr>
            <a:endParaRPr lang="ru-RU" b="1" dirty="0" smtClean="0"/>
          </a:p>
        </p:txBody>
      </p:sp>
      <p:pic>
        <p:nvPicPr>
          <p:cNvPr id="5" name="Picture 2" descr="http://img.rufox.ru/files/big2/69694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4786322"/>
            <a:ext cx="1518772" cy="180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Запишите, расставляя знаки препинания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229600" cy="3714776"/>
          </a:xfrm>
        </p:spPr>
        <p:txBody>
          <a:bodyPr/>
          <a:lstStyle/>
          <a:p>
            <a:pPr marL="360363" indent="-223838">
              <a:buFont typeface="+mj-lt"/>
              <a:buAutoNum type="arabicPeriod"/>
            </a:pPr>
            <a:r>
              <a:rPr lang="ru-RU" dirty="0" smtClean="0"/>
              <a:t>Солнце дымное встает будет день горячий. </a:t>
            </a:r>
          </a:p>
          <a:p>
            <a:pPr marL="360363" indent="-223838">
              <a:buFont typeface="+mj-lt"/>
              <a:buAutoNum type="arabicPeriod"/>
            </a:pPr>
            <a:r>
              <a:rPr lang="ru-RU" dirty="0" smtClean="0"/>
              <a:t>Темный лес хорош (?)  в солнечный день тут и прохлада и чудеса световые.</a:t>
            </a:r>
          </a:p>
          <a:p>
            <a:pPr marL="360363" indent="-223838">
              <a:buFont typeface="+mj-lt"/>
              <a:buAutoNum type="arabicPeriod"/>
            </a:pPr>
            <a:r>
              <a:rPr lang="ru-RU" dirty="0" smtClean="0"/>
              <a:t>Люди знали где(то) очень далеко от них идет весна.</a:t>
            </a:r>
          </a:p>
          <a:p>
            <a:pPr marL="360363" indent="-223838">
              <a:buFont typeface="+mj-lt"/>
              <a:buAutoNum type="arabicPeriod"/>
            </a:pPr>
            <a:r>
              <a:rPr lang="ru-RU" dirty="0" err="1" smtClean="0"/>
              <a:t>Увид</a:t>
            </a:r>
            <a:r>
              <a:rPr lang="ru-RU" dirty="0" smtClean="0"/>
              <a:t>…л грача  весну встречай. </a:t>
            </a:r>
          </a:p>
          <a:p>
            <a:pPr marL="360363" indent="-223838">
              <a:buFont typeface="+mj-lt"/>
              <a:buAutoNum type="arabicPeriod"/>
            </a:pPr>
            <a:r>
              <a:rPr lang="ru-RU" dirty="0" smtClean="0"/>
              <a:t>Было пасмурно дул ветер. </a:t>
            </a:r>
            <a:endParaRPr lang="ru-RU" dirty="0"/>
          </a:p>
        </p:txBody>
      </p:sp>
      <p:pic>
        <p:nvPicPr>
          <p:cNvPr id="18434" name="Picture 2" descr="http://stat20.privet.ru/lr/0b2b81acfebcee03e64613684f1d995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143380"/>
            <a:ext cx="3330357" cy="2500330"/>
          </a:xfrm>
          <a:prstGeom prst="rect">
            <a:avLst/>
          </a:prstGeom>
          <a:noFill/>
        </p:spPr>
      </p:pic>
      <p:pic>
        <p:nvPicPr>
          <p:cNvPr id="18436" name="Picture 4" descr="http://img-fotki.yandex.ru/get/6304/106868502.1/0_81265_a198b91d_XL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28596" y="4572008"/>
            <a:ext cx="2857520" cy="1903822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57158" y="285728"/>
            <a:ext cx="8229600" cy="1285884"/>
          </a:xfrm>
          <a:prstGeom prst="rect">
            <a:avLst/>
          </a:prstGeom>
          <a:solidFill>
            <a:srgbClr val="92D050"/>
          </a:solidFill>
        </p:spPr>
        <p:txBody>
          <a:bodyPr vert="horz" anchor="ctr">
            <a:normAutofit fontScale="82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Какой темой объединены эти предложения?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Придумайте свои БСП на ту же тему: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одно - с двоеточием, одно - с тире </a:t>
            </a:r>
            <a:endParaRPr kumimoji="0" lang="ru-RU" sz="3200" b="1" i="0" u="none" strike="noStrike" kern="1200" cap="none" spc="0" normalizeH="0" baseline="0" noProof="0" dirty="0">
              <a:ln w="6350"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marL="539750" indent="-403225">
              <a:buNone/>
            </a:pPr>
            <a:r>
              <a:rPr lang="ru-RU" b="1" dirty="0" smtClean="0"/>
              <a:t>Классифицируйте предложения по следующим группам</a:t>
            </a:r>
            <a:r>
              <a:rPr lang="ru-RU" dirty="0" smtClean="0"/>
              <a:t>:  </a:t>
            </a:r>
          </a:p>
          <a:p>
            <a:pPr marL="539750" indent="-403225"/>
            <a:r>
              <a:rPr lang="ru-RU" dirty="0" smtClean="0"/>
              <a:t>Простые _______________________________________</a:t>
            </a:r>
          </a:p>
          <a:p>
            <a:pPr marL="539750" indent="-403225"/>
            <a:r>
              <a:rPr lang="ru-RU" dirty="0" smtClean="0"/>
              <a:t>Сложносочиненные  _____________________________ </a:t>
            </a:r>
          </a:p>
          <a:p>
            <a:pPr marL="539750" indent="-403225"/>
            <a:r>
              <a:rPr lang="ru-RU" dirty="0" smtClean="0"/>
              <a:t>Сложноподчиненные  ____________________________ </a:t>
            </a:r>
          </a:p>
          <a:p>
            <a:pPr marL="539750" indent="-403225"/>
            <a:r>
              <a:rPr lang="ru-RU" dirty="0" smtClean="0"/>
              <a:t>Сложные бессоюзные ____________________________ </a:t>
            </a:r>
          </a:p>
          <a:p>
            <a:pPr marL="651510" lvl="0" indent="-514350">
              <a:buFont typeface="+mj-lt"/>
              <a:buAutoNum type="arabicPeriod"/>
            </a:pPr>
            <a:r>
              <a:rPr lang="ru-RU" i="1" dirty="0" smtClean="0">
                <a:solidFill>
                  <a:srgbClr val="002060"/>
                </a:solidFill>
              </a:rPr>
              <a:t>Не спится няня здесь так душно.</a:t>
            </a:r>
            <a:endParaRPr lang="ru-RU" dirty="0" smtClean="0">
              <a:solidFill>
                <a:srgbClr val="002060"/>
              </a:solidFill>
            </a:endParaRPr>
          </a:p>
          <a:p>
            <a:pPr marL="651510" lvl="0" indent="-514350">
              <a:buFont typeface="+mj-lt"/>
              <a:buAutoNum type="arabicPeriod"/>
            </a:pPr>
            <a:r>
              <a:rPr lang="ru-RU" i="1" dirty="0" smtClean="0">
                <a:solidFill>
                  <a:srgbClr val="002060"/>
                </a:solidFill>
              </a:rPr>
              <a:t>Поля и луг обращенные росою и туманом в бесконечные озёра мало-помалу исчезли во мгле ночи звезды острым своим блеском отражались в реке.</a:t>
            </a:r>
            <a:endParaRPr lang="ru-RU" dirty="0" smtClean="0">
              <a:solidFill>
                <a:srgbClr val="002060"/>
              </a:solidFill>
            </a:endParaRPr>
          </a:p>
          <a:p>
            <a:pPr marL="651510" lvl="0" indent="-514350">
              <a:buFont typeface="+mj-lt"/>
              <a:buAutoNum type="arabicPeriod"/>
            </a:pPr>
            <a:r>
              <a:rPr lang="ru-RU" i="1" dirty="0" smtClean="0">
                <a:solidFill>
                  <a:srgbClr val="002060"/>
                </a:solidFill>
              </a:rPr>
              <a:t>Обоз целый день простоял у реки и тронулся с места когда садилось солнце.</a:t>
            </a:r>
            <a:endParaRPr lang="ru-RU" dirty="0" smtClean="0">
              <a:solidFill>
                <a:srgbClr val="002060"/>
              </a:solidFill>
            </a:endParaRPr>
          </a:p>
          <a:p>
            <a:pPr marL="651510" lvl="0" indent="-514350">
              <a:buFont typeface="+mj-lt"/>
              <a:buAutoNum type="arabicPeriod"/>
            </a:pPr>
            <a:r>
              <a:rPr lang="ru-RU" i="1" dirty="0" smtClean="0">
                <a:solidFill>
                  <a:srgbClr val="002060"/>
                </a:solidFill>
              </a:rPr>
              <a:t>Каждый цветок был похож на настоящий знакомый мне мак и от них пахло весной.</a:t>
            </a:r>
            <a:endParaRPr lang="ru-RU" dirty="0" smtClean="0">
              <a:solidFill>
                <a:srgbClr val="002060"/>
              </a:solidFill>
            </a:endParaRPr>
          </a:p>
          <a:p>
            <a:pPr marL="651510" lvl="0" indent="-514350">
              <a:buFont typeface="+mj-lt"/>
              <a:buAutoNum type="arabicPeriod"/>
            </a:pPr>
            <a:r>
              <a:rPr lang="ru-RU" i="1" dirty="0" smtClean="0">
                <a:solidFill>
                  <a:srgbClr val="002060"/>
                </a:solidFill>
              </a:rPr>
              <a:t>Ветер дул с моря и город обдавал запахом водорослей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marL="651510" lvl="0" indent="-514350">
              <a:buFont typeface="+mj-lt"/>
              <a:buAutoNum type="arabicPeriod"/>
            </a:pPr>
            <a:r>
              <a:rPr lang="ru-RU" i="1" dirty="0" smtClean="0">
                <a:solidFill>
                  <a:srgbClr val="002060"/>
                </a:solidFill>
              </a:rPr>
              <a:t>До войны в нашем колхозе был такой обычай косцам в луга носили завтрак. </a:t>
            </a:r>
          </a:p>
          <a:p>
            <a:pPr marL="651510" lvl="0" indent="-514350">
              <a:buFont typeface="+mj-lt"/>
              <a:buAutoNum type="arabicPeriod"/>
            </a:pPr>
            <a:r>
              <a:rPr lang="ru-RU" i="1" dirty="0" smtClean="0">
                <a:solidFill>
                  <a:srgbClr val="002060"/>
                </a:solidFill>
              </a:rPr>
              <a:t>Несмотря на теплые и даже жаркие дни в августе обычно заметны приметы наступления осени. </a:t>
            </a:r>
            <a:endParaRPr lang="ru-RU" dirty="0" smtClean="0">
              <a:solidFill>
                <a:srgbClr val="002060"/>
              </a:solidFill>
            </a:endParaRPr>
          </a:p>
          <a:p>
            <a:pPr marL="651510" lvl="0" indent="-514350">
              <a:buFont typeface="+mj-lt"/>
              <a:buAutoNum type="arabicPeriod"/>
            </a:pPr>
            <a:endParaRPr lang="ru-RU" dirty="0" smtClean="0"/>
          </a:p>
          <a:p>
            <a:pPr marL="65151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rgbClr val="750A3D"/>
      </a:dk1>
      <a:lt1>
        <a:srgbClr val="750A3D"/>
      </a:lt1>
      <a:dk2>
        <a:srgbClr val="B7E590"/>
      </a:dk2>
      <a:lt2>
        <a:srgbClr val="D6ECFF"/>
      </a:lt2>
      <a:accent1>
        <a:srgbClr val="2C3F71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596</Words>
  <Application>Microsoft Office PowerPoint</Application>
  <PresentationFormat>Экран (4:3)</PresentationFormat>
  <Paragraphs>94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Бессоюзное сложное предложение </vt:lpstr>
      <vt:lpstr>Работа  со схемами </vt:lpstr>
      <vt:lpstr>Слайд 3</vt:lpstr>
      <vt:lpstr>Тестовые задания </vt:lpstr>
      <vt:lpstr>Тестовые задания </vt:lpstr>
      <vt:lpstr>Тестовые задания </vt:lpstr>
      <vt:lpstr>Тестовые задания </vt:lpstr>
      <vt:lpstr>Запишите, расставляя знаки препинания</vt:lpstr>
      <vt:lpstr>Слайд 9</vt:lpstr>
      <vt:lpstr> Самостоятельная работа   </vt:lpstr>
      <vt:lpstr>Самостоятельная работа</vt:lpstr>
      <vt:lpstr>Самостоятельная работа</vt:lpstr>
      <vt:lpstr>Домашнее задание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Бессоюзное сложное предложение</dc:title>
  <dc:creator>Татьяна</dc:creator>
  <cp:lastModifiedBy>Татьяна </cp:lastModifiedBy>
  <cp:revision>20</cp:revision>
  <dcterms:created xsi:type="dcterms:W3CDTF">2014-03-11T16:39:41Z</dcterms:created>
  <dcterms:modified xsi:type="dcterms:W3CDTF">2015-11-21T19:45:02Z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