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1" autoAdjust="0"/>
    <p:restoredTop sz="74956" autoAdjust="0"/>
  </p:normalViewPr>
  <p:slideViewPr>
    <p:cSldViewPr>
      <p:cViewPr varScale="1">
        <p:scale>
          <a:sx n="54" d="100"/>
          <a:sy n="54" d="100"/>
        </p:scale>
        <p:origin x="-18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C5A89-771C-4A71-A326-0F631A355745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5F18E-A4B9-4703-83D1-BB10F06C99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84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F18E-A4B9-4703-83D1-BB10F06C996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272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F18E-A4B9-4703-83D1-BB10F06C996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82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F18E-A4B9-4703-83D1-BB10F06C996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20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6C0E-D9AF-4927-BBD9-671E865510B7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0413-EB3B-4954-99E9-693AC7DAF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0E44-A488-4015-9DCD-358BBE87AB6C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20C0-B18A-44DD-8801-BEB191969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76B-B71C-4B08-A1E2-B5152D075EF8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4718-7FF0-469C-8281-77C771C54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23F2-DDF4-4953-A762-6B84786AF069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F2BDA-4D20-4B24-9E19-BA2255FEF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E020-809A-4DEC-8B04-743BBC72438A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A0A2-2387-4670-BD36-7CA9B6F88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D199-FB1F-4A9E-B190-72073D460169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53BD-957D-4AAA-8899-EE387BD88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7AD3-FD23-4C7E-AA96-2CD40BD32A3F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7735-0079-4E58-BF35-E5FCBCB86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EA5E-89A9-4FAB-8EF6-744AFAFEB5FF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3C3E-9053-40AE-B8AF-C4FAE659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052D-7C56-4422-89AE-14A8AA21C35E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7F4C-256C-44C3-8EC3-739030DA9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AF51-467B-476B-97BF-29B4C6537806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AF5B-0D94-4214-B598-4623A7E09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364F-5B89-4598-8AC0-F6F9B970A914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9252-0516-42CB-AFE8-F728FC2EC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D32212-639E-41FD-905C-488B1370CCBB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557F0B-25EA-4200-A0A6-095F94BF5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5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91088"/>
            <a:ext cx="1835150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6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284538"/>
            <a:ext cx="1835150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17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628775"/>
            <a:ext cx="18351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8" descr="0_c0146_5d4437c2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8351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 userDrawn="1"/>
        </p:nvSpPr>
        <p:spPr>
          <a:xfrm>
            <a:off x="1907704" y="188640"/>
            <a:ext cx="7056784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12088" y="6656388"/>
            <a:ext cx="13319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nd-helenaroerich.ru/programs/talants/kimelfeld/events/presentation/index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75856" y="51571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9767" y="1026617"/>
            <a:ext cx="66247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dirty="0"/>
              <a:t>«РР: Обучение </a:t>
            </a:r>
            <a:r>
              <a:rPr lang="ru-RU" sz="2400" dirty="0" smtClean="0"/>
              <a:t>сочинению-рассуждению </a:t>
            </a:r>
          </a:p>
          <a:p>
            <a:pPr algn="ctr"/>
            <a:r>
              <a:rPr lang="ru-RU" sz="2400" dirty="0" smtClean="0"/>
              <a:t>с учётом требований </a:t>
            </a:r>
            <a:r>
              <a:rPr lang="ru-RU" sz="2400" smtClean="0"/>
              <a:t>к заданию (25) </a:t>
            </a:r>
            <a:r>
              <a:rPr lang="ru-RU" sz="2400" dirty="0" smtClean="0"/>
              <a:t>с развёрнутым ответом </a:t>
            </a:r>
          </a:p>
          <a:p>
            <a:pPr algn="ctr"/>
            <a:r>
              <a:rPr lang="ru-RU" sz="2400" dirty="0" smtClean="0"/>
              <a:t>ЕГЭ по русскому языку»</a:t>
            </a:r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/>
              <a:t>Мельникова </a:t>
            </a:r>
            <a:r>
              <a:rPr lang="ru-RU" dirty="0"/>
              <a:t>Татьяна Васильевна, </a:t>
            </a:r>
          </a:p>
          <a:p>
            <a:pPr algn="r"/>
            <a:r>
              <a:rPr lang="ru-RU" dirty="0" smtClean="0"/>
              <a:t>учитель </a:t>
            </a:r>
            <a:r>
              <a:rPr lang="ru-RU" dirty="0"/>
              <a:t>русского языка и литературы</a:t>
            </a:r>
          </a:p>
          <a:p>
            <a:pPr algn="r"/>
            <a:r>
              <a:rPr lang="ru-RU" dirty="0"/>
              <a:t>высшей  квалификационной категории</a:t>
            </a:r>
          </a:p>
          <a:p>
            <a:pPr algn="r"/>
            <a:r>
              <a:rPr lang="ru-RU" dirty="0"/>
              <a:t>МБОУ «</a:t>
            </a:r>
            <a:r>
              <a:rPr lang="ru-RU" dirty="0" err="1"/>
              <a:t>Новоильмовская</a:t>
            </a:r>
            <a:r>
              <a:rPr lang="ru-RU" dirty="0"/>
              <a:t> СОШ  »</a:t>
            </a:r>
          </a:p>
          <a:p>
            <a:pPr algn="r"/>
            <a:r>
              <a:rPr lang="ru-RU" dirty="0" err="1"/>
              <a:t>Черемшанского</a:t>
            </a:r>
            <a:r>
              <a:rPr lang="ru-RU" dirty="0"/>
              <a:t> района Республики </a:t>
            </a:r>
            <a:r>
              <a:rPr lang="ru-RU" dirty="0" smtClean="0"/>
              <a:t>Татарстан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Работаем по тексту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764704"/>
            <a:ext cx="6552728" cy="5605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Окружающие люди:</a:t>
            </a:r>
            <a:endParaRPr lang="ru-RU" sz="2800" dirty="0"/>
          </a:p>
          <a:p>
            <a:r>
              <a:rPr lang="ru-RU" sz="2800" dirty="0"/>
              <a:t>«жёсткий и жестокий мир», </a:t>
            </a:r>
            <a:endParaRPr lang="ru-RU" sz="28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/>
              <a:t>«</a:t>
            </a:r>
            <a:r>
              <a:rPr lang="ru-RU" sz="2800" dirty="0"/>
              <a:t>шипяще-недоброе», «зловонный воздух», «омерзительная злоба и неприязнь», «урод», «придурок</a:t>
            </a:r>
            <a:r>
              <a:rPr lang="ru-RU" sz="2800" dirty="0" smtClean="0"/>
              <a:t>»</a:t>
            </a:r>
            <a:r>
              <a:rPr lang="ru-RU" sz="2800" b="1" dirty="0">
                <a:latin typeface="Verdana"/>
                <a:ea typeface="Times New Roman"/>
                <a:cs typeface="Times New Roman"/>
              </a:rPr>
              <a:t> </a:t>
            </a:r>
            <a:endParaRPr lang="ru-RU" sz="2800" b="1" dirty="0" smtClean="0"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Verdana"/>
                <a:ea typeface="Times New Roman"/>
                <a:cs typeface="Times New Roman"/>
              </a:rPr>
              <a:t>Санька:</a:t>
            </a:r>
            <a:endParaRPr lang="ru-RU" sz="3600" dirty="0">
              <a:solidFill>
                <a:srgbClr val="0070C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70C0"/>
                </a:solidFill>
                <a:latin typeface="Verdana"/>
                <a:ea typeface="Times New Roman"/>
                <a:cs typeface="Times New Roman"/>
              </a:rPr>
              <a:t>«</a:t>
            </a:r>
            <a:r>
              <a:rPr lang="ru-RU" sz="2800" dirty="0">
                <a:solidFill>
                  <a:srgbClr val="0070C0"/>
                </a:solidFill>
                <a:latin typeface="Verdana"/>
                <a:ea typeface="Times New Roman"/>
                <a:cs typeface="Times New Roman"/>
              </a:rPr>
              <a:t>Солнце дарит поцелуи», «ветер ласкает», «Санька рад», «лазурный океан Неба», «</a:t>
            </a:r>
            <a:r>
              <a:rPr lang="ru-RU" sz="2800" dirty="0" err="1">
                <a:solidFill>
                  <a:srgbClr val="0070C0"/>
                </a:solidFill>
                <a:latin typeface="Verdana"/>
                <a:ea typeface="Times New Roman"/>
                <a:cs typeface="Times New Roman"/>
              </a:rPr>
              <a:t>лабродоритовые</a:t>
            </a:r>
            <a:r>
              <a:rPr lang="ru-RU" sz="2800" dirty="0">
                <a:solidFill>
                  <a:srgbClr val="0070C0"/>
                </a:solidFill>
                <a:latin typeface="Verdana"/>
                <a:ea typeface="Times New Roman"/>
                <a:cs typeface="Times New Roman"/>
              </a:rPr>
              <a:t> глаза»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0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764704"/>
            <a:ext cx="61024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7</a:t>
            </a:r>
            <a:r>
              <a:rPr lang="ru-RU" sz="2800" dirty="0"/>
              <a:t>. Кого же автор  осудил и </a:t>
            </a:r>
            <a:r>
              <a:rPr lang="ru-RU" sz="2800"/>
              <a:t>кем </a:t>
            </a:r>
            <a:r>
              <a:rPr lang="ru-RU" sz="2800" smtClean="0"/>
              <a:t>восхищается</a:t>
            </a:r>
            <a:r>
              <a:rPr lang="ru-RU" sz="2800" smtClean="0"/>
              <a:t>?</a:t>
            </a:r>
            <a:r>
              <a:rPr lang="ru-RU" sz="2800" smtClean="0"/>
              <a:t>     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8.Определите тему рассказа.(О чём в нём говорится?)</a:t>
            </a:r>
          </a:p>
          <a:p>
            <a:r>
              <a:rPr lang="ru-RU" sz="2800" dirty="0"/>
              <a:t>(В тексте повествуется об отношении окружающих людей к б</a:t>
            </a:r>
            <a:r>
              <a:rPr lang="ru-RU" sz="2800" dirty="0" smtClean="0"/>
              <a:t>еззащитному человеку</a:t>
            </a:r>
            <a:r>
              <a:rPr lang="ru-RU" sz="2800" dirty="0"/>
              <a:t>, </a:t>
            </a:r>
            <a:r>
              <a:rPr lang="ru-RU" sz="2800" dirty="0" smtClean="0"/>
              <a:t>инвалиду)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111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624736" cy="634082"/>
          </a:xfrm>
        </p:spPr>
        <p:txBody>
          <a:bodyPr/>
          <a:lstStyle/>
          <a:p>
            <a:r>
              <a:rPr lang="ru-RU" dirty="0"/>
              <a:t>Определяем проблему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0831" y="804211"/>
            <a:ext cx="646246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Определите  </a:t>
            </a:r>
            <a:r>
              <a:rPr lang="ru-RU" dirty="0"/>
              <a:t>и сформулируйте проблемы , затронутые в </a:t>
            </a:r>
            <a:r>
              <a:rPr lang="ru-RU" dirty="0" smtClean="0"/>
              <a:t>рассказе.  Выделите  </a:t>
            </a:r>
            <a:r>
              <a:rPr lang="ru-RU" dirty="0"/>
              <a:t>ведущую проблему</a:t>
            </a:r>
            <a:r>
              <a:rPr lang="ru-RU" dirty="0" smtClean="0"/>
              <a:t>. (Работа в группах)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Проверьте </a:t>
            </a:r>
            <a:r>
              <a:rPr lang="ru-RU" dirty="0"/>
              <a:t>по </a:t>
            </a:r>
            <a:r>
              <a:rPr lang="ru-RU" dirty="0" smtClean="0"/>
              <a:t>ключу: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1)проблема </a:t>
            </a:r>
            <a:r>
              <a:rPr lang="ru-RU" sz="2000" b="1" dirty="0"/>
              <a:t>восприятия мира людьми с ограниченными физическими возможностями;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2)проблема сострадания людям с ограниченными физическими возможностями;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3)проблема материнского мужества;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4)проблема ответственности за близких и родных;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5)проблема  детской жестокости;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6)проблема человеческой чёрствости,  равнодушия</a:t>
            </a:r>
            <a:r>
              <a:rPr lang="ru-RU" sz="20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</a:rPr>
              <a:t>7)проблема равнодушного отношения к  людям с ограниченными физическими возможностями</a:t>
            </a:r>
            <a:r>
              <a:rPr lang="ru-RU" sz="2000" dirty="0">
                <a:solidFill>
                  <a:srgbClr val="C0000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996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548680"/>
            <a:ext cx="6563072" cy="360040"/>
          </a:xfrm>
        </p:spPr>
        <p:txBody>
          <a:bodyPr/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Позиция автора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72816"/>
            <a:ext cx="64624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-В каком абзаце, предложении отражена позиция автора по выбранной вами проблеме</a:t>
            </a:r>
            <a:r>
              <a:rPr lang="ru-RU" sz="2400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800" dirty="0" smtClean="0"/>
              <a:t>«И </a:t>
            </a:r>
            <a:r>
              <a:rPr lang="ru-RU" sz="2800" dirty="0"/>
              <a:t>нельзя отвернуться, просто надо помогать, чем можешь. Ласково поговорить, посидеть рядом, погладить по голове, рассказать добрую сказку</a:t>
            </a:r>
            <a:r>
              <a:rPr lang="ru-RU" sz="2800" dirty="0" smtClean="0"/>
              <a:t>.»</a:t>
            </a:r>
          </a:p>
          <a:p>
            <a:r>
              <a:rPr lang="ru-RU" sz="2800" dirty="0" smtClean="0"/>
              <a:t>-Сформулируйте позицию автора.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6843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840760" cy="1143000"/>
          </a:xfrm>
        </p:spPr>
        <p:txBody>
          <a:bodyPr/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Ваша позиция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82341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-Сформулируйте </a:t>
            </a:r>
            <a:r>
              <a:rPr lang="ru-RU" sz="2400" dirty="0"/>
              <a:t>свою позицию. </a:t>
            </a:r>
            <a:endParaRPr lang="ru-RU" sz="2400" dirty="0" smtClean="0"/>
          </a:p>
          <a:p>
            <a:r>
              <a:rPr lang="ru-RU" sz="2400" dirty="0" smtClean="0"/>
              <a:t>Помните</a:t>
            </a:r>
            <a:r>
              <a:rPr lang="ru-RU" sz="2400" dirty="0"/>
              <a:t>, что ваше  мнение может полностью совпадать с авторским, а может быть противоположным. В любом случае не повторяйте дословно авторские мысли. Постарайтесь найти свою формулировку ответа на вопрос. Нельзя ограничиваться словами «я согласен» или «я не согласен с автором». Предложение должно быть сложным: «Я согласен с автором в том, что…». Или: «Мне близка позиция автора по вопросу о…, потому что…»</a:t>
            </a:r>
          </a:p>
        </p:txBody>
      </p:sp>
    </p:spTree>
    <p:extLst>
      <p:ext uri="{BB962C8B-B14F-4D97-AF65-F5344CB8AC3E}">
        <p14:creationId xmlns:p14="http://schemas.microsoft.com/office/powerpoint/2010/main" xmlns="" val="347601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624736" cy="778098"/>
          </a:xfrm>
        </p:spPr>
        <p:txBody>
          <a:bodyPr/>
          <a:lstStyle/>
          <a:p>
            <a:r>
              <a:rPr lang="ru-RU" b="1" dirty="0" smtClean="0"/>
              <a:t>Аргументы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980728"/>
            <a:ext cx="64807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Подберите аргументы.( Работа в группах.)</a:t>
            </a:r>
          </a:p>
          <a:p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1 </a:t>
            </a:r>
            <a:r>
              <a:rPr lang="ru-RU" sz="2800" dirty="0"/>
              <a:t>группа-из читательского опыта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2 </a:t>
            </a:r>
            <a:r>
              <a:rPr lang="ru-RU" sz="2800" dirty="0"/>
              <a:t>группа- из жизненных наблюдений.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40334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850106"/>
          </a:xfrm>
        </p:spPr>
        <p:txBody>
          <a:bodyPr/>
          <a:lstStyle/>
          <a:p>
            <a:r>
              <a:rPr lang="ru-RU" b="1" dirty="0"/>
              <a:t>Пишем заключение.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908720"/>
            <a:ext cx="66967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Финальный </a:t>
            </a:r>
            <a:r>
              <a:rPr lang="ru-RU" sz="2400" dirty="0"/>
              <a:t>абзац — это вывод, подводящий итог вашим размышлениям по выбранной проблеме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Не повторяйте ничего из того, что уже сказали! </a:t>
            </a:r>
            <a:endParaRPr lang="ru-RU" sz="2400" dirty="0" smtClean="0"/>
          </a:p>
          <a:p>
            <a:r>
              <a:rPr lang="ru-RU" sz="2400" dirty="0" smtClean="0"/>
              <a:t>Не </a:t>
            </a:r>
            <a:r>
              <a:rPr lang="ru-RU" sz="2400" dirty="0"/>
              <a:t>уходите в сторону от главной мысли, которую вы доказывали. Подумайте, что нового внесли в решение проблемы ваши аргументы, и вынесите свой вердикт.</a:t>
            </a:r>
          </a:p>
          <a:p>
            <a:endParaRPr lang="ru-RU" sz="2400" dirty="0" smtClean="0"/>
          </a:p>
          <a:p>
            <a:r>
              <a:rPr lang="ru-RU" sz="2800" b="1" dirty="0" smtClean="0"/>
              <a:t>« </a:t>
            </a:r>
            <a:r>
              <a:rPr lang="ru-RU" sz="2800" b="1" dirty="0"/>
              <a:t>Помоги, утешь, поддержи – и мир станет чуточку добрее.»</a:t>
            </a:r>
          </a:p>
        </p:txBody>
      </p:sp>
    </p:spTree>
    <p:extLst>
      <p:ext uri="{BB962C8B-B14F-4D97-AF65-F5344CB8AC3E}">
        <p14:creationId xmlns:p14="http://schemas.microsoft.com/office/powerpoint/2010/main" xmlns="" val="18689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552728" cy="5976664"/>
          </a:xfrm>
        </p:spPr>
        <p:txBody>
          <a:bodyPr/>
          <a:lstStyle/>
          <a:p>
            <a:r>
              <a:rPr lang="ru-RU" sz="2400" dirty="0" smtClean="0"/>
              <a:t>Домашнее задание: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1) Написать </a:t>
            </a:r>
            <a:r>
              <a:rPr lang="ru-RU" sz="2400" dirty="0"/>
              <a:t>сочинение-рассуждение по проблеме.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2</a:t>
            </a:r>
            <a:r>
              <a:rPr lang="ru-RU" sz="2400" dirty="0" smtClean="0"/>
              <a:t>) </a:t>
            </a:r>
            <a:r>
              <a:rPr lang="ru-RU" sz="2400" dirty="0"/>
              <a:t>Для </a:t>
            </a:r>
            <a:r>
              <a:rPr lang="ru-RU" sz="2400" dirty="0" smtClean="0"/>
              <a:t>пополнения банка аргументов заполнить </a:t>
            </a:r>
            <a:r>
              <a:rPr lang="ru-RU" sz="2400" dirty="0"/>
              <a:t>таблицу : позиция автора, аргументы ( по остальным проблемам рассказа)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660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136339"/>
            <a:ext cx="6174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- </a:t>
            </a:r>
            <a:r>
              <a:rPr lang="ru-RU" sz="2400" b="1"/>
              <a:t>Выберите </a:t>
            </a:r>
            <a:r>
              <a:rPr lang="ru-RU" sz="2400" b="1" smtClean="0"/>
              <a:t>с </a:t>
            </a:r>
            <a:r>
              <a:rPr lang="ru-RU" sz="2400" b="1" dirty="0"/>
              <a:t>рефлексивного экрана и продолжите:</a:t>
            </a:r>
          </a:p>
          <a:p>
            <a:endParaRPr lang="ru-RU" sz="2400" dirty="0" smtClean="0"/>
          </a:p>
          <a:p>
            <a:r>
              <a:rPr lang="ru-RU" sz="2400" dirty="0" smtClean="0"/>
              <a:t>А)Меня </a:t>
            </a:r>
            <a:r>
              <a:rPr lang="ru-RU" sz="2400" dirty="0"/>
              <a:t>удивило…</a:t>
            </a:r>
          </a:p>
          <a:p>
            <a:r>
              <a:rPr lang="ru-RU" sz="2400" dirty="0"/>
              <a:t>Б)Мне захотелось…</a:t>
            </a:r>
          </a:p>
          <a:p>
            <a:r>
              <a:rPr lang="ru-RU" sz="2400" dirty="0"/>
              <a:t>В)Урок дал мне для жизни…</a:t>
            </a:r>
          </a:p>
          <a:p>
            <a:r>
              <a:rPr lang="ru-RU" sz="2400" dirty="0"/>
              <a:t>Г) Я смог…</a:t>
            </a:r>
          </a:p>
          <a:p>
            <a:r>
              <a:rPr lang="ru-RU" sz="2400" dirty="0"/>
              <a:t>Д) У меня получилось…</a:t>
            </a:r>
          </a:p>
          <a:p>
            <a:r>
              <a:rPr lang="ru-RU" sz="2400" dirty="0"/>
              <a:t>Е)  Мне надо </a:t>
            </a:r>
            <a:r>
              <a:rPr lang="ru-RU" sz="2400" dirty="0" smtClean="0"/>
              <a:t>поработать над …</a:t>
            </a:r>
            <a:endParaRPr lang="ru-RU" sz="2400" dirty="0"/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5960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1844824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Словарь:  </a:t>
            </a:r>
            <a:endParaRPr lang="ru-RU" sz="2400" dirty="0" smtClean="0"/>
          </a:p>
          <a:p>
            <a:r>
              <a:rPr lang="ru-RU" sz="2400" b="1" dirty="0" smtClean="0"/>
              <a:t>Хокку  </a:t>
            </a:r>
            <a:r>
              <a:rPr lang="ru-RU" sz="2400" b="1" dirty="0"/>
              <a:t>и танка- </a:t>
            </a:r>
            <a:r>
              <a:rPr lang="ru-RU" sz="2400" dirty="0"/>
              <a:t>классический японский жанр поэзии. Хокку-трёхстишье, танка-пятистишье. Многое можно  прочесть  в  танка и хокку. В них настроение передаётся через подтекст.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8570" y="548680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-Прочтите стихотворения. </a:t>
            </a:r>
          </a:p>
          <a:p>
            <a:endParaRPr lang="ru-RU" b="1" dirty="0" smtClean="0"/>
          </a:p>
          <a:p>
            <a:r>
              <a:rPr lang="ru-RU" sz="2000" dirty="0" smtClean="0"/>
              <a:t>На </a:t>
            </a:r>
            <a:r>
              <a:rPr lang="ru-RU" sz="2000" dirty="0"/>
              <a:t>серебряном блюде лужи                                            </a:t>
            </a:r>
            <a:br>
              <a:rPr lang="ru-RU" sz="2000" dirty="0"/>
            </a:br>
            <a:r>
              <a:rPr lang="ru-RU" sz="2000" dirty="0"/>
              <a:t>Ломоть Неба. </a:t>
            </a:r>
            <a:br>
              <a:rPr lang="ru-RU" sz="2000" dirty="0"/>
            </a:br>
            <a:r>
              <a:rPr lang="ru-RU" sz="2000" dirty="0"/>
              <a:t>Больно </a:t>
            </a:r>
            <a:r>
              <a:rPr lang="ru-RU" sz="2000" dirty="0" smtClean="0"/>
              <a:t>наступать</a:t>
            </a:r>
            <a:r>
              <a:rPr lang="ru-RU" sz="2000" dirty="0"/>
              <a:t>. 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        - - -</a:t>
            </a:r>
            <a:endParaRPr lang="ru-RU" sz="2000" dirty="0"/>
          </a:p>
          <a:p>
            <a:r>
              <a:rPr lang="ru-RU" sz="2000" dirty="0"/>
              <a:t>Слышу стон янтаря. </a:t>
            </a:r>
            <a:br>
              <a:rPr lang="ru-RU" sz="2000" dirty="0"/>
            </a:br>
            <a:r>
              <a:rPr lang="ru-RU" sz="2000" dirty="0"/>
              <a:t>Ювелир убрал инструмент. </a:t>
            </a:r>
            <a:br>
              <a:rPr lang="ru-RU" sz="2000" dirty="0"/>
            </a:br>
            <a:r>
              <a:rPr lang="ru-RU" sz="2000" dirty="0"/>
              <a:t>И солнце умеет плакать. 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        - - -</a:t>
            </a:r>
            <a:endParaRPr lang="ru-RU" sz="2000" dirty="0"/>
          </a:p>
          <a:p>
            <a:r>
              <a:rPr lang="ru-RU" sz="2000" dirty="0"/>
              <a:t>От поцелуя небес </a:t>
            </a:r>
            <a:br>
              <a:rPr lang="ru-RU" sz="2000" dirty="0"/>
            </a:br>
            <a:r>
              <a:rPr lang="ru-RU" sz="2000" dirty="0"/>
              <a:t>Хочется долго молчать. </a:t>
            </a:r>
            <a:br>
              <a:rPr lang="ru-RU" sz="2000" dirty="0"/>
            </a:br>
            <a:r>
              <a:rPr lang="ru-RU" sz="2000" dirty="0"/>
              <a:t>Падают тихо слова </a:t>
            </a:r>
            <a:br>
              <a:rPr lang="ru-RU" sz="2000" dirty="0"/>
            </a:br>
            <a:r>
              <a:rPr lang="ru-RU" sz="2000" dirty="0"/>
              <a:t>Теплой </a:t>
            </a:r>
            <a:r>
              <a:rPr lang="ru-RU" sz="2000" dirty="0" smtClean="0"/>
              <a:t>слезой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На сухую траву.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/>
              <a:t>-</a:t>
            </a:r>
            <a:r>
              <a:rPr lang="ru-RU" sz="2000" b="1" dirty="0" smtClean="0"/>
              <a:t>Какие </a:t>
            </a:r>
            <a:r>
              <a:rPr lang="ru-RU" sz="2000" b="1" dirty="0"/>
              <a:t>ассоциации они у вас вызвали?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3637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имельфельд\books_dgonat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5149"/>
            <a:ext cx="3024336" cy="397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Кимельфельд\73e9dedb0e7a331933d187c0828e9d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8370" y="2708920"/>
            <a:ext cx="29591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64088" y="465150"/>
            <a:ext cx="339114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rgbClr val="C00000"/>
                </a:solidFill>
              </a:rPr>
              <a:t>Джонатан  Кимельфельд-</a:t>
            </a:r>
          </a:p>
          <a:p>
            <a:r>
              <a:rPr lang="ru-RU" sz="2800" dirty="0" smtClean="0"/>
              <a:t>поэт</a:t>
            </a:r>
            <a:r>
              <a:rPr lang="ru-RU" sz="3200" dirty="0" smtClean="0"/>
              <a:t> и </a:t>
            </a:r>
            <a:r>
              <a:rPr lang="ru-RU" sz="2800" dirty="0" smtClean="0"/>
              <a:t>прозаик(1996г.)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727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имельфельд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08720"/>
            <a:ext cx="3280569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24128" y="874975"/>
            <a:ext cx="30243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Впервые его работы были опубликованы, когда ему было 9 лет. Тогда же Джонатан написал рассказ «Посланец». Он участник и дипломант многих литературных конкурсов. В  2009 г. принят в члены Международной ассоциации писателей и публицистов. Его рассказы и притчи: «Закон небес», «Интервью с дворовым псом», «</a:t>
            </a:r>
            <a:r>
              <a:rPr lang="ru-RU" dirty="0" err="1" smtClean="0"/>
              <a:t>Ти</a:t>
            </a:r>
            <a:r>
              <a:rPr lang="ru-RU" dirty="0" smtClean="0"/>
              <a:t>», «Галоши для души».</a:t>
            </a:r>
          </a:p>
          <a:p>
            <a:pPr lvl="0"/>
            <a:r>
              <a:rPr lang="ru-RU" dirty="0" smtClean="0"/>
              <a:t>2010 </a:t>
            </a:r>
            <a:r>
              <a:rPr lang="ru-RU" dirty="0"/>
              <a:t>г. — вышла в свет книга </a:t>
            </a:r>
            <a:r>
              <a:rPr lang="ru-RU" u="sng" dirty="0">
                <a:hlinkClick r:id="rId3"/>
              </a:rPr>
              <a:t>«Размышления</a:t>
            </a:r>
            <a:r>
              <a:rPr lang="ru-RU" u="sng" dirty="0" smtClean="0">
                <a:hlinkClick r:id="rId3"/>
              </a:rPr>
              <a:t>»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45839"/>
            <a:ext cx="466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</a:t>
            </a:r>
            <a:r>
              <a:rPr lang="ru-RU" sz="2400" dirty="0" smtClean="0"/>
              <a:t>Джонатан  Кимельфельд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892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699792" y="1835899"/>
            <a:ext cx="50405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  </a:t>
            </a:r>
            <a:r>
              <a:rPr lang="ru-RU" sz="2800" dirty="0" smtClean="0"/>
              <a:t>Напишите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сочинение-рассуждение по рассказу Д. Кимельфельда  «Санька»</a:t>
            </a:r>
            <a:r>
              <a:rPr lang="ru-RU" sz="2800" dirty="0"/>
              <a:t> с учётом требований к заданию с развёрнутым ответом </a:t>
            </a:r>
            <a:r>
              <a:rPr lang="ru-RU" sz="2800" dirty="0" smtClean="0"/>
              <a:t>ЕГЭ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04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/>
          <a:lstStyle/>
          <a:p>
            <a:r>
              <a:rPr lang="ru-RU" dirty="0" smtClean="0"/>
              <a:t>Цели и задачи 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66780" y="1700808"/>
            <a:ext cx="65527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-Написать сочинение по предложенному тексту;</a:t>
            </a:r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-</a:t>
            </a:r>
            <a:r>
              <a:rPr lang="ru-RU" sz="2800" dirty="0" smtClean="0"/>
              <a:t>определить </a:t>
            </a:r>
            <a:r>
              <a:rPr lang="ru-RU" sz="2800" dirty="0"/>
              <a:t>тему и идею текста;</a:t>
            </a:r>
          </a:p>
          <a:p>
            <a:pPr lvl="0"/>
            <a:r>
              <a:rPr lang="ru-RU" sz="2800" dirty="0" smtClean="0"/>
              <a:t>-сформировать </a:t>
            </a:r>
            <a:r>
              <a:rPr lang="ru-RU" sz="2800" dirty="0"/>
              <a:t>проблему текста;</a:t>
            </a:r>
          </a:p>
          <a:p>
            <a:pPr lvl="0"/>
            <a:r>
              <a:rPr lang="ru-RU" sz="2800" dirty="0" smtClean="0"/>
              <a:t>-выявить </a:t>
            </a:r>
            <a:r>
              <a:rPr lang="ru-RU" sz="2800" dirty="0"/>
              <a:t>позицию автора данного текста;</a:t>
            </a:r>
          </a:p>
          <a:p>
            <a:r>
              <a:rPr lang="ru-RU" sz="2800" dirty="0" smtClean="0"/>
              <a:t>-обосновать </a:t>
            </a:r>
            <a:r>
              <a:rPr lang="ru-RU" sz="2800" dirty="0"/>
              <a:t>собственную точку </a:t>
            </a:r>
            <a:r>
              <a:rPr lang="ru-RU" sz="2800" dirty="0" smtClean="0"/>
              <a:t>  зрения</a:t>
            </a:r>
            <a:r>
              <a:rPr lang="ru-RU" sz="2800" dirty="0"/>
              <a:t>, привести примеры</a:t>
            </a:r>
          </a:p>
        </p:txBody>
      </p:sp>
    </p:spTree>
    <p:extLst>
      <p:ext uri="{BB962C8B-B14F-4D97-AF65-F5344CB8AC3E}">
        <p14:creationId xmlns:p14="http://schemas.microsoft.com/office/powerpoint/2010/main" xmlns="" val="20321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/>
              <a:t>Работаем по тексту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166842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1.Прочтите </a:t>
            </a:r>
            <a:r>
              <a:rPr lang="ru-RU" sz="2400" dirty="0"/>
              <a:t>рассказ «Санька»</a:t>
            </a:r>
          </a:p>
          <a:p>
            <a:r>
              <a:rPr lang="ru-RU" sz="2400" dirty="0"/>
              <a:t>2. Какие чувства вызвал он у </a:t>
            </a:r>
            <a:r>
              <a:rPr lang="ru-RU" sz="2400" dirty="0" smtClean="0"/>
              <a:t>вас? </a:t>
            </a:r>
          </a:p>
          <a:p>
            <a:r>
              <a:rPr lang="ru-RU" sz="2400" dirty="0" smtClean="0"/>
              <a:t>3.Кто </a:t>
            </a:r>
            <a:r>
              <a:rPr lang="ru-RU" sz="2400" dirty="0"/>
              <a:t>вызвал у вас сочувствие ? Какой он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4.Как </a:t>
            </a:r>
            <a:r>
              <a:rPr lang="ru-RU" sz="2400" dirty="0"/>
              <a:t>к нему относятся окружающие  люди? Какие черты характера раскрываются в них?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Брат и мать Саньки</a:t>
            </a:r>
            <a:r>
              <a:rPr lang="ru-RU" sz="2400" dirty="0"/>
              <a:t> : забота, любовь, ответственность, истинная любовь; </a:t>
            </a:r>
          </a:p>
          <a:p>
            <a:r>
              <a:rPr lang="ru-RU" sz="2400" b="1" dirty="0"/>
              <a:t>Дети и молодые мамы</a:t>
            </a:r>
            <a:r>
              <a:rPr lang="ru-RU" sz="2400" dirty="0"/>
              <a:t>: неприязнь, жестокость, чёрствость, равнодушие, грубость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7764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-352"/>
            <a:ext cx="6264696" cy="1053088"/>
          </a:xfrm>
        </p:spPr>
        <p:txBody>
          <a:bodyPr/>
          <a:lstStyle/>
          <a:p>
            <a:r>
              <a:rPr lang="ru-RU" dirty="0" smtClean="0"/>
              <a:t>Работаем по тексту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166843"/>
            <a:ext cx="64624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5.А как автор раскрыл их характеры?</a:t>
            </a:r>
          </a:p>
          <a:p>
            <a:r>
              <a:rPr lang="ru-RU" sz="2400" dirty="0"/>
              <a:t> </a:t>
            </a:r>
            <a:r>
              <a:rPr lang="ru-RU" sz="2400" dirty="0" smtClean="0"/>
              <a:t>6</a:t>
            </a:r>
            <a:r>
              <a:rPr lang="ru-RU" sz="2400" dirty="0"/>
              <a:t>. Работа в группах. </a:t>
            </a:r>
          </a:p>
          <a:p>
            <a:r>
              <a:rPr lang="ru-RU" sz="2400" dirty="0"/>
              <a:t> В</a:t>
            </a:r>
            <a:r>
              <a:rPr lang="ru-RU" sz="2400" dirty="0" smtClean="0"/>
              <a:t>ыделите </a:t>
            </a:r>
            <a:r>
              <a:rPr lang="ru-RU" sz="2400" dirty="0"/>
              <a:t>средства </a:t>
            </a:r>
            <a:r>
              <a:rPr lang="ru-RU" sz="2400" dirty="0" smtClean="0"/>
              <a:t>   выразительности </a:t>
            </a:r>
            <a:r>
              <a:rPr lang="ru-RU" sz="2400" dirty="0"/>
              <a:t>в </a:t>
            </a:r>
            <a:r>
              <a:rPr lang="ru-RU" sz="2400" dirty="0" smtClean="0"/>
              <a:t>цвете</a:t>
            </a:r>
            <a:r>
              <a:rPr lang="ru-RU" sz="2400" dirty="0"/>
              <a:t>. 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</a:t>
            </a:r>
            <a:r>
              <a:rPr lang="ru-RU" sz="2800" b="1" dirty="0" smtClean="0">
                <a:solidFill>
                  <a:srgbClr val="C00000"/>
                </a:solidFill>
              </a:rPr>
              <a:t>Мама </a:t>
            </a:r>
            <a:r>
              <a:rPr lang="ru-RU" sz="2800" b="1" dirty="0">
                <a:solidFill>
                  <a:srgbClr val="C00000"/>
                </a:solidFill>
              </a:rPr>
              <a:t>и брат </a:t>
            </a:r>
            <a:r>
              <a:rPr lang="ru-RU" sz="2800" b="1" dirty="0" smtClean="0">
                <a:solidFill>
                  <a:srgbClr val="C00000"/>
                </a:solidFill>
              </a:rPr>
              <a:t>Дима: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>
                <a:solidFill>
                  <a:srgbClr val="C00000"/>
                </a:solidFill>
              </a:rPr>
              <a:t>«заботливый и тревожный взгляд», «любовь, преданность, ответственность»,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«За материнское мужество», « не бросила в холодные государственные руки»</a:t>
            </a:r>
          </a:p>
        </p:txBody>
      </p:sp>
    </p:spTree>
    <p:extLst>
      <p:ext uri="{BB962C8B-B14F-4D97-AF65-F5344CB8AC3E}">
        <p14:creationId xmlns:p14="http://schemas.microsoft.com/office/powerpoint/2010/main" xmlns="" val="39149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656</Words>
  <Application>Microsoft Office PowerPoint</Application>
  <PresentationFormat>Экран (4:3)</PresentationFormat>
  <Paragraphs>119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Цели и задачи :</vt:lpstr>
      <vt:lpstr>Работаем по тексту</vt:lpstr>
      <vt:lpstr>Работаем по тексту</vt:lpstr>
      <vt:lpstr>Работаем по тексту</vt:lpstr>
      <vt:lpstr>Слайд 11</vt:lpstr>
      <vt:lpstr>Определяем проблему</vt:lpstr>
      <vt:lpstr>  Позиция автора </vt:lpstr>
      <vt:lpstr>  Ваша позиция  </vt:lpstr>
      <vt:lpstr>Аргументы</vt:lpstr>
      <vt:lpstr>Пишем заключение.</vt:lpstr>
      <vt:lpstr>Домашнее задание: 1) Написать сочинение-рассуждение по проблеме.  2) Для пополнения банка аргументов заполнить таблицу : позиция автора, аргументы ( по остальным проблемам рассказа) 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Наталия</cp:lastModifiedBy>
  <cp:revision>61</cp:revision>
  <dcterms:created xsi:type="dcterms:W3CDTF">2013-07-10T14:40:28Z</dcterms:created>
  <dcterms:modified xsi:type="dcterms:W3CDTF">2015-11-19T13:06:41Z</dcterms:modified>
</cp:coreProperties>
</file>