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9" r:id="rId6"/>
    <p:sldId id="263" r:id="rId7"/>
    <p:sldId id="264" r:id="rId8"/>
    <p:sldId id="272" r:id="rId9"/>
    <p:sldId id="265" r:id="rId10"/>
    <p:sldId id="266" r:id="rId11"/>
    <p:sldId id="267" r:id="rId12"/>
    <p:sldId id="268" r:id="rId13"/>
    <p:sldId id="273" r:id="rId14"/>
    <p:sldId id="261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A79482-8A44-40D6-BA7E-639C49C9209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D04C6E-493F-4591-B5DC-E22AA1A471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43918" cy="178595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Урок русского языка  (7 кл.)</a:t>
            </a:r>
            <a:endParaRPr lang="ru-RU" sz="60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357430"/>
            <a:ext cx="7786742" cy="2072054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latin typeface="Franklin Gothic Heavy" pitchFamily="34" charset="0"/>
              </a:rPr>
              <a:t>Тема:</a:t>
            </a:r>
            <a:r>
              <a:rPr lang="ru-RU" sz="4000" b="1" dirty="0" smtClean="0">
                <a:latin typeface="Franklin Gothic Heavy" pitchFamily="34" charset="0"/>
              </a:rPr>
              <a:t> «Слитное и раздельное написание НЕ </a:t>
            </a:r>
          </a:p>
          <a:p>
            <a:pPr algn="ctr"/>
            <a:r>
              <a:rPr lang="ru-RU" sz="4000" b="1" dirty="0" smtClean="0">
                <a:latin typeface="Franklin Gothic Heavy" pitchFamily="34" charset="0"/>
              </a:rPr>
              <a:t>с причастиями»</a:t>
            </a:r>
            <a:endParaRPr lang="ru-RU" sz="4000" b="1" dirty="0"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4643446"/>
            <a:ext cx="628654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Автор: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Чумакова Людмила Александровна,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учитель русского  языка и литературы высшей категории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БОУ г. Омска  «Средняя общеобразовательная школа № 135 имени Героя Советского Союза  А.П.Дмитриева».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невзлюбивший</a:t>
            </a:r>
          </a:p>
          <a:p>
            <a:r>
              <a:rPr lang="ru-RU" dirty="0" smtClean="0"/>
              <a:t>негодующий</a:t>
            </a:r>
          </a:p>
          <a:p>
            <a:r>
              <a:rPr lang="ru-RU" dirty="0" smtClean="0"/>
              <a:t>недоумевающий</a:t>
            </a:r>
          </a:p>
          <a:p>
            <a:r>
              <a:rPr lang="ru-RU" dirty="0" smtClean="0"/>
              <a:t>ненавидевший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Буквенно-цифровой диктант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Критерии отметки:</a:t>
            </a:r>
            <a:br>
              <a:rPr lang="ru-RU" sz="2700" dirty="0" smtClean="0"/>
            </a:br>
            <a:r>
              <a:rPr lang="ru-RU" sz="2700" dirty="0" smtClean="0"/>
              <a:t>0 ошибок     - «5»</a:t>
            </a:r>
            <a:br>
              <a:rPr lang="ru-RU" sz="2700" dirty="0" smtClean="0"/>
            </a:br>
            <a:r>
              <a:rPr lang="ru-RU" sz="2700" dirty="0" smtClean="0"/>
              <a:t>1-2 ошибки  - «4»</a:t>
            </a:r>
            <a:br>
              <a:rPr lang="ru-RU" sz="2700" dirty="0" smtClean="0"/>
            </a:br>
            <a:r>
              <a:rPr lang="ru-RU" sz="2700" dirty="0" smtClean="0"/>
              <a:t>3-4 ошибки  - «3»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356992"/>
          <a:ext cx="856895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  <a:gridCol w="705680"/>
                <a:gridCol w="1008110"/>
              </a:tblGrid>
              <a:tr h="150083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6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7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8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9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10</a:t>
                      </a:r>
                      <a:endParaRPr lang="ru-RU" sz="4800" dirty="0"/>
                    </a:p>
                  </a:txBody>
                  <a:tcPr/>
                </a:tc>
              </a:tr>
              <a:tr h="598597"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с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с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с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с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с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р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3574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ТЕСТ</a:t>
            </a:r>
            <a:br>
              <a:rPr lang="ru-RU" dirty="0" smtClean="0"/>
            </a:br>
            <a:r>
              <a:rPr lang="ru-RU" sz="1600" dirty="0" smtClean="0"/>
              <a:t> </a:t>
            </a:r>
            <a:r>
              <a:rPr lang="ru-RU" sz="2400" dirty="0" smtClean="0"/>
              <a:t>Критерии отметки:</a:t>
            </a:r>
            <a:br>
              <a:rPr lang="ru-RU" sz="2400" dirty="0" smtClean="0"/>
            </a:br>
            <a:r>
              <a:rPr lang="ru-RU" sz="2400" dirty="0" smtClean="0"/>
              <a:t>0 ошибок     - «5»</a:t>
            </a:r>
            <a:br>
              <a:rPr lang="ru-RU" sz="2400" dirty="0" smtClean="0"/>
            </a:br>
            <a:r>
              <a:rPr lang="ru-RU" sz="2400" dirty="0" smtClean="0"/>
              <a:t>1  ошибка    - «4»</a:t>
            </a:r>
            <a:br>
              <a:rPr lang="ru-RU" sz="2400" dirty="0" smtClean="0"/>
            </a:br>
            <a:r>
              <a:rPr lang="ru-RU" sz="2400" dirty="0" smtClean="0"/>
              <a:t> 2 ошибки   - «3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/>
          <a:p>
            <a:pPr lvl="2" algn="ctr">
              <a:buNone/>
            </a:pPr>
            <a:endParaRPr lang="ru-RU" sz="2800" dirty="0" smtClean="0"/>
          </a:p>
          <a:p>
            <a:pPr lvl="2" algn="ctr">
              <a:buNone/>
            </a:pPr>
            <a:r>
              <a:rPr lang="ru-RU" sz="2800" b="1" dirty="0" smtClean="0"/>
              <a:t>1 ВАРИАНТ</a:t>
            </a:r>
          </a:p>
          <a:p>
            <a:pPr algn="ctr">
              <a:buNone/>
            </a:pPr>
            <a:r>
              <a:rPr lang="ru-RU" b="1" dirty="0" smtClean="0"/>
              <a:t>	1-3</a:t>
            </a:r>
          </a:p>
          <a:p>
            <a:pPr algn="ctr">
              <a:buNone/>
            </a:pPr>
            <a:r>
              <a:rPr lang="ru-RU" b="1" dirty="0" smtClean="0"/>
              <a:t>	2-4</a:t>
            </a:r>
          </a:p>
          <a:p>
            <a:pPr algn="ctr">
              <a:buNone/>
            </a:pPr>
            <a:r>
              <a:rPr lang="ru-RU" b="1" dirty="0" smtClean="0"/>
              <a:t>	3-1</a:t>
            </a:r>
          </a:p>
          <a:p>
            <a:pPr algn="ctr">
              <a:buNone/>
            </a:pPr>
            <a:r>
              <a:rPr lang="ru-RU" b="1" dirty="0" smtClean="0"/>
              <a:t>	4-1</a:t>
            </a:r>
          </a:p>
          <a:p>
            <a:pPr algn="ctr">
              <a:buNone/>
            </a:pPr>
            <a:r>
              <a:rPr lang="ru-RU" b="1" dirty="0" smtClean="0"/>
              <a:t>	5-4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2 ВАРИАНТ</a:t>
            </a:r>
          </a:p>
          <a:p>
            <a:pPr algn="ctr">
              <a:buNone/>
            </a:pPr>
            <a:r>
              <a:rPr lang="ru-RU" b="1" dirty="0" smtClean="0"/>
              <a:t>	1-4</a:t>
            </a:r>
          </a:p>
          <a:p>
            <a:pPr algn="ctr">
              <a:buNone/>
            </a:pPr>
            <a:r>
              <a:rPr lang="ru-RU" b="1" dirty="0" smtClean="0"/>
              <a:t>	2-1</a:t>
            </a:r>
          </a:p>
          <a:p>
            <a:pPr algn="ctr">
              <a:buNone/>
            </a:pPr>
            <a:r>
              <a:rPr lang="ru-RU" b="1" dirty="0" smtClean="0"/>
              <a:t>	3-3</a:t>
            </a:r>
          </a:p>
          <a:p>
            <a:pPr algn="ctr">
              <a:buNone/>
            </a:pPr>
            <a:r>
              <a:rPr lang="ru-RU" b="1" dirty="0" smtClean="0"/>
              <a:t>	4-2</a:t>
            </a:r>
          </a:p>
          <a:p>
            <a:pPr algn="ctr">
              <a:buNone/>
            </a:pPr>
            <a:r>
              <a:rPr lang="ru-RU" b="1" dirty="0" smtClean="0"/>
              <a:t>	5-3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отметки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«4»- вставьте пропущенные буквы и знаки препинания, раскройте скобки;</a:t>
            </a:r>
          </a:p>
          <a:p>
            <a:r>
              <a:rPr lang="ru-RU" dirty="0" smtClean="0"/>
              <a:t>«5» – вставьте пропущенные буквы и знаки препинания, раскройте скобки. Графически объясните  знаки  препинания.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2241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«4»- вставьте пропущенные буквы и знаки препинания, раскройте скобки;</a:t>
            </a:r>
            <a:br>
              <a:rPr lang="ru-RU" sz="1800" dirty="0" smtClean="0"/>
            </a:br>
            <a:r>
              <a:rPr lang="ru-RU" sz="1800" dirty="0" smtClean="0"/>
              <a:t>«5» – вставьте пропущенные буквы и знаки препинания, раскройте скобки. Графически объясните  знаки  препинания.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З..</a:t>
            </a:r>
            <a:r>
              <a:rPr lang="ru-RU" dirty="0" err="1" smtClean="0"/>
              <a:t>ря</a:t>
            </a:r>
            <a:r>
              <a:rPr lang="ru-RU" dirty="0" smtClean="0"/>
              <a:t> ещё (не)закрытая чёрной тучей </a:t>
            </a:r>
            <a:r>
              <a:rPr lang="ru-RU" dirty="0" err="1" smtClean="0"/>
              <a:t>осв</a:t>
            </a:r>
            <a:r>
              <a:rPr lang="ru-RU" dirty="0" smtClean="0"/>
              <a:t>..</a:t>
            </a:r>
            <a:r>
              <a:rPr lang="ru-RU" dirty="0" err="1" smtClean="0"/>
              <a:t>щала</a:t>
            </a:r>
            <a:r>
              <a:rPr lang="ru-RU" dirty="0" smtClean="0"/>
              <a:t> окна. Потом полил дождь (не)пр..</a:t>
            </a:r>
            <a:r>
              <a:rPr lang="ru-RU" dirty="0" err="1" smtClean="0"/>
              <a:t>кращавшийся</a:t>
            </a:r>
            <a:r>
              <a:rPr lang="ru-RU" dirty="0" smtClean="0"/>
              <a:t> всю ночь. Сквозь (не)</a:t>
            </a:r>
            <a:r>
              <a:rPr lang="ru-RU" dirty="0" err="1" smtClean="0"/>
              <a:t>занавеше</a:t>
            </a:r>
            <a:r>
              <a:rPr lang="ru-RU" dirty="0" smtClean="0"/>
              <a:t>(</a:t>
            </a:r>
            <a:r>
              <a:rPr lang="ru-RU" dirty="0" err="1" smtClean="0"/>
              <a:t>н</a:t>
            </a:r>
            <a:r>
              <a:rPr lang="ru-RU" dirty="0" smtClean="0"/>
              <a:t>, </a:t>
            </a:r>
            <a:r>
              <a:rPr lang="ru-RU" dirty="0" err="1" smtClean="0"/>
              <a:t>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 окна мы видели молнию. Гром (не)умолкающий (н..) (на) минуту оглушал нас. Было страшно, что наш дом н..чем (не)</a:t>
            </a:r>
            <a:r>
              <a:rPr lang="ru-RU" dirty="0" err="1" smtClean="0"/>
              <a:t>защищё</a:t>
            </a:r>
            <a:r>
              <a:rPr lang="ru-RU" dirty="0" smtClean="0"/>
              <a:t>(</a:t>
            </a:r>
            <a:r>
              <a:rPr lang="ru-RU" dirty="0" err="1" smtClean="0"/>
              <a:t>н</a:t>
            </a:r>
            <a:r>
              <a:rPr lang="ru-RU" dirty="0" smtClean="0"/>
              <a:t>, </a:t>
            </a:r>
            <a:r>
              <a:rPr lang="ru-RU" dirty="0" err="1" smtClean="0"/>
              <a:t>нн</a:t>
            </a:r>
            <a:r>
              <a:rPr lang="ru-RU" dirty="0" smtClean="0"/>
              <a:t>)</a:t>
            </a:r>
            <a:r>
              <a:rPr lang="ru-RU" dirty="0" err="1" smtClean="0"/>
              <a:t>ый</a:t>
            </a:r>
            <a:r>
              <a:rPr lang="ru-RU" dirty="0" smtClean="0"/>
              <a:t> может </a:t>
            </a:r>
            <a:r>
              <a:rPr lang="ru-RU" dirty="0" err="1" smtClean="0"/>
              <a:t>разв</a:t>
            </a:r>
            <a:r>
              <a:rPr lang="ru-RU" dirty="0" smtClean="0"/>
              <a:t>..литься. Эта (не)забываемая гроза закончилась, и мы уснули.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b="1" dirty="0" smtClean="0"/>
              <a:t> Употребляется ли слово без НЕ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dirty="0" smtClean="0"/>
              <a:t>         Не употребляется – </a:t>
            </a:r>
            <a:r>
              <a:rPr lang="ru-RU" b="1" dirty="0" smtClean="0"/>
              <a:t>пишу слитно                            </a:t>
            </a:r>
            <a:r>
              <a:rPr lang="ru-RU" dirty="0" smtClean="0"/>
              <a:t>Употребляется – </a:t>
            </a:r>
            <a:r>
              <a:rPr lang="ru-RU" b="1" dirty="0" smtClean="0"/>
              <a:t>смотрю: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Недоумевающий взгляд</a:t>
            </a:r>
            <a:r>
              <a:rPr lang="ru-RU" sz="2800" dirty="0" smtClean="0"/>
              <a:t>                                                        </a:t>
            </a:r>
            <a:r>
              <a:rPr lang="ru-RU" b="1" dirty="0" smtClean="0"/>
              <a:t>Краткое или полное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 	</a:t>
            </a:r>
          </a:p>
          <a:p>
            <a:pPr>
              <a:buNone/>
            </a:pPr>
            <a:r>
              <a:rPr lang="ru-RU" sz="2000" dirty="0" smtClean="0"/>
              <a:t>              Если</a:t>
            </a:r>
            <a:r>
              <a:rPr lang="ru-RU" sz="2000" b="1" dirty="0" smtClean="0"/>
              <a:t> </a:t>
            </a:r>
            <a:r>
              <a:rPr lang="ru-RU" b="1" dirty="0" smtClean="0"/>
              <a:t>краткое</a:t>
            </a:r>
            <a:r>
              <a:rPr lang="ru-RU" dirty="0" smtClean="0"/>
              <a:t> </a:t>
            </a:r>
            <a:r>
              <a:rPr lang="ru-RU" sz="2000" dirty="0" smtClean="0"/>
              <a:t>– пишу </a:t>
            </a:r>
            <a:r>
              <a:rPr lang="ru-RU" b="1" dirty="0" smtClean="0"/>
              <a:t>раздельно </a:t>
            </a:r>
            <a:r>
              <a:rPr lang="ru-RU" sz="2000" dirty="0" smtClean="0"/>
              <a:t>                                                   Если </a:t>
            </a:r>
            <a:r>
              <a:rPr lang="ru-RU" b="1" dirty="0" smtClean="0"/>
              <a:t>полное</a:t>
            </a:r>
            <a:r>
              <a:rPr lang="ru-RU" dirty="0" smtClean="0"/>
              <a:t> </a:t>
            </a:r>
            <a:r>
              <a:rPr lang="ru-RU" sz="2000" dirty="0" smtClean="0"/>
              <a:t>– </a:t>
            </a:r>
            <a:r>
              <a:rPr lang="ru-RU" b="1" dirty="0" smtClean="0"/>
              <a:t>смотрю:</a:t>
            </a:r>
          </a:p>
          <a:p>
            <a:pPr>
              <a:buNone/>
            </a:pPr>
            <a:r>
              <a:rPr lang="ru-RU" sz="2000" dirty="0" smtClean="0"/>
              <a:t>                        </a:t>
            </a:r>
          </a:p>
          <a:p>
            <a:pPr>
              <a:buNone/>
            </a:pPr>
            <a:r>
              <a:rPr lang="ru-RU" sz="2000" dirty="0" smtClean="0"/>
              <a:t>              </a:t>
            </a:r>
            <a:r>
              <a:rPr lang="ru-RU" sz="2800" b="1" i="1" dirty="0" smtClean="0"/>
              <a:t>Письмо не отправлено.</a:t>
            </a:r>
            <a:r>
              <a:rPr lang="ru-RU" sz="2800" b="1" dirty="0" smtClean="0"/>
              <a:t> </a:t>
            </a:r>
          </a:p>
          <a:p>
            <a:pPr>
              <a:buNone/>
            </a:pPr>
            <a:r>
              <a:rPr lang="ru-RU" sz="2000" b="1" dirty="0" smtClean="0"/>
              <a:t>                       </a:t>
            </a:r>
          </a:p>
          <a:p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      Раздельно:</a:t>
            </a:r>
            <a:r>
              <a:rPr lang="ru-RU" sz="2000" b="1" dirty="0" smtClean="0"/>
              <a:t>                                                                                                                     </a:t>
            </a:r>
            <a:r>
              <a:rPr lang="ru-RU" sz="3600" b="1" dirty="0" smtClean="0"/>
              <a:t>Слитно:</a:t>
            </a:r>
            <a:endParaRPr lang="ru-RU" sz="3600" dirty="0" smtClean="0"/>
          </a:p>
          <a:p>
            <a:pPr lvl="0">
              <a:buNone/>
            </a:pPr>
            <a:r>
              <a:rPr lang="ru-RU" sz="2800" b="1" dirty="0" smtClean="0"/>
              <a:t>         1.Есть ли противопоставление с союзом А  </a:t>
            </a:r>
            <a:r>
              <a:rPr lang="ru-RU" sz="2800" dirty="0" smtClean="0"/>
              <a:t>                 </a:t>
            </a:r>
            <a:r>
              <a:rPr lang="ru-RU" sz="2800" b="1" dirty="0" smtClean="0"/>
              <a:t>Нет противопоставления с союзом</a:t>
            </a:r>
          </a:p>
          <a:p>
            <a:pPr>
              <a:buNone/>
            </a:pPr>
            <a:r>
              <a:rPr lang="ru-RU" sz="2800" i="1" dirty="0" smtClean="0"/>
              <a:t>            В вазе стояли  не увядшие, а  свежие цветы.</a:t>
            </a:r>
            <a:r>
              <a:rPr lang="ru-RU" sz="2800" dirty="0" smtClean="0"/>
              <a:t>              </a:t>
            </a:r>
            <a:r>
              <a:rPr lang="ru-RU" sz="2800" b="1" dirty="0" smtClean="0"/>
              <a:t>А и зависимых слов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                                          </a:t>
            </a:r>
            <a:r>
              <a:rPr lang="ru-RU" sz="2800" i="1" dirty="0" smtClean="0"/>
              <a:t>непрекращающийся дождь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         2. </a:t>
            </a:r>
            <a:r>
              <a:rPr lang="ru-RU" sz="2800" b="1" dirty="0" smtClean="0"/>
              <a:t>Есть ли зависимые слова </a:t>
            </a:r>
          </a:p>
          <a:p>
            <a:pPr>
              <a:buNone/>
            </a:pPr>
            <a:r>
              <a:rPr lang="ru-RU" sz="2800" i="1" dirty="0" smtClean="0"/>
              <a:t>           На столе лежало не отправленное мною письмо.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 </a:t>
            </a:r>
          </a:p>
          <a:p>
            <a:pPr algn="ctr">
              <a:buNone/>
            </a:pPr>
            <a:r>
              <a:rPr lang="ru-RU" sz="7200" dirty="0" smtClean="0"/>
              <a:t>спасибо за урок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Двенадцатое ноября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Слитное и раздельное написание НЕ с причастиями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    Алгоритм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/>
              <a:t> </a:t>
            </a:r>
          </a:p>
          <a:p>
            <a:pPr algn="ctr">
              <a:buNone/>
            </a:pPr>
            <a:r>
              <a:rPr lang="ru-RU" sz="1600" b="1" dirty="0" smtClean="0"/>
              <a:t>                 Употребляется ли слово без НЕ</a:t>
            </a:r>
          </a:p>
          <a:p>
            <a:pPr>
              <a:buNone/>
            </a:pPr>
            <a:r>
              <a:rPr lang="ru-RU" sz="1100" dirty="0" smtClean="0"/>
              <a:t> </a:t>
            </a:r>
          </a:p>
          <a:p>
            <a:endParaRPr lang="ru-RU" sz="1100" dirty="0" smtClean="0"/>
          </a:p>
          <a:p>
            <a:pPr>
              <a:buNone/>
            </a:pPr>
            <a:r>
              <a:rPr lang="ru-RU" sz="1600" dirty="0" smtClean="0"/>
              <a:t>         Не употребляется – </a:t>
            </a:r>
            <a:r>
              <a:rPr lang="ru-RU" sz="1600" b="1" dirty="0" smtClean="0"/>
              <a:t>пишу слитно                            </a:t>
            </a:r>
            <a:r>
              <a:rPr lang="ru-RU" sz="1600" dirty="0" smtClean="0"/>
              <a:t>Употребляется – </a:t>
            </a:r>
            <a:r>
              <a:rPr lang="ru-RU" sz="1600" b="1" dirty="0" smtClean="0"/>
              <a:t>смотрю: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sz="1400" b="1" dirty="0" smtClean="0"/>
              <a:t>          Недоумевающий взгляд</a:t>
            </a:r>
            <a:r>
              <a:rPr lang="ru-RU" sz="1400" dirty="0" smtClean="0"/>
              <a:t>                                                        </a:t>
            </a:r>
            <a:r>
              <a:rPr lang="ru-RU" sz="1600" b="1" dirty="0" smtClean="0"/>
              <a:t>Краткое или полное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100" dirty="0" smtClean="0"/>
              <a:t> 	</a:t>
            </a:r>
          </a:p>
          <a:p>
            <a:pPr>
              <a:buNone/>
            </a:pPr>
            <a:r>
              <a:rPr lang="ru-RU" sz="1100" dirty="0" smtClean="0"/>
              <a:t>              Если</a:t>
            </a:r>
            <a:r>
              <a:rPr lang="ru-RU" sz="1100" b="1" dirty="0" smtClean="0"/>
              <a:t> </a:t>
            </a:r>
            <a:r>
              <a:rPr lang="ru-RU" sz="1600" b="1" dirty="0" smtClean="0"/>
              <a:t>краткое</a:t>
            </a:r>
            <a:r>
              <a:rPr lang="ru-RU" sz="1600" dirty="0" smtClean="0"/>
              <a:t> </a:t>
            </a:r>
            <a:r>
              <a:rPr lang="ru-RU" sz="1100" dirty="0" smtClean="0"/>
              <a:t>– пишу </a:t>
            </a:r>
            <a:r>
              <a:rPr lang="ru-RU" sz="1600" b="1" dirty="0" smtClean="0"/>
              <a:t>раздельно </a:t>
            </a:r>
            <a:r>
              <a:rPr lang="ru-RU" sz="1100" dirty="0" smtClean="0"/>
              <a:t>                                                   Если </a:t>
            </a:r>
            <a:r>
              <a:rPr lang="ru-RU" sz="1600" b="1" dirty="0" smtClean="0"/>
              <a:t>полное</a:t>
            </a:r>
            <a:r>
              <a:rPr lang="ru-RU" sz="1600" dirty="0" smtClean="0"/>
              <a:t> </a:t>
            </a:r>
            <a:r>
              <a:rPr lang="ru-RU" sz="1100" dirty="0" smtClean="0"/>
              <a:t>– </a:t>
            </a:r>
            <a:r>
              <a:rPr lang="ru-RU" sz="1600" b="1" dirty="0" smtClean="0"/>
              <a:t>смотрю:</a:t>
            </a:r>
          </a:p>
          <a:p>
            <a:pPr>
              <a:buNone/>
            </a:pPr>
            <a:r>
              <a:rPr lang="ru-RU" sz="1100" dirty="0" smtClean="0"/>
              <a:t>                        </a:t>
            </a:r>
          </a:p>
          <a:p>
            <a:pPr>
              <a:buNone/>
            </a:pPr>
            <a:r>
              <a:rPr lang="ru-RU" sz="1100" dirty="0" smtClean="0"/>
              <a:t>              </a:t>
            </a:r>
            <a:r>
              <a:rPr lang="ru-RU" sz="1400" b="1" i="1" dirty="0" smtClean="0"/>
              <a:t>Письмо не отправлено.</a:t>
            </a:r>
            <a:r>
              <a:rPr lang="ru-RU" sz="1400" b="1" dirty="0" smtClean="0"/>
              <a:t> </a:t>
            </a:r>
          </a:p>
          <a:p>
            <a:pPr>
              <a:buNone/>
            </a:pPr>
            <a:r>
              <a:rPr lang="ru-RU" sz="1100" b="1" dirty="0" smtClean="0"/>
              <a:t>                       </a:t>
            </a:r>
          </a:p>
          <a:p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   Раздельно:</a:t>
            </a:r>
            <a:r>
              <a:rPr lang="ru-RU" sz="1100" b="1" dirty="0" smtClean="0"/>
              <a:t>                                                                                                                     </a:t>
            </a:r>
            <a:r>
              <a:rPr lang="ru-RU" sz="1800" b="1" dirty="0" smtClean="0"/>
              <a:t>Слитно:</a:t>
            </a:r>
            <a:endParaRPr lang="ru-RU" sz="1800" dirty="0" smtClean="0"/>
          </a:p>
          <a:p>
            <a:pPr lvl="0">
              <a:buNone/>
            </a:pPr>
            <a:r>
              <a:rPr lang="ru-RU" sz="1400" b="1" dirty="0" smtClean="0"/>
              <a:t>         1.Есть ли противопоставление с союзом А  </a:t>
            </a:r>
            <a:r>
              <a:rPr lang="ru-RU" sz="1400" dirty="0" smtClean="0"/>
              <a:t>                 </a:t>
            </a:r>
            <a:r>
              <a:rPr lang="ru-RU" sz="1400" b="1" dirty="0" smtClean="0"/>
              <a:t>Нет противопоставления с союзом</a:t>
            </a:r>
          </a:p>
          <a:p>
            <a:pPr>
              <a:buNone/>
            </a:pPr>
            <a:r>
              <a:rPr lang="ru-RU" sz="1400" i="1" dirty="0" smtClean="0"/>
              <a:t>            В вазе стояли  не увядшие, а  свежие цветы.</a:t>
            </a:r>
            <a:r>
              <a:rPr lang="ru-RU" sz="1400" dirty="0" smtClean="0"/>
              <a:t>              </a:t>
            </a:r>
            <a:r>
              <a:rPr lang="ru-RU" sz="1400" b="1" dirty="0" smtClean="0"/>
              <a:t>А и зависимых слов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    </a:t>
            </a:r>
            <a:r>
              <a:rPr lang="ru-RU" sz="1400" i="1" dirty="0" smtClean="0"/>
              <a:t>непрекращающийся дождь</a:t>
            </a:r>
            <a:endParaRPr lang="ru-RU" sz="1400" dirty="0" smtClean="0"/>
          </a:p>
          <a:p>
            <a:pPr>
              <a:buNone/>
            </a:pPr>
            <a:r>
              <a:rPr lang="ru-RU" sz="1400" b="1" i="1" dirty="0" smtClean="0"/>
              <a:t>         2. </a:t>
            </a:r>
            <a:r>
              <a:rPr lang="ru-RU" sz="1400" b="1" dirty="0" smtClean="0"/>
              <a:t>Есть ли зависимые слова </a:t>
            </a:r>
          </a:p>
          <a:p>
            <a:pPr>
              <a:buNone/>
            </a:pPr>
            <a:r>
              <a:rPr lang="ru-RU" sz="1400" i="1" dirty="0" smtClean="0"/>
              <a:t>           На столе лежало не отправленное мною письмо.</a:t>
            </a:r>
            <a:endParaRPr lang="ru-RU" sz="1400" dirty="0" smtClean="0"/>
          </a:p>
          <a:p>
            <a:pPr>
              <a:buNone/>
            </a:pPr>
            <a:r>
              <a:rPr lang="ru-RU" sz="1100" dirty="0" smtClean="0"/>
              <a:t> </a:t>
            </a:r>
            <a:endParaRPr lang="ru-RU" sz="11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071802" y="1714488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179355" y="1750207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6357950" y="2428868"/>
            <a:ext cx="43021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357554" y="3000372"/>
            <a:ext cx="285752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6215074" y="3214686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5965041" y="4250537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3143240" y="3857628"/>
            <a:ext cx="285752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Образец. Непрочитанная книга — не прочитанная мною книга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(не) выполненная работа —</a:t>
            </a:r>
          </a:p>
          <a:p>
            <a:r>
              <a:rPr lang="ru-RU" dirty="0" smtClean="0"/>
              <a:t>(не) выспавшийся ребёнок —</a:t>
            </a:r>
          </a:p>
          <a:p>
            <a:r>
              <a:rPr lang="ru-RU" dirty="0" smtClean="0"/>
              <a:t>(не) опубликованный очерк —</a:t>
            </a:r>
          </a:p>
          <a:p>
            <a:r>
              <a:rPr lang="ru-RU" dirty="0" smtClean="0"/>
              <a:t>(не) состоявшееся выступление —</a:t>
            </a:r>
          </a:p>
          <a:p>
            <a:r>
              <a:rPr lang="ru-RU" dirty="0" smtClean="0"/>
              <a:t>(не) греющее солнце —</a:t>
            </a:r>
          </a:p>
          <a:p>
            <a:r>
              <a:rPr lang="ru-RU" dirty="0" smtClean="0"/>
              <a:t>(не) построенный дом —</a:t>
            </a:r>
          </a:p>
          <a:p>
            <a:r>
              <a:rPr lang="ru-RU" dirty="0" smtClean="0"/>
              <a:t>(не) прочитанное письмо —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1071546"/>
            <a:ext cx="4191000" cy="52530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У аккуратного ученика</a:t>
            </a:r>
          </a:p>
          <a:p>
            <a:endParaRPr lang="ru-RU" dirty="0" smtClean="0"/>
          </a:p>
          <a:p>
            <a:r>
              <a:rPr lang="ru-RU" dirty="0" smtClean="0"/>
              <a:t>Книги сложены,</a:t>
            </a:r>
          </a:p>
          <a:p>
            <a:pPr>
              <a:buNone/>
            </a:pPr>
            <a:r>
              <a:rPr lang="ru-RU" dirty="0" smtClean="0"/>
              <a:t>карандаш поточен, </a:t>
            </a:r>
          </a:p>
          <a:p>
            <a:pPr>
              <a:buNone/>
            </a:pPr>
            <a:r>
              <a:rPr lang="ru-RU" dirty="0" smtClean="0"/>
              <a:t>линейка принесена,</a:t>
            </a:r>
          </a:p>
          <a:p>
            <a:pPr>
              <a:buNone/>
            </a:pPr>
            <a:r>
              <a:rPr lang="ru-RU" dirty="0" smtClean="0"/>
              <a:t>уроки выполнены.</a:t>
            </a:r>
          </a:p>
          <a:p>
            <a:r>
              <a:rPr lang="ru-RU" dirty="0" smtClean="0"/>
              <a:t>Волосы причёсаны,</a:t>
            </a:r>
          </a:p>
          <a:p>
            <a:pPr>
              <a:buNone/>
            </a:pPr>
            <a:r>
              <a:rPr lang="ru-RU" dirty="0" smtClean="0"/>
              <a:t> ногти подстрижены.</a:t>
            </a:r>
          </a:p>
          <a:p>
            <a:r>
              <a:rPr lang="ru-RU" dirty="0" smtClean="0"/>
              <a:t>Одежда вычищена,</a:t>
            </a:r>
          </a:p>
          <a:p>
            <a:pPr>
              <a:buNone/>
            </a:pPr>
            <a:r>
              <a:rPr lang="ru-RU" dirty="0" smtClean="0"/>
              <a:t>пуговицы застегнуты,</a:t>
            </a:r>
          </a:p>
          <a:p>
            <a:pPr>
              <a:buNone/>
            </a:pPr>
            <a:r>
              <a:rPr lang="ru-RU" dirty="0" smtClean="0"/>
              <a:t>ботинки начищены,</a:t>
            </a:r>
          </a:p>
          <a:p>
            <a:pPr>
              <a:buNone/>
            </a:pPr>
            <a:r>
              <a:rPr lang="ru-RU" dirty="0" smtClean="0"/>
              <a:t> завязаны шнурки.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343400" cy="52530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неряхи и лентяя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4040188" cy="936104"/>
          </a:xfrm>
        </p:spPr>
        <p:txBody>
          <a:bodyPr/>
          <a:lstStyle/>
          <a:p>
            <a:pPr algn="ctr"/>
            <a:r>
              <a:rPr lang="ru-RU" dirty="0" smtClean="0"/>
              <a:t>У аккуратного ученика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5" y="692696"/>
            <a:ext cx="4041775" cy="792088"/>
          </a:xfrm>
        </p:spPr>
        <p:txBody>
          <a:bodyPr/>
          <a:lstStyle/>
          <a:p>
            <a:pPr algn="ctr"/>
            <a:r>
              <a:rPr lang="ru-RU" dirty="0" smtClean="0"/>
              <a:t>У неряхи и лентяя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39552" y="1412776"/>
            <a:ext cx="3968180" cy="38884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Книги сложены,</a:t>
            </a:r>
          </a:p>
          <a:p>
            <a:pPr>
              <a:buNone/>
            </a:pPr>
            <a:r>
              <a:rPr lang="ru-RU" dirty="0" smtClean="0"/>
              <a:t>Карандаш поточен,</a:t>
            </a:r>
          </a:p>
          <a:p>
            <a:pPr>
              <a:buNone/>
            </a:pPr>
            <a:r>
              <a:rPr lang="ru-RU" dirty="0" smtClean="0"/>
              <a:t>линейка принесена,</a:t>
            </a:r>
          </a:p>
          <a:p>
            <a:pPr>
              <a:buNone/>
            </a:pPr>
            <a:r>
              <a:rPr lang="ru-RU" dirty="0" smtClean="0"/>
              <a:t>уроки выполнены.</a:t>
            </a:r>
          </a:p>
          <a:p>
            <a:r>
              <a:rPr lang="ru-RU" dirty="0" smtClean="0"/>
              <a:t>Волосы причёсаны,</a:t>
            </a:r>
          </a:p>
          <a:p>
            <a:pPr>
              <a:buNone/>
            </a:pPr>
            <a:r>
              <a:rPr lang="ru-RU" dirty="0" smtClean="0"/>
              <a:t> ногти подстрижены.</a:t>
            </a:r>
          </a:p>
          <a:p>
            <a:r>
              <a:rPr lang="ru-RU" dirty="0" smtClean="0"/>
              <a:t>Одежда вычищена,</a:t>
            </a:r>
          </a:p>
          <a:p>
            <a:pPr>
              <a:buNone/>
            </a:pPr>
            <a:r>
              <a:rPr lang="ru-RU" dirty="0" smtClean="0"/>
              <a:t>пуговицы застегнуты,</a:t>
            </a:r>
          </a:p>
          <a:p>
            <a:pPr>
              <a:buNone/>
            </a:pPr>
            <a:r>
              <a:rPr lang="ru-RU" dirty="0" smtClean="0"/>
              <a:t>ботинки начищены,</a:t>
            </a:r>
          </a:p>
          <a:p>
            <a:pPr>
              <a:buNone/>
            </a:pPr>
            <a:r>
              <a:rPr lang="ru-RU" dirty="0" smtClean="0"/>
              <a:t> завязаны шнурки.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Книги не сложены, карандаш не поточен, линейка не принесена, уроки не выучены.</a:t>
            </a:r>
          </a:p>
          <a:p>
            <a:r>
              <a:rPr lang="ru-RU" dirty="0" smtClean="0"/>
              <a:t>Волосы не причесаны, ногти не подстрижены</a:t>
            </a:r>
          </a:p>
          <a:p>
            <a:r>
              <a:rPr lang="ru-RU" dirty="0" smtClean="0"/>
              <a:t>Одежда не вычищена, пуговицы не застегнуты, ботинки не начищены, шнурки не завязаны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Образец. (Не)спускающийся, а *** лифт. — Не спускающийся, а поднимающийся лифт.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dirty="0" smtClean="0"/>
              <a:t>(Не) расцветающие, а </a:t>
            </a:r>
            <a:r>
              <a:rPr lang="ru-RU" i="1" dirty="0" smtClean="0"/>
              <a:t>******* </a:t>
            </a:r>
            <a:r>
              <a:rPr lang="ru-RU" dirty="0" smtClean="0"/>
              <a:t>растения.</a:t>
            </a:r>
          </a:p>
          <a:p>
            <a:r>
              <a:rPr lang="ru-RU" dirty="0" smtClean="0"/>
              <a:t>(Не) уменьшенные, а </a:t>
            </a:r>
            <a:r>
              <a:rPr lang="ru-RU" i="1" dirty="0" smtClean="0"/>
              <a:t>*******</a:t>
            </a:r>
            <a:r>
              <a:rPr lang="ru-RU" dirty="0" smtClean="0"/>
              <a:t> числа.</a:t>
            </a:r>
          </a:p>
          <a:p>
            <a:r>
              <a:rPr lang="ru-RU" dirty="0" smtClean="0"/>
              <a:t>(Не) собранные, а </a:t>
            </a:r>
            <a:r>
              <a:rPr lang="ru-RU" i="1" dirty="0" smtClean="0"/>
              <a:t>*******</a:t>
            </a:r>
            <a:r>
              <a:rPr lang="ru-RU" dirty="0" smtClean="0"/>
              <a:t> игрушки.</a:t>
            </a:r>
          </a:p>
          <a:p>
            <a:r>
              <a:rPr lang="ru-RU" dirty="0" smtClean="0"/>
              <a:t>(Не) затемнённая, а </a:t>
            </a:r>
            <a:r>
              <a:rPr lang="ru-RU" i="1" dirty="0" smtClean="0"/>
              <a:t>*******</a:t>
            </a:r>
            <a:r>
              <a:rPr lang="ru-RU" dirty="0" smtClean="0"/>
              <a:t>сцена.</a:t>
            </a:r>
          </a:p>
          <a:p>
            <a:r>
              <a:rPr lang="ru-RU" dirty="0" smtClean="0"/>
              <a:t>(Не) удаляющийся, а </a:t>
            </a:r>
            <a:r>
              <a:rPr lang="ru-RU" i="1" dirty="0" smtClean="0"/>
              <a:t>*******</a:t>
            </a:r>
            <a:r>
              <a:rPr lang="ru-RU" dirty="0" smtClean="0"/>
              <a:t> поезд.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П.24,упр. 135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82"/>
            <a:ext cx="9144000" cy="684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479</TotalTime>
  <Words>418</Words>
  <Application>Microsoft Office PowerPoint</Application>
  <PresentationFormat>Экран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Урок русского языка  (7 кл.)</vt:lpstr>
      <vt:lpstr>Двенадцатое ноября</vt:lpstr>
      <vt:lpstr>     Алгоритм</vt:lpstr>
      <vt:lpstr>Образец. Непрочитанная книга — не прочитанная мною книга</vt:lpstr>
      <vt:lpstr>Сравните</vt:lpstr>
      <vt:lpstr> </vt:lpstr>
      <vt:lpstr>Образец. (Не)спускающийся, а *** лифт. — Не спускающийся, а поднимающийся лифт.</vt:lpstr>
      <vt:lpstr>Домашнее задание</vt:lpstr>
      <vt:lpstr>Слайд 9</vt:lpstr>
      <vt:lpstr>Самопроверка</vt:lpstr>
      <vt:lpstr>Буквенно-цифровой диктант  Критерии отметки: 0 ошибок     - «5» 1-2 ошибки  - «4» 3-4 ошибки  - «3» </vt:lpstr>
      <vt:lpstr>ТЕСТ  Критерии отметки: 0 ошибок     - «5» 1  ошибка    - «4»  2 ошибки   - «3»</vt:lpstr>
      <vt:lpstr>Критерии отметки</vt:lpstr>
      <vt:lpstr>«4»- вставьте пропущенные буквы и знаки препинания, раскройте скобки; «5» – вставьте пропущенные буквы и знаки препинания, раскройте скобки. Графически объясните  знаки  препинания.</vt:lpstr>
      <vt:lpstr>алгоритм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пользователь</dc:creator>
  <cp:lastModifiedBy>пользователь</cp:lastModifiedBy>
  <cp:revision>58</cp:revision>
  <dcterms:created xsi:type="dcterms:W3CDTF">2015-11-01T12:45:41Z</dcterms:created>
  <dcterms:modified xsi:type="dcterms:W3CDTF">2015-11-12T01:51:20Z</dcterms:modified>
</cp:coreProperties>
</file>