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31"/>
  </p:notesMasterIdLst>
  <p:sldIdLst>
    <p:sldId id="256" r:id="rId2"/>
    <p:sldId id="262" r:id="rId3"/>
    <p:sldId id="263" r:id="rId4"/>
    <p:sldId id="264" r:id="rId5"/>
    <p:sldId id="271" r:id="rId6"/>
    <p:sldId id="257" r:id="rId7"/>
    <p:sldId id="258" r:id="rId8"/>
    <p:sldId id="259" r:id="rId9"/>
    <p:sldId id="260" r:id="rId10"/>
    <p:sldId id="261" r:id="rId11"/>
    <p:sldId id="265" r:id="rId12"/>
    <p:sldId id="274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6" r:id="rId21"/>
    <p:sldId id="275" r:id="rId22"/>
    <p:sldId id="279" r:id="rId23"/>
    <p:sldId id="282" r:id="rId24"/>
    <p:sldId id="283" r:id="rId25"/>
    <p:sldId id="284" r:id="rId26"/>
    <p:sldId id="285" r:id="rId27"/>
    <p:sldId id="286" r:id="rId28"/>
    <p:sldId id="287" r:id="rId29"/>
    <p:sldId id="28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3DFD8-92B2-4229-AEB8-2E29D177DBD8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42C6A-4BBF-4F11-8095-5FBF5836B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81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42C6A-4BBF-4F11-8095-5FBF5836BC2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44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9094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12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2626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122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29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55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61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6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43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4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48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43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8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559F8-A18D-4F50-A105-0357DBA42D67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67D74E-927B-4585-BEB2-408196770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58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slovaru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1268" y="-1"/>
            <a:ext cx="9844643" cy="1258784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58784"/>
            <a:ext cx="10485911" cy="55992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endParaRPr lang="ru-RU" altLang="ru-RU" sz="3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123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12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12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2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рок </a:t>
            </a:r>
            <a:r>
              <a:rPr lang="ru-RU" altLang="ru-RU" sz="1230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русского языка в </a:t>
            </a:r>
            <a:r>
              <a:rPr lang="ru-RU" altLang="ru-RU" sz="12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5 классе</a:t>
            </a:r>
          </a:p>
          <a:p>
            <a:pPr algn="ctr">
              <a:spcBef>
                <a:spcPct val="0"/>
              </a:spcBef>
            </a:pPr>
            <a:endParaRPr lang="ru-RU" altLang="ru-RU" sz="7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1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    «КУЛЬТУРА РЕЧИ</a:t>
            </a:r>
            <a:r>
              <a:rPr lang="ru-RU" altLang="ru-RU" sz="1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Bef>
                <a:spcPct val="0"/>
              </a:spcBef>
            </a:pPr>
            <a:endParaRPr lang="ru-RU" altLang="ru-RU" sz="7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9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altLang="ru-RU" sz="7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32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altLang="ru-RU" sz="72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72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Выполнила: </a:t>
            </a:r>
            <a:r>
              <a:rPr lang="ru-RU" altLang="ru-RU" sz="7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Чижмак И.Н</a:t>
            </a:r>
            <a:r>
              <a:rPr lang="ru-RU" altLang="ru-RU" sz="7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.,</a:t>
            </a:r>
          </a:p>
          <a:p>
            <a:pPr>
              <a:spcBef>
                <a:spcPct val="0"/>
              </a:spcBef>
            </a:pPr>
            <a:r>
              <a:rPr lang="ru-RU" altLang="ru-RU" sz="7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7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читель русского языка и </a:t>
            </a:r>
            <a:r>
              <a:rPr lang="ru-RU" altLang="ru-RU" sz="7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литературы</a:t>
            </a:r>
          </a:p>
          <a:p>
            <a:pPr>
              <a:spcBef>
                <a:spcPct val="0"/>
              </a:spcBef>
            </a:pPr>
            <a:endParaRPr lang="ru-RU" altLang="ru-RU" sz="72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7200" dirty="0" smtClean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36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3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80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Самара 2015</a:t>
            </a:r>
          </a:p>
          <a:p>
            <a:pPr algn="ctr">
              <a:spcBef>
                <a:spcPct val="0"/>
              </a:spcBef>
            </a:pPr>
            <a:r>
              <a:rPr lang="ru-RU" alt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67" y="0"/>
            <a:ext cx="9844643" cy="125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24937"/>
      </p:ext>
    </p:extLst>
  </p:cSld>
  <p:clrMapOvr>
    <a:masterClrMapping/>
  </p:clrMapOvr>
  <p:transition spd="slow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135" y="609599"/>
            <a:ext cx="9749642" cy="5743699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000" dirty="0" smtClean="0"/>
              <a:t>Чтобы овладеть нормами современного русского литературного языка, нужно их знать и уметь замечать ошибки в своей речи и речи окружающих людей, а также работать с разными лингвистическими словарями:</a:t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орфографическими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орфоэпическими 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толковыми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словарями трудностей русского языка 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/>
              <a:t>и др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9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22515"/>
            <a:ext cx="8596668" cy="712519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Орфоэпическая разминка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207" y="1864427"/>
            <a:ext cx="8787300" cy="48063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/>
              <a:t>Расставить правильно ударение</a:t>
            </a:r>
          </a:p>
          <a:p>
            <a:pPr>
              <a:buAutoNum type="arabicPeriod"/>
            </a:pPr>
            <a:r>
              <a:rPr lang="ru-RU" sz="2800" dirty="0" smtClean="0">
                <a:solidFill>
                  <a:srgbClr val="0070C0"/>
                </a:solidFill>
              </a:rPr>
              <a:t>Включит, звонит, баловать, клеить</a:t>
            </a:r>
          </a:p>
          <a:p>
            <a:pPr>
              <a:buAutoNum type="arabicPeriod"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алфавит, искра, цепочка, щавель</a:t>
            </a:r>
          </a:p>
          <a:p>
            <a:pPr>
              <a:buAutoNum type="arabicPeriod"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красивее, углублённый, украинский, сливовый</a:t>
            </a:r>
          </a:p>
          <a:p>
            <a:pPr>
              <a:buAutoNum type="arabicPeriod"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жалюзи, каталог, статуя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61341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3564"/>
          </a:xfrm>
        </p:spPr>
        <p:txBody>
          <a:bodyPr/>
          <a:lstStyle/>
          <a:p>
            <a:pPr algn="ctr"/>
            <a:r>
              <a:rPr lang="ru-RU" dirty="0" smtClean="0"/>
              <a:t>Проверьте!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005" y="2160589"/>
            <a:ext cx="10082151" cy="388077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AutoNum type="arabicPeriod"/>
            </a:pPr>
            <a:r>
              <a:rPr lang="ru-RU" sz="3600" dirty="0" smtClean="0">
                <a:solidFill>
                  <a:srgbClr val="0070C0"/>
                </a:solidFill>
              </a:rPr>
              <a:t>ВключИт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звонИт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баловАть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клЕить</a:t>
            </a:r>
            <a:endParaRPr lang="ru-RU" sz="3600" dirty="0">
              <a:solidFill>
                <a:srgbClr val="0070C0"/>
              </a:solidFill>
            </a:endParaRPr>
          </a:p>
          <a:p>
            <a:pPr>
              <a:buAutoNum type="arabicPeriod"/>
            </a:pP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алфавИт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Искра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цепОчка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щавЕль</a:t>
            </a:r>
            <a:endParaRPr lang="ru-RU" sz="3600" dirty="0">
              <a:solidFill>
                <a:srgbClr val="0070C0"/>
              </a:solidFill>
            </a:endParaRPr>
          </a:p>
          <a:p>
            <a:pPr>
              <a:buAutoNum type="arabicPeriod"/>
            </a:pP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красИвее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углублЁнный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украИнский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слИвовый</a:t>
            </a:r>
            <a:endParaRPr lang="ru-RU" sz="3600" dirty="0">
              <a:solidFill>
                <a:srgbClr val="0070C0"/>
              </a:solidFill>
            </a:endParaRPr>
          </a:p>
          <a:p>
            <a:pPr>
              <a:buAutoNum type="arabicPeriod"/>
            </a:pP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жалюзИ, каталОг</a:t>
            </a:r>
            <a:r>
              <a:rPr lang="ru-RU" sz="3600" dirty="0">
                <a:solidFill>
                  <a:srgbClr val="0070C0"/>
                </a:solidFill>
              </a:rPr>
              <a:t>, </a:t>
            </a:r>
            <a:r>
              <a:rPr lang="ru-RU" sz="3600" dirty="0" smtClean="0">
                <a:solidFill>
                  <a:srgbClr val="0070C0"/>
                </a:solidFill>
              </a:rPr>
              <a:t>стАтуя</a:t>
            </a:r>
            <a:endParaRPr lang="ru-RU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699883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811050" cy="767939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/>
                </a:solidFill>
              </a:rPr>
              <a:t>Найдите и исправьте ошибки, допущенные в речи.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7" y="1377539"/>
            <a:ext cx="10497788" cy="466382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- Ну, ты, типа, идёшь?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- Ща приду. Я как бы думаю.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- Чё ты думаешь?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- Идтить мне или подождать, когда дружбан позвОнит.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- Ихний телефон не работает.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1853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09" y="609600"/>
            <a:ext cx="9761517" cy="13208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чём заключаются ошибки в следующих предложениях? 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Запишите примеры в исправленном виде.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6" y="2160589"/>
            <a:ext cx="8858366" cy="39433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1. Мальчик и девочка шла по дороге.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2. Самая ближайшая дача находилась в трёх килОметров от станции.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3. Женщина и девочка подошла к прилавку и попросила продавца показать товар.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4. Это платье </a:t>
            </a:r>
            <a:r>
              <a:rPr lang="ru-RU" sz="3200" dirty="0" err="1" smtClean="0">
                <a:solidFill>
                  <a:srgbClr val="0070C0"/>
                </a:solidFill>
              </a:rPr>
              <a:t>красивЕе</a:t>
            </a:r>
            <a:r>
              <a:rPr lang="ru-RU" sz="3200" dirty="0" smtClean="0">
                <a:solidFill>
                  <a:srgbClr val="0070C0"/>
                </a:solidFill>
              </a:rPr>
              <a:t>.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78889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214811" cy="13208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Оцените примеры с позиции «правильно» – «неправильно».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Пользуйтесь соответствующим словариком учебника.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271" y="2386941"/>
            <a:ext cx="8596668" cy="245819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КрасИвше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[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тэ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рмин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много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апельсИн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положьте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шоферА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гололЁдица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значИмый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, много носок, много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чулков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01668"/>
      </p:ext>
    </p:extLst>
  </p:cSld>
  <p:clrMapOvr>
    <a:masterClrMapping/>
  </p:clrMapOvr>
  <p:transition spd="slow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4187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какие ошибки допущены во фразы.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512" y="2160589"/>
            <a:ext cx="9179626" cy="3880773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1</a:t>
            </a:r>
            <a:r>
              <a:rPr lang="ru-RU" sz="2800" dirty="0" smtClean="0"/>
              <a:t>. Мой аквариум стал каким-то безлюдным.</a:t>
            </a:r>
          </a:p>
          <a:p>
            <a:pPr marL="0" indent="0">
              <a:buNone/>
            </a:pPr>
            <a:r>
              <a:rPr lang="ru-RU" sz="2800" dirty="0" smtClean="0"/>
              <a:t>2. В портфеле лежали книги, калькулятор, тетради, бутерброд с колбасой и другие принадлежности.</a:t>
            </a:r>
          </a:p>
          <a:p>
            <a:pPr marL="0" indent="0">
              <a:buNone/>
            </a:pPr>
            <a:r>
              <a:rPr lang="ru-RU" sz="2800" dirty="0" smtClean="0"/>
              <a:t>3. В клетке сидит мой пернатый друг – хомячок.</a:t>
            </a:r>
          </a:p>
          <a:p>
            <a:pPr marL="0" indent="0">
              <a:buNone/>
            </a:pPr>
            <a:r>
              <a:rPr lang="ru-RU" sz="2800" dirty="0" smtClean="0"/>
              <a:t>4. Илья Муромец хорошо играл и плясал на гуслях.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93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007" y="1662545"/>
            <a:ext cx="9690265" cy="397823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Устное высказывание. </a:t>
            </a:r>
            <a:br>
              <a:rPr lang="ru-RU" dirty="0" smtClean="0"/>
            </a:br>
            <a:r>
              <a:rPr lang="ru-RU" dirty="0" smtClean="0"/>
              <a:t>Спишите эпиграф к уроку. </a:t>
            </a:r>
            <a:br>
              <a:rPr lang="ru-RU" dirty="0" smtClean="0"/>
            </a:br>
            <a:r>
              <a:rPr lang="ru-RU" dirty="0" smtClean="0"/>
              <a:t>Как вы понимаете высказывание русского писателя Алексей Николаевича Толстого (1882-1945)? </a:t>
            </a:r>
            <a:br>
              <a:rPr lang="ru-RU" dirty="0" smtClean="0"/>
            </a:br>
            <a:r>
              <a:rPr lang="ru-RU" dirty="0" smtClean="0"/>
              <a:t>Согласны ли вы с ним?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239848"/>
      </p:ext>
    </p:extLst>
  </p:cSld>
  <p:clrMapOvr>
    <a:masterClrMapping/>
  </p:clrMapOvr>
  <p:transition spd="slow" advTm="5000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5226"/>
            <a:ext cx="960713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– исследование «Что означает слово?»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(групповая работа)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66306"/>
            <a:ext cx="8596668" cy="451737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Джонка              Битюг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Бирюлька </a:t>
            </a:r>
            <a:r>
              <a:rPr lang="ru-RU" sz="5400" dirty="0" smtClean="0"/>
              <a:t> </a:t>
            </a:r>
          </a:p>
          <a:p>
            <a:pPr marL="0" indent="0">
              <a:buNone/>
            </a:pPr>
            <a:r>
              <a:rPr lang="ru-RU" sz="5400" dirty="0" smtClean="0"/>
              <a:t>                                    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Плюмаж </a:t>
            </a:r>
            <a:r>
              <a:rPr lang="ru-RU" sz="5400" dirty="0" smtClean="0"/>
              <a:t>         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Ментик</a:t>
            </a:r>
          </a:p>
          <a:p>
            <a:pPr marL="0" indent="0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6439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459" y="609599"/>
            <a:ext cx="8596668" cy="573182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Задание: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1. Объясните значение этих слов.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2.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Нарисуйте их.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3. Узнайте лексическое значение этих слов в Толковом словаре Ожегова.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4. Сделайте вывод: изменилось ли ваше представление о значении слов? Запишите вывод под рисунком.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5.Представьте результаты исследования группы.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336" y="1650670"/>
            <a:ext cx="9654198" cy="3562598"/>
          </a:xfr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 «Культура речи. </a:t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норм современного русского литературного языка»</a:t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(5 класс)</a:t>
            </a:r>
            <a:endParaRPr lang="ru-RU" sz="4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644961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388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2140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753"/>
            <a:ext cx="11091553" cy="771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7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545777"/>
            <a:ext cx="8596667" cy="48688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Джонка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" b="1"/>
          <a:stretch>
            <a:fillRect/>
          </a:stretch>
        </p:blipFill>
        <p:spPr>
          <a:xfrm>
            <a:off x="677863" y="0"/>
            <a:ext cx="10602912" cy="554513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6032665"/>
            <a:ext cx="8596667" cy="665017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В Китае и других странах Юго-Восточной Азии: грузовое судно с четырёхугольным парусом.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12"/>
            <a:ext cx="11280775" cy="533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50821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31" y="1526883"/>
            <a:ext cx="2359356" cy="1231499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735" y="0"/>
            <a:ext cx="7635834" cy="599703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516764"/>
            <a:ext cx="8657070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82083"/>
      </p:ext>
    </p:extLst>
  </p:cSld>
  <p:clrMapOvr>
    <a:masterClrMapping/>
  </p:clrMapOvr>
  <p:transition spd="slow" advTm="500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252336" y="296883"/>
            <a:ext cx="3105420" cy="6887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Бирюльки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10" y="1"/>
            <a:ext cx="5983111" cy="64007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6293918" y="1140031"/>
            <a:ext cx="5510153" cy="526076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Маленькие точёные фигурки, применяемые в игре, в которой из кучки таких фигурок достают крючком одну за другой,      не шевеля остальные.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Играть в бирюльки –заниматься пустяками (перен.)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035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631" y="866899"/>
            <a:ext cx="5462649" cy="11756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Ментик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короткая гусарская накидка с меховой опушкой.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1" y="514350"/>
            <a:ext cx="5153891" cy="634365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080" y="2042556"/>
            <a:ext cx="317405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1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Плюмаж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украшение из перьев на головном уборе</a:t>
            </a:r>
            <a:endParaRPr lang="ru-RU" sz="31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21" y="1930400"/>
            <a:ext cx="4594749" cy="4304145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284" y="1930400"/>
            <a:ext cx="3871732" cy="4304145"/>
          </a:xfrm>
        </p:spPr>
      </p:pic>
    </p:spTree>
    <p:extLst>
      <p:ext uri="{BB962C8B-B14F-4D97-AF65-F5344CB8AC3E}">
        <p14:creationId xmlns:p14="http://schemas.microsoft.com/office/powerpoint/2010/main" val="333834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3339"/>
            <a:ext cx="9001056" cy="1836717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Рефлексия: знания влияют на то, как мы видим и изображаем окружающий мир.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85060"/>
            <a:ext cx="9832328" cy="433449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Домашнее задание: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Сочинение-миниатюра. 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Спишите текст, вставляя пропущенные буквы. Докажите справедливость заключённого в нём утверждения.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Основным требованием к речи является соблюдение точности, ясности, ч_стоты, выр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_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зительности и прав_льности. Надо х_рошо знать правила и пост_янно сл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_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дить за своей речью.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838" y="550883"/>
            <a:ext cx="8596668" cy="1320800"/>
          </a:xfrm>
        </p:spPr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1283"/>
            <a:ext cx="9951082" cy="4830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Русский язык считается одним из самых замечательных и в то же время одним из самых трудных. Недостаточно освоить грамотное письмо, но необходимо овладеть высокой культурой речи.</a:t>
            </a:r>
          </a:p>
          <a:p>
            <a:pPr marL="0" indent="0">
              <a:buNone/>
            </a:pPr>
            <a:r>
              <a:rPr lang="ru-RU" sz="2400" dirty="0" smtClean="0"/>
              <a:t>Перед нами стояли задачи: научить детей соблюдать нормы современного русского литературного языка, повторить орфоэпические нормы, исправлять речевые ошибки, умению работать  со словарём, работать в коллективе, уметь слушать товарищей, высказывать своё мнение.</a:t>
            </a:r>
          </a:p>
          <a:p>
            <a:pPr marL="0" indent="0">
              <a:buNone/>
            </a:pPr>
            <a:r>
              <a:rPr lang="ru-RU" sz="2400" dirty="0" smtClean="0"/>
              <a:t>Из опыта работы я заметила, что пятиклассникам очень интересно работать со словарями, но не все могут работать в коллективе. Ребятам следуют обогащать свой словарный запас. Монологическая </a:t>
            </a:r>
            <a:r>
              <a:rPr lang="ru-RU" sz="2400" dirty="0"/>
              <a:t>р</a:t>
            </a:r>
            <a:r>
              <a:rPr lang="ru-RU" sz="2400" dirty="0" smtClean="0"/>
              <a:t>ечь у многих обучающихся не развита. Следует продолжить работу по развитию речи, по культуроведению.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628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917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Библиография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68779"/>
            <a:ext cx="8596668" cy="49725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Литература.</a:t>
            </a:r>
          </a:p>
          <a:p>
            <a:pPr marL="0" indent="0">
              <a:buNone/>
            </a:pPr>
            <a:r>
              <a:rPr lang="ru-RU" dirty="0" smtClean="0"/>
              <a:t>1. Богданова Г.А. Уроки русского языка в 5 классе: пособие для учителей образовательных учреждений. М. «Просвещение» 2012</a:t>
            </a:r>
          </a:p>
          <a:p>
            <a:pPr marL="0" indent="0">
              <a:buNone/>
            </a:pPr>
            <a:r>
              <a:rPr lang="ru-RU" dirty="0" smtClean="0"/>
              <a:t>2.Львова С.И., Львов В.В. Русский язык. </a:t>
            </a:r>
            <a:r>
              <a:rPr lang="ru-RU" dirty="0"/>
              <a:t>5 </a:t>
            </a:r>
            <a:r>
              <a:rPr lang="ru-RU" dirty="0" smtClean="0"/>
              <a:t>класс: учебник</a:t>
            </a:r>
            <a:r>
              <a:rPr lang="ru-RU" dirty="0"/>
              <a:t> </a:t>
            </a:r>
            <a:r>
              <a:rPr lang="ru-RU" dirty="0" smtClean="0"/>
              <a:t>для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</a:t>
            </a:r>
            <a:r>
              <a:rPr lang="ru-RU" dirty="0"/>
              <a:t>у</a:t>
            </a:r>
            <a:r>
              <a:rPr lang="ru-RU" dirty="0" smtClean="0"/>
              <a:t>чреждений. 8-е издание., стер.- М.: Мнемозина, 2011</a:t>
            </a:r>
          </a:p>
          <a:p>
            <a:pPr marL="0" indent="0">
              <a:buNone/>
            </a:pPr>
            <a:r>
              <a:rPr lang="ru-RU" dirty="0" smtClean="0"/>
              <a:t>3.Граник Г.Г., Борисенко Н.А., Владимирская Г.Н. Русский язык. 5 класс: учебник</a:t>
            </a:r>
            <a:r>
              <a:rPr lang="ru-RU" dirty="0"/>
              <a:t> для </a:t>
            </a:r>
            <a:r>
              <a:rPr lang="ru-RU" dirty="0" err="1"/>
              <a:t>общеобразоват</a:t>
            </a:r>
            <a:r>
              <a:rPr lang="ru-RU" dirty="0"/>
              <a:t>. учреждений. М.: Мнемозина, </a:t>
            </a:r>
            <a:r>
              <a:rPr lang="ru-RU" dirty="0" smtClean="0"/>
              <a:t>2012</a:t>
            </a:r>
          </a:p>
          <a:p>
            <a:pPr marL="0" indent="0">
              <a:buNone/>
            </a:pPr>
            <a:r>
              <a:rPr lang="ru-RU" dirty="0" smtClean="0"/>
              <a:t>4. Словарь русского языка. Ожегов С.И. </a:t>
            </a:r>
            <a:r>
              <a:rPr lang="ru-RU" dirty="0" err="1" smtClean="0"/>
              <a:t>изд.М</a:t>
            </a:r>
            <a:r>
              <a:rPr lang="ru-RU" dirty="0" smtClean="0"/>
              <a:t>. ОНИКС. Мир и Образование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Интернет-ресурсы.</a:t>
            </a:r>
          </a:p>
          <a:p>
            <a:pPr marL="0" indent="0">
              <a:buNone/>
            </a:pP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http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://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ru.wikipedia.org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endParaRPr lang="en-US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http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://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slovarus.com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/</a:t>
            </a:r>
            <a:endParaRPr lang="ru-RU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http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://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yandeks.ru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images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endParaRPr lang="ru-RU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970378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6878"/>
            <a:ext cx="10960925" cy="3194462"/>
          </a:xfrm>
        </p:spPr>
        <p:txBody>
          <a:bodyPr>
            <a:normAutofit fontScale="90000"/>
          </a:bodyPr>
          <a:lstStyle/>
          <a:p>
            <a:r>
              <a:rPr lang="ru-RU" sz="2200" u="sng" dirty="0" smtClean="0">
                <a:solidFill>
                  <a:schemeClr val="tx1"/>
                </a:solidFill>
              </a:rPr>
              <a:t>Цели: 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-формирование навыков правильной речи, непринужденного общения, навыка работы со словарём;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-развитие связной речи обучающихся;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-закрепление понятий «точность», «уместность»;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-формирование этических норм поведения в процессе общения  и совместной деятельности;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-воспитывать бережное отношение к русскому языку, к культуре речи, к слову;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200" u="sng" dirty="0" smtClean="0">
                <a:solidFill>
                  <a:schemeClr val="tx1"/>
                </a:solidFill>
              </a:rPr>
              <a:t>Формировать УУД:</a:t>
            </a:r>
            <a:br>
              <a:rPr lang="ru-RU" sz="2200" u="sng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Личностные УУД: способность к самооценке на основе критерия успешности учебной деятельности, мотивация учебной деятельности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Регулятивные УУД: оценивать результаты деятельности ( своей-чужой), анализировать собственную работу, определять цель учебной деятельности в сотрудничестве с учителем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Коммуникативные УУД: слушать собеседника, формировать собственное мнение и позицию, с точностью и достаточной полнотой выражать свои мысли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Познавательные УУД: систематизировать материал, полученный на предыдущих уроках, находить нужную информацию, работать с разными по уровню заданиями.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/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07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271715" cy="512618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Задачи: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</a:t>
            </a:r>
            <a:r>
              <a:rPr lang="ru-RU" sz="2000" dirty="0" smtClean="0">
                <a:solidFill>
                  <a:schemeClr val="tx1"/>
                </a:solidFill>
              </a:rPr>
              <a:t>формирование умения работать с новой информацией;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-формирование умения слушать и слышать, выстраивать речевые высказывания;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-формировать умений работать в группах(коммуникативные УУД);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-формировать умение работать со словарём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3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759" y="1710047"/>
            <a:ext cx="9322130" cy="40613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i="1" dirty="0" smtClean="0">
                <a:solidFill>
                  <a:schemeClr val="accent2">
                    <a:lumMod val="75000"/>
                  </a:schemeClr>
                </a:solidFill>
              </a:rPr>
              <a:t>Обращаться с языком кое-как – значит и мыслить кое-как: неточно, приблизительно, неверно.</a:t>
            </a:r>
          </a:p>
          <a:p>
            <a:pPr marL="0" indent="0" algn="r">
              <a:buNone/>
            </a:pPr>
            <a:r>
              <a:rPr lang="ru-RU" sz="4800" i="1" dirty="0" smtClean="0">
                <a:solidFill>
                  <a:schemeClr val="accent2">
                    <a:lumMod val="75000"/>
                  </a:schemeClr>
                </a:solidFill>
              </a:rPr>
              <a:t>А.Н.Толстой</a:t>
            </a:r>
            <a:endParaRPr lang="ru-RU" sz="4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2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140" y="178129"/>
            <a:ext cx="9144000" cy="152004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 речи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– это раздел лингвистики, в котором рассматриваются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правила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) современного русского языка.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140" y="1698171"/>
            <a:ext cx="9144000" cy="4785756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Правильность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– очень важная сторона речи. Правильная, содержательная, выразительная речь – признак культуры и образованности человека.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</a:rPr>
              <a:t>Содержание норм языка предполагает оценку речи с точки зрения 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правильно – неправильно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ошибочно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ru-RU" sz="2800" dirty="0" smtClean="0">
                <a:solidFill>
                  <a:srgbClr val="0070C0"/>
                </a:solidFill>
              </a:rPr>
              <a:t>: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звон</a:t>
            </a:r>
            <a:r>
              <a:rPr lang="ru-RU" sz="2800" b="1" dirty="0" smtClean="0">
                <a:solidFill>
                  <a:srgbClr val="0070C0"/>
                </a:solidFill>
              </a:rPr>
              <a:t>И</a:t>
            </a:r>
            <a:r>
              <a:rPr lang="ru-RU" sz="2800" dirty="0" smtClean="0">
                <a:solidFill>
                  <a:srgbClr val="0070C0"/>
                </a:solidFill>
              </a:rPr>
              <a:t>т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- зв</a:t>
            </a:r>
            <a:r>
              <a:rPr lang="ru-RU" sz="2800" b="1" dirty="0" smtClean="0">
                <a:solidFill>
                  <a:srgbClr val="0070C0"/>
                </a:solidFill>
              </a:rPr>
              <a:t>О</a:t>
            </a:r>
            <a:r>
              <a:rPr lang="ru-RU" sz="2800" dirty="0" smtClean="0">
                <a:solidFill>
                  <a:srgbClr val="0070C0"/>
                </a:solidFill>
              </a:rPr>
              <a:t>нит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неправильно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;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</a:rPr>
              <a:t>включ</a:t>
            </a:r>
            <a:r>
              <a:rPr lang="ru-RU" sz="2800" b="1" dirty="0" smtClean="0">
                <a:solidFill>
                  <a:srgbClr val="0070C0"/>
                </a:solidFill>
              </a:rPr>
              <a:t>И</a:t>
            </a:r>
            <a:r>
              <a:rPr lang="ru-RU" sz="2800" dirty="0" smtClean="0">
                <a:solidFill>
                  <a:srgbClr val="0070C0"/>
                </a:solidFill>
              </a:rPr>
              <a:t>т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– вклЮчит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неправильно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;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</a:rPr>
              <a:t> в сад</a:t>
            </a:r>
            <a:r>
              <a:rPr lang="ru-RU" sz="2800" b="1" dirty="0">
                <a:solidFill>
                  <a:srgbClr val="0070C0"/>
                </a:solidFill>
              </a:rPr>
              <a:t>У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- в сад</a:t>
            </a:r>
            <a:r>
              <a:rPr lang="ru-RU" sz="2800" b="1" dirty="0" smtClean="0">
                <a:solidFill>
                  <a:srgbClr val="0070C0"/>
                </a:solidFill>
              </a:rPr>
              <a:t>Е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bg1">
                    <a:lumMod val="50000"/>
                  </a:schemeClr>
                </a:solidFill>
              </a:rPr>
              <a:t>неправильно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2800" dirty="0" smtClean="0">
                <a:solidFill>
                  <a:srgbClr val="0070C0"/>
                </a:solidFill>
              </a:rPr>
              <a:t>и т.п.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0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012" y="190005"/>
            <a:ext cx="10818421" cy="6234546"/>
          </a:xfrm>
          <a:solidFill>
            <a:schemeClr val="bg1">
              <a:lumMod val="95000"/>
            </a:schemeClr>
          </a:solidFill>
          <a:ln>
            <a:solidFill>
              <a:srgbClr val="000099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Изучая русский язык в школе, вы знакомитесь с разными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нормами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(правилами):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орфоэпическими,</a:t>
            </a:r>
            <a:b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орфографическими, </a:t>
            </a:r>
            <a:b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пунктуационными, </a:t>
            </a:r>
            <a:b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грамматическими, </a:t>
            </a:r>
            <a:b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лексическими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нормами построения текста.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167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9" y="296883"/>
            <a:ext cx="11673443" cy="1282535"/>
          </a:xfrm>
        </p:spPr>
        <p:txBody>
          <a:bodyPr>
            <a:normAutofit fontScale="90000"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Орфоэпические нормы </a:t>
            </a:r>
            <a:r>
              <a:rPr lang="ru-RU" dirty="0">
                <a:solidFill>
                  <a:srgbClr val="002060"/>
                </a:solidFill>
              </a:rPr>
              <a:t>устанавливают правила словесного ударения и правильного произношения звуков в словах.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8" y="1769423"/>
            <a:ext cx="11673443" cy="465512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Орфографические нормы </a:t>
            </a:r>
            <a:r>
              <a:rPr lang="ru-RU" sz="3200" dirty="0">
                <a:solidFill>
                  <a:srgbClr val="002060"/>
                </a:solidFill>
              </a:rPr>
              <a:t>регулируют правильное написание слов.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Пунктуационные нормы </a:t>
            </a:r>
            <a:r>
              <a:rPr lang="ru-RU" sz="3200" dirty="0">
                <a:solidFill>
                  <a:srgbClr val="002060"/>
                </a:solidFill>
              </a:rPr>
              <a:t>- правила постановки знаков препинания.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Грамматические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 </a:t>
            </a:r>
            <a:r>
              <a:rPr lang="ru-RU" sz="3200" dirty="0">
                <a:solidFill>
                  <a:srgbClr val="002060"/>
                </a:solidFill>
              </a:rPr>
              <a:t>- это правила образования форм слова, словосочетаний и предложений.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Лексические нормы </a:t>
            </a:r>
            <a:r>
              <a:rPr lang="ru-RU" sz="3200" dirty="0">
                <a:solidFill>
                  <a:srgbClr val="002060"/>
                </a:solidFill>
              </a:rPr>
              <a:t>регулируют правильное употребление слов в речи в соответствии с их лексическим значением и стилистическими признаками.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9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33350"/>
            <a:ext cx="8596668" cy="4793674"/>
          </a:xfrm>
        </p:spPr>
        <p:txBody>
          <a:bodyPr anchor="ctr">
            <a:norm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 построения текста </a:t>
            </a:r>
            <a:r>
              <a:rPr lang="ru-RU" dirty="0" smtClean="0"/>
              <a:t>– это требования к содержанию, логической последовательности и речевому оформлению устного и письменного текста.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8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886</Words>
  <Application>Microsoft Office PowerPoint</Application>
  <PresentationFormat>Широкоэкранный</PresentationFormat>
  <Paragraphs>110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 </vt:lpstr>
      <vt:lpstr>Тема урока: «Культура речи.  Соблюдение норм современного русского литературного языка» (5 класс)</vt:lpstr>
      <vt:lpstr>Цели:  -формирование навыков правильной речи, непринужденного общения, навыка работы со словарём; -развитие связной речи обучающихся; -закрепление понятий «точность», «уместность»; -формирование этических норм поведения в процессе общения  и совместной деятельности; -воспитывать бережное отношение к русскому языку, к культуре речи, к слову;  Формировать УУД: Личностные УУД: способность к самооценке на основе критерия успешности учебной деятельности, мотивация учебной деятельности Регулятивные УУД: оценивать результаты деятельности ( своей-чужой), анализировать собственную работу, определять цель учебной деятельности в сотрудничестве с учителем Коммуникативные УУД: слушать собеседника, формировать собственное мнение и позицию, с точностью и достаточной полнотой выражать свои мысли Познавательные УУД: систематизировать материал, полученный на предыдущих уроках, находить нужную информацию, работать с разными по уровню заданиями.     </vt:lpstr>
      <vt:lpstr>Задачи:  -формирование умения работать с новой информацией; -формирование умения слушать и слышать, выстраивать речевые высказывания; -формировать умений работать в группах(коммуникативные УУД); -формировать умение работать со словарём</vt:lpstr>
      <vt:lpstr>Презентация PowerPoint</vt:lpstr>
      <vt:lpstr>Культура речи – это раздел лингвистики, в котором рассматриваются нормы (правила) современного русского языка.</vt:lpstr>
      <vt:lpstr>Изучая русский язык в школе, вы знакомитесь с разными нормами (правилами): * орфоэпическими, * орфографическими,  * пунктуационными,  * грамматическими,  * лексическими,  а также нормами построения текста.</vt:lpstr>
      <vt:lpstr>Орфоэпические нормы устанавливают правила словесного ударения и правильного произношения звуков в словах. </vt:lpstr>
      <vt:lpstr>Нормы построения текста – это требования к содержанию, логической последовательности и речевому оформлению устного и письменного текста.</vt:lpstr>
      <vt:lpstr>Чтобы овладеть нормами современного русского литературного языка, нужно их знать и уметь замечать ошибки в своей речи и речи окружающих людей, а также работать с разными лингвистическими словарями: * орфографическими * орфоэпическими  * толковыми * словарями трудностей русского языка  и др.</vt:lpstr>
      <vt:lpstr>Орфоэпическая разминка </vt:lpstr>
      <vt:lpstr>Проверьте!</vt:lpstr>
      <vt:lpstr>Найдите и исправьте ошибки, допущенные в речи.</vt:lpstr>
      <vt:lpstr>В чём заключаются ошибки в следующих предложениях?  Запишите примеры в исправленном виде.</vt:lpstr>
      <vt:lpstr>Оцените примеры с позиции «правильно» – «неправильно».  Пользуйтесь соответствующим словариком учебника.</vt:lpstr>
      <vt:lpstr>Объясните, какие ошибки допущены во фразы.</vt:lpstr>
      <vt:lpstr>Устное высказывание.  Спишите эпиграф к уроку.  Как вы понимаете высказывание русского писателя Алексей Николаевича Толстого (1882-1945)?  Согласны ли вы с ним?</vt:lpstr>
      <vt:lpstr>Игра – исследование «Что означает слово?» (групповая работа)</vt:lpstr>
      <vt:lpstr>Задание: 1. Объясните значение этих слов. 2. Нарисуйте их. 3. Узнайте лексическое значение этих слов в Толковом словаре Ожегова. 4. Сделайте вывод: изменилось ли ваше представление о значении слов? Запишите вывод под рисунком. 5.Представьте результаты исследования группы.  </vt:lpstr>
      <vt:lpstr>Презентация PowerPoint</vt:lpstr>
      <vt:lpstr>Презентация PowerPoint</vt:lpstr>
      <vt:lpstr>Джонка</vt:lpstr>
      <vt:lpstr>Презентация PowerPoint</vt:lpstr>
      <vt:lpstr>Бирюльки</vt:lpstr>
      <vt:lpstr>Ментик          короткая гусарская накидка с меховой опушкой.</vt:lpstr>
      <vt:lpstr>Плюмаж украшение из перьев на головном уборе</vt:lpstr>
      <vt:lpstr>Рефлексия: знания влияют на то, как мы видим и изображаем окружающий мир.</vt:lpstr>
      <vt:lpstr>Вывод:</vt:lpstr>
      <vt:lpstr>Библиография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ГБОУ ДПО (повышения квалификации) специалистов    Центр профессионального образования Самарской области</dc:title>
  <dc:creator>Инга Чижмак</dc:creator>
  <cp:lastModifiedBy>Инга Чижмак</cp:lastModifiedBy>
  <cp:revision>58</cp:revision>
  <dcterms:created xsi:type="dcterms:W3CDTF">2015-11-19T10:27:11Z</dcterms:created>
  <dcterms:modified xsi:type="dcterms:W3CDTF">2015-11-20T19:55:12Z</dcterms:modified>
</cp:coreProperties>
</file>