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76" r:id="rId3"/>
    <p:sldId id="277" r:id="rId4"/>
    <p:sldId id="278" r:id="rId5"/>
    <p:sldId id="279" r:id="rId6"/>
    <p:sldId id="286" r:id="rId7"/>
    <p:sldId id="280" r:id="rId8"/>
    <p:sldId id="281" r:id="rId9"/>
    <p:sldId id="285" r:id="rId10"/>
    <p:sldId id="282" r:id="rId11"/>
    <p:sldId id="284" r:id="rId12"/>
    <p:sldId id="287" r:id="rId13"/>
    <p:sldId id="288" r:id="rId14"/>
    <p:sldId id="289" r:id="rId15"/>
    <p:sldId id="262" r:id="rId16"/>
    <p:sldId id="273" r:id="rId17"/>
    <p:sldId id="290" r:id="rId18"/>
    <p:sldId id="291" r:id="rId19"/>
    <p:sldId id="292" r:id="rId20"/>
    <p:sldId id="293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</p:grpSp>
      <p:sp>
        <p:nvSpPr>
          <p:cNvPr id="573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EF5A-A21D-4A1D-ACAE-F89B2D11E7D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D323-68EA-40EA-A475-B8003033F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973B-6149-41EC-97DF-533F5BCD33C9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9DED-60B8-4FA8-B424-446AFF54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BF7A-85A3-479B-808C-688B8681912D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21DCF-C09B-4824-8B37-CE9700DD8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4AF1-4DD0-4F88-AF44-BFA689B36CC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B6FB-E0EF-455A-9422-CA6D96DC7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36864-A190-4B12-9315-B92416A4BA22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724D-F3ED-4FE5-96AC-852F52F76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302A-E812-43F2-8E2C-22BD34A6B7FE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0147-CE80-4277-ADF1-82DEC29E4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D3BB-7C93-464C-B3B6-9E7D40E4E154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D4D0-A1FF-41E2-9442-53D8F1E70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2E30-E3D6-486F-BC79-32577A7C71A2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D6E3-3B0A-4FC7-BD48-1027AEDE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61D1-831C-472C-9C57-A2E06316C5A1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BF82-FE7B-45A1-B0D6-3FB03DF8B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3334-864F-48DF-A795-75960CEA6197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0720-DC7B-473C-8115-480DC309C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8493-22F1-409F-8ACD-EE5B78ED3E75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B4888-53B4-4013-8A55-2CCDFE0DA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63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563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</p:grpSp>
      <p:sp>
        <p:nvSpPr>
          <p:cNvPr id="563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366C5048-557A-4FA2-8F41-1DCFFF80B6C1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63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78D277A4-7593-4C7D-B16D-07C29FD91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doms.ru/avt/b270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1995044_gaifulin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47813" y="5734050"/>
            <a:ext cx="5329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800"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50825" y="4286250"/>
            <a:ext cx="84978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tx2"/>
                </a:solidFill>
                <a:latin typeface="Arial Black" pitchFamily="34" charset="0"/>
              </a:rPr>
              <a:t>Анализ концепта «Родина»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Arial Black" pitchFamily="34" charset="0"/>
              </a:rPr>
              <a:t>Подготовила:       Педора Ирина            Викторовна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ages (2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5565">
            <a:off x="5584825" y="1171575"/>
            <a:ext cx="322262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28688" y="500063"/>
            <a:ext cx="5929312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ahoma" charset="0"/>
              </a:rPr>
              <a:t>Загадки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Здесь родился, живешь,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Уезжаешь — скучаешь,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Как зовут это место, знаешь? 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Tahoma" charset="0"/>
              </a:rPr>
              <a:t>(Родина)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Tahoma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Наслаждаться не устану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Песней </a:t>
            </a:r>
            <a:r>
              <a:rPr lang="ru-RU" sz="2400" dirty="0" err="1">
                <a:solidFill>
                  <a:srgbClr val="002060"/>
                </a:solidFill>
                <a:latin typeface="Tahoma" charset="0"/>
              </a:rPr>
              <a:t>жавороночка</a:t>
            </a: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,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Ни на что не променяю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Милую </a:t>
            </a:r>
            <a:r>
              <a:rPr lang="ru-RU" sz="2400" dirty="0" err="1">
                <a:solidFill>
                  <a:srgbClr val="002060"/>
                </a:solidFill>
                <a:latin typeface="Tahoma" charset="0"/>
              </a:rPr>
              <a:t>стороночку</a:t>
            </a: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!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Теплый ветер принесет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Аромат смородины,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Так чего дороже нет? —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ahoma" charset="0"/>
              </a:rPr>
              <a:t>Нет дороже... </a:t>
            </a:r>
            <a:r>
              <a:rPr lang="ru-RU" sz="2400" dirty="0">
                <a:solidFill>
                  <a:srgbClr val="FF0000"/>
                </a:solidFill>
                <a:latin typeface="Tahoma" charset="0"/>
              </a:rPr>
              <a:t>(Родины)</a:t>
            </a:r>
          </a:p>
          <a:p>
            <a:pPr>
              <a:defRPr/>
            </a:pPr>
            <a:endParaRPr lang="ru-RU" sz="2400" dirty="0">
              <a:solidFill>
                <a:srgbClr val="7030A0"/>
              </a:solidFill>
              <a:latin typeface="Tahoma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Irina\Desktop\malina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4071938"/>
            <a:ext cx="3275012" cy="2571750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Пословицы и поговорки</a:t>
            </a:r>
            <a:endParaRPr lang="ru-RU" sz="2800" dirty="0"/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14313" y="1857375"/>
            <a:ext cx="892968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Родину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, как и родителей, на чужбине не найдёшь.</a:t>
            </a:r>
            <a:r>
              <a:rPr lang="ru-RU" sz="2400">
                <a:solidFill>
                  <a:srgbClr val="00006D"/>
                </a:solidFill>
              </a:rPr>
              <a:t/>
            </a:r>
            <a:br>
              <a:rPr lang="ru-RU" sz="2400">
                <a:solidFill>
                  <a:srgbClr val="00006D"/>
                </a:solidFill>
              </a:rPr>
            </a:b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Любовь к </a:t>
            </a: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Родине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 сильнее смерти.</a:t>
            </a:r>
            <a:r>
              <a:rPr lang="ru-RU" sz="2400">
                <a:solidFill>
                  <a:srgbClr val="00006D"/>
                </a:solidFill>
              </a:rPr>
              <a:t/>
            </a:r>
            <a:br>
              <a:rPr lang="ru-RU" sz="2400">
                <a:solidFill>
                  <a:srgbClr val="00006D"/>
                </a:solidFill>
              </a:rPr>
            </a:b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На чужой стороне </a:t>
            </a: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Родина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 милей вдвойне.</a:t>
            </a:r>
            <a:r>
              <a:rPr lang="ru-RU" sz="2400">
                <a:solidFill>
                  <a:srgbClr val="00006D"/>
                </a:solidFill>
              </a:rPr>
              <a:t/>
            </a:r>
            <a:br>
              <a:rPr lang="ru-RU" sz="2400">
                <a:solidFill>
                  <a:srgbClr val="00006D"/>
                </a:solidFill>
              </a:rPr>
            </a:b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Одна у человека родная мать, одна у него и </a:t>
            </a: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Родина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.</a:t>
            </a:r>
            <a:r>
              <a:rPr lang="ru-RU" sz="2400">
                <a:solidFill>
                  <a:srgbClr val="00006D"/>
                </a:solidFill>
              </a:rPr>
              <a:t/>
            </a:r>
            <a:br>
              <a:rPr lang="ru-RU" sz="2400">
                <a:solidFill>
                  <a:srgbClr val="00006D"/>
                </a:solidFill>
              </a:rPr>
            </a:b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Кто за </a:t>
            </a: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Родину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 горой, тот и герой. 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006D"/>
                </a:solidFill>
                <a:cs typeface="Calibri" pitchFamily="34" charset="0"/>
              </a:rPr>
              <a:t>На чужой стороне </a:t>
            </a:r>
            <a:r>
              <a:rPr lang="ru-RU" sz="2000">
                <a:solidFill>
                  <a:srgbClr val="FF0000"/>
                </a:solidFill>
                <a:cs typeface="Calibri" pitchFamily="34" charset="0"/>
              </a:rPr>
              <a:t>Родина</a:t>
            </a:r>
            <a:r>
              <a:rPr lang="ru-RU" sz="2000">
                <a:solidFill>
                  <a:srgbClr val="00006D"/>
                </a:solidFill>
                <a:cs typeface="Calibri" pitchFamily="34" charset="0"/>
              </a:rPr>
              <a:t> милей вдвойне.</a:t>
            </a:r>
            <a:r>
              <a:rPr lang="ru-RU" sz="2400">
                <a:solidFill>
                  <a:srgbClr val="00006D"/>
                </a:solidFill>
              </a:rPr>
              <a:t/>
            </a:r>
            <a:br>
              <a:rPr lang="ru-RU" sz="2400">
                <a:solidFill>
                  <a:srgbClr val="00006D"/>
                </a:solidFill>
              </a:rPr>
            </a:b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Жить - </a:t>
            </a: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Родине 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служить.</a:t>
            </a:r>
            <a:r>
              <a:rPr lang="ru-RU" sz="2400">
                <a:solidFill>
                  <a:srgbClr val="00006D"/>
                </a:solidFill>
              </a:rPr>
              <a:t/>
            </a:r>
            <a:br>
              <a:rPr lang="ru-RU" sz="2400">
                <a:solidFill>
                  <a:srgbClr val="00006D"/>
                </a:solidFill>
              </a:rPr>
            </a:b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Чужбина – калина, </a:t>
            </a:r>
            <a:r>
              <a:rPr lang="ru-RU" sz="2400">
                <a:solidFill>
                  <a:srgbClr val="FF0000"/>
                </a:solidFill>
                <a:cs typeface="Calibri" pitchFamily="34" charset="0"/>
              </a:rPr>
              <a:t>Родина</a:t>
            </a:r>
            <a:r>
              <a:rPr lang="ru-RU" sz="2400">
                <a:solidFill>
                  <a:srgbClr val="00006D"/>
                </a:solidFill>
                <a:cs typeface="Calibri" pitchFamily="34" charset="0"/>
              </a:rPr>
              <a:t> – малина. </a:t>
            </a:r>
            <a:endParaRPr lang="ru-RU" sz="2400">
              <a:solidFill>
                <a:srgbClr val="00006D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Произведения художественной литературы: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М. Ю. Лермонтов «Родина» . </a:t>
            </a:r>
            <a:br>
              <a:rPr lang="ru-RU" sz="2800" dirty="0" smtClean="0"/>
            </a:br>
            <a:r>
              <a:rPr lang="ru-RU" sz="2800" dirty="0" smtClean="0"/>
              <a:t>М. А. Шолохова «Они сражались за Родину» ; «Судьба человека»; «Тихий Дон».</a:t>
            </a:r>
            <a:br>
              <a:rPr lang="ru-RU" sz="2800" dirty="0" smtClean="0"/>
            </a:br>
            <a:r>
              <a:rPr lang="ru-RU" sz="2800" dirty="0" smtClean="0"/>
              <a:t>Н. Рубцов  «Тихая моя Родина...».</a:t>
            </a:r>
            <a:br>
              <a:rPr lang="ru-RU" sz="2800" dirty="0" smtClean="0"/>
            </a:br>
            <a:r>
              <a:rPr lang="ru-RU" sz="2800" dirty="0" smtClean="0"/>
              <a:t>Ю. Шевчук «Родина».</a:t>
            </a:r>
          </a:p>
          <a:p>
            <a:pPr>
              <a:defRPr/>
            </a:pPr>
            <a:r>
              <a:rPr lang="ru-RU" sz="2800" dirty="0" smtClean="0"/>
              <a:t>Булгаков «Белая Гвардия».</a:t>
            </a:r>
          </a:p>
          <a:p>
            <a:pPr>
              <a:defRPr/>
            </a:pPr>
            <a:r>
              <a:rPr lang="ru-RU" sz="2800" dirty="0" smtClean="0"/>
              <a:t>Некрасов «Кому на Руси жить хорошо».</a:t>
            </a:r>
          </a:p>
          <a:p>
            <a:pPr>
              <a:defRPr/>
            </a:pPr>
            <a:r>
              <a:rPr lang="ru-RU" sz="2800" dirty="0" smtClean="0"/>
              <a:t>Толстой «Война и мир».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81075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sz="4000" b="0" dirty="0" smtClean="0"/>
              <a:t>Цитаты о родине</a:t>
            </a:r>
            <a:endParaRPr lang="ru-RU" sz="4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500188"/>
            <a:ext cx="7543800" cy="5143500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/>
              <a:t>«Чем больше чувствуешь связь с </a:t>
            </a:r>
            <a:r>
              <a:rPr lang="ru-RU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родиной</a:t>
            </a:r>
            <a:r>
              <a:rPr lang="ru-RU" sz="2400" i="1" dirty="0" smtClean="0"/>
              <a:t>, тем реальнее и охотнее представляешь ее себе как живой организм»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Блок А.А</a:t>
            </a:r>
            <a:r>
              <a:rPr lang="ru-RU" sz="2400" dirty="0" smtClean="0"/>
              <a:t>.</a:t>
            </a:r>
          </a:p>
          <a:p>
            <a:pPr>
              <a:defRPr/>
            </a:pP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i="1" u="sng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 «</a:t>
            </a:r>
            <a:r>
              <a:rPr lang="ru-RU" sz="2400" i="1" dirty="0" smtClean="0"/>
              <a:t>Я не научился любить свою родину с закрытыми глазами, со склоненной головой, с запертыми устами. Я нахожу, что человек может быть полезен своей стране только в том случае, если хорошо понимает ее; я думаю, что время слепых влюбленностей прошло, что теперь мы прежде всего обязаны родине истиной». </a:t>
            </a: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  <a:effectLst/>
              </a:rPr>
              <a:t>Чаадаев П. 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002060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857250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sz="4000" b="0" dirty="0" smtClean="0">
                <a:latin typeface="+mn-lt"/>
              </a:rPr>
              <a:t>Афоризмы о родине.</a:t>
            </a:r>
            <a:endParaRPr lang="ru-RU" sz="4000" b="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8715375" cy="6072187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/>
              <a:t>Любят </a:t>
            </a:r>
            <a:r>
              <a:rPr lang="ru-RU" sz="28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родину</a:t>
            </a:r>
            <a:r>
              <a:rPr lang="ru-RU" sz="2800" i="1" dirty="0" smtClean="0"/>
              <a:t> не за то, что она велика, а за то, что своя.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Сенека.</a:t>
            </a:r>
          </a:p>
          <a:p>
            <a:pPr>
              <a:defRPr/>
            </a:pPr>
            <a:r>
              <a:rPr lang="ru-RU" sz="2800" i="1" dirty="0" smtClean="0"/>
              <a:t>На первом месте должны быть </a:t>
            </a:r>
            <a:r>
              <a:rPr lang="ru-RU" sz="28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родина</a:t>
            </a:r>
            <a:r>
              <a:rPr lang="ru-RU" sz="2800" i="1" dirty="0" smtClean="0"/>
              <a:t> и родители, потом дети и вся семья, а затем остальные родственники.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Цицерон.</a:t>
            </a:r>
          </a:p>
          <a:p>
            <a:pPr>
              <a:defRPr/>
            </a:pPr>
            <a:r>
              <a:rPr lang="ru-RU" sz="2800" i="1" dirty="0" smtClean="0"/>
              <a:t>Любовь к </a:t>
            </a:r>
            <a:r>
              <a:rPr lang="ru-RU" sz="28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родине</a:t>
            </a:r>
            <a:r>
              <a:rPr lang="ru-RU" sz="2800" i="1" dirty="0" smtClean="0"/>
              <a:t> — первое достоинство цивилизованного человека.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Наполеон </a:t>
            </a:r>
            <a:r>
              <a:rPr lang="ru-RU" sz="28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Бонопарт</a:t>
            </a: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2800" i="1" dirty="0" smtClean="0"/>
              <a:t>Патриот — это человек, служащий </a:t>
            </a:r>
            <a:r>
              <a:rPr lang="ru-RU" sz="28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родине</a:t>
            </a:r>
            <a:r>
              <a:rPr lang="ru-RU" sz="2800" i="1" dirty="0" smtClean="0"/>
              <a:t>, а </a:t>
            </a:r>
            <a:r>
              <a:rPr lang="ru-RU" sz="28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родина </a:t>
            </a:r>
            <a:r>
              <a:rPr lang="ru-RU" sz="2800" i="1" dirty="0" smtClean="0"/>
              <a:t>— это прежде всего народ.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                             Чернышевский Н. Г.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u="sng" dirty="0" smtClean="0">
                <a:hlinkClick r:id="rId2"/>
              </a:rPr>
              <a:t/>
            </a:r>
            <a:br>
              <a:rPr lang="ru-RU" sz="2800" u="sng" dirty="0" smtClean="0">
                <a:hlinkClick r:id="rId2"/>
              </a:rPr>
            </a:b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1419592">
            <a:off x="4230688" y="882650"/>
            <a:ext cx="5759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  <a:latin typeface="Arial Black" pitchFamily="34" charset="0"/>
              </a:rPr>
              <a:t>Стихотворения о Родине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1188" y="115888"/>
            <a:ext cx="4524375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Если скажут слово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«родина»,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Сразу в памяти встаёт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Старый дом, в саду смородина,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Толстый тополь у ворот,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У реки берёзка-скромница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И ромашковый бугор...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А другим, наверно, вспомнится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Свой родной московский двор.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В лужах первые кораблики,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Где недавно был каток,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И большой соседней фабрики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Громкий, радостный гудок.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Или степь от маков красная,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Золотая целина... 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Родина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бывает разная, 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Но у всех она одна!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 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652632">
            <a:off x="5292725" y="5516563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" charset="0"/>
              </a:rPr>
              <a:t>Зинаида </a:t>
            </a:r>
            <a:r>
              <a:rPr lang="ru-RU" sz="2400">
                <a:solidFill>
                  <a:schemeClr val="bg1"/>
                </a:solidFill>
                <a:latin typeface="Arial Black" pitchFamily="34" charset="0"/>
              </a:rPr>
              <a:t>Александрова 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Река Сороть, Тригорское, Пушкинские Горы, Росс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714625" y="1143000"/>
            <a:ext cx="4500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Цветёт над тихой речкой яблоня.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Сады задумавшись, стоят.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Какая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Родина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нарядная,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Она сама как дивный сад!</a:t>
            </a:r>
          </a:p>
          <a:p>
            <a:pPr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Играет речка перекатами,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 ней рыба вся из серебра,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Какая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Родина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богатая,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Не сосчитать её добра!</a:t>
            </a:r>
          </a:p>
          <a:p>
            <a:pPr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Бежит волна неторопливая,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Простор полей ласкает глаз.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Какая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Родина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счастливая,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И это счастье всё для нас!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endParaRPr lang="en-US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(Виктор Фёдорович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Боков)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Irina\Desktop\b661dc2d18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008800"/>
                </a:solidFill>
                <a:cs typeface="Times New Roman" pitchFamily="18" charset="0"/>
              </a:rPr>
              <a:t>                                       Песня «Родина»</a:t>
            </a:r>
            <a:endParaRPr lang="ru-RU" sz="2400"/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слова Ф. Савинова, музыка А. Полячека</a:t>
            </a:r>
            <a:br>
              <a:rPr lang="ru-RU" sz="2400" b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b="1" i="1">
                <a:solidFill>
                  <a:srgbClr val="000000"/>
                </a:solidFill>
                <a:cs typeface="Times New Roman" pitchFamily="18" charset="0"/>
              </a:rPr>
              <a:t>из кинофильма «Семнадцать мгновений весны»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2400" b="1">
                <a:solidFill>
                  <a:srgbClr val="000000"/>
                </a:solidFill>
                <a:cs typeface="Times New Roman" pitchFamily="18" charset="0"/>
              </a:rPr>
            </a:br>
            <a:endParaRPr lang="ru-RU" sz="2400"/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b="1">
              <a:solidFill>
                <a:schemeClr val="accent1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Вижу чудное приволье,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Вижу нивы и поля, -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Это русское раздолье,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Это русская земля.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Вижу горы и долины,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Вижу степи и луга -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Это русские картины,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Это </a:t>
            </a:r>
            <a:r>
              <a:rPr lang="ru-RU" sz="2400" b="1">
                <a:solidFill>
                  <a:srgbClr val="FFFF00"/>
                </a:solidFill>
                <a:cs typeface="Times New Roman" pitchFamily="18" charset="0"/>
              </a:rPr>
              <a:t>Родина</a:t>
            </a: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 моя.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Слышу пенье жаворонка,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Слышу трели соловья -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Это русская сторонка,</a:t>
            </a:r>
            <a:endParaRPr lang="ru-RU" sz="2400" b="1">
              <a:solidFill>
                <a:schemeClr val="accent1"/>
              </a:solidFill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Это </a:t>
            </a:r>
            <a:r>
              <a:rPr lang="ru-RU" sz="2400" b="1">
                <a:solidFill>
                  <a:srgbClr val="FFFF00"/>
                </a:solidFill>
                <a:cs typeface="Times New Roman" pitchFamily="18" charset="0"/>
              </a:rPr>
              <a:t>Родина</a:t>
            </a:r>
            <a:r>
              <a:rPr lang="ru-RU" sz="2400" b="1">
                <a:solidFill>
                  <a:schemeClr val="accent1"/>
                </a:solidFill>
                <a:cs typeface="Times New Roman" pitchFamily="18" charset="0"/>
              </a:rPr>
              <a:t> моя!</a:t>
            </a:r>
            <a:endParaRPr lang="ru-RU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Irina\Desktop\24043641_russia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714488"/>
            <a:ext cx="6553253" cy="4500594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428625"/>
            <a:ext cx="7543800" cy="1214438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Концепт «Родина» в живописи.</a:t>
            </a:r>
            <a:br>
              <a:rPr lang="ru-RU" sz="3200" dirty="0" smtClean="0"/>
            </a:br>
            <a:r>
              <a:rPr lang="ru-RU" sz="2800" b="0" dirty="0" smtClean="0"/>
              <a:t>Левитан И. И. Озеро. Русь.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382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ru-RU" sz="3200" b="0" dirty="0" smtClean="0"/>
              <a:t>Васнецовы В. М. и А. М. На Родине.</a:t>
            </a:r>
            <a:endParaRPr lang="ru-RU" sz="3200" b="0" dirty="0"/>
          </a:p>
        </p:txBody>
      </p:sp>
      <p:pic>
        <p:nvPicPr>
          <p:cNvPr id="53250" name="Picture 2" descr="C:\Users\Irina\Desktop\artlib_gallery-277062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57298"/>
            <a:ext cx="9144000" cy="5500702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raiStepp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8715375" cy="642937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0" dirty="0" smtClean="0"/>
              <a:t>Концепт «Родина» принадлежит к </a:t>
            </a:r>
            <a:r>
              <a:rPr lang="ru-RU" sz="3200" b="0" dirty="0" err="1" smtClean="0"/>
              <a:t>концептосфере</a:t>
            </a:r>
            <a:r>
              <a:rPr lang="ru-RU" sz="3200" b="0" dirty="0" smtClean="0"/>
              <a:t> «мир».</a:t>
            </a:r>
            <a:endParaRPr lang="ru-RU" sz="3200" b="0" dirty="0"/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071563" y="1571625"/>
            <a:ext cx="764381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solidFill>
                  <a:schemeClr val="tx2"/>
                </a:solidFill>
              </a:rPr>
              <a:t>Является ключевым в русском национальном сознании и стоит в одном ряду с такими нравственными категориями, как «добро», «любовь», «дружба».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/>
              <a:t>Список используемой литературы: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28750"/>
            <a:ext cx="7543800" cy="46672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"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Словарь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русского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языка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" ( 22-е издание, 1990; с 1992 - "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Толковый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словарь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русского</a:t>
            </a:r>
            <a:r>
              <a:rPr lang="en-US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языка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", </a:t>
            </a:r>
            <a:r>
              <a:rPr lang="en-US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С. И. Ожегов совместно с Н. Ю. Шведовой)</a:t>
            </a:r>
            <a:endParaRPr lang="en-US" sz="20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Большой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энциклопедический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словарь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БЭС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; 1992; 2-е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изд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., 1997).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В. И.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Даль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«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Толковый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словарь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в 4-ех частях Москва, « Русский язык», 1995г.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Русский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ассоциативный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словарь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В 2 т. / Ю.Н.</a:t>
            </a:r>
            <a:r>
              <a:rPr lang="ru-RU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Караулов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, Г.А. Черкасова, Н.В. Уфимцева, Ю.А. Сорокин, Е.Ф. Тарасов. Москва–Мадрид, 2000. 496 с.</a:t>
            </a:r>
            <a:endParaRPr lang="en-US" sz="20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ru-RU" sz="2000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Хлебда</a:t>
            </a:r>
            <a:r>
              <a:rPr lang="ru-RU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В. Пословицы советского народа. Наброски к будущему анализу // Русистика. Берлин, 1994, № 1/2 . - С. 74-84.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рос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43313" y="3933825"/>
            <a:ext cx="5214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 Black" pitchFamily="34" charset="0"/>
              </a:rPr>
              <a:t>Спасибо за внимание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20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Irina\Desktop\70882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Концепт «родина» в языковой картине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РОДИНА</a:t>
            </a:r>
          </a:p>
          <a:p>
            <a:pPr>
              <a:defRPr/>
            </a:pPr>
            <a:r>
              <a:rPr lang="ru-RU" dirty="0" smtClean="0"/>
              <a:t>1) место, страна, где человек родился; где впервые сложился, возник этнос.</a:t>
            </a:r>
          </a:p>
          <a:p>
            <a:pPr>
              <a:defRPr/>
            </a:pPr>
            <a:r>
              <a:rPr lang="ru-RU" dirty="0" smtClean="0"/>
              <a:t>2) Место возникновения, открытия или изобретения чего-либо.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Весенний пейзаж, март 2009, фотографии природы весн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3022">
            <a:off x="4721970" y="3725286"/>
            <a:ext cx="4058398" cy="282953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Концепт «родина» в языковой картине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34480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РОДИНА</a:t>
            </a:r>
            <a:r>
              <a:rPr lang="ru-RU" sz="2800" b="1" dirty="0" smtClean="0"/>
              <a:t> - </a:t>
            </a:r>
            <a:r>
              <a:rPr lang="ru-RU" sz="2800" dirty="0" err="1" smtClean="0"/>
              <a:t>родина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р′одина</a:t>
            </a:r>
            <a:r>
              <a:rPr lang="ru-RU" sz="2800" dirty="0" smtClean="0"/>
              <a:t>, -</a:t>
            </a:r>
            <a:r>
              <a:rPr lang="ru-RU" sz="2800" dirty="0" err="1" smtClean="0"/>
              <a:t>ы</a:t>
            </a:r>
            <a:r>
              <a:rPr lang="ru-RU" sz="2800" dirty="0" smtClean="0"/>
              <a:t>, ж.</a:t>
            </a:r>
            <a:br>
              <a:rPr lang="ru-RU" sz="2800" dirty="0" smtClean="0"/>
            </a:br>
            <a:r>
              <a:rPr lang="ru-RU" sz="2800" dirty="0" smtClean="0"/>
              <a:t>1. Отечество, родная страна. </a:t>
            </a:r>
            <a:r>
              <a:rPr lang="ru-RU" sz="28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Любовь к родине. Защита родины.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Место рождения, происхождения </a:t>
            </a:r>
            <a:r>
              <a:rPr lang="ru-RU" sz="2800" dirty="0" err="1" smtClean="0"/>
              <a:t>кого-чего-н</a:t>
            </a:r>
            <a:r>
              <a:rPr lang="ru-RU" sz="2800" dirty="0" smtClean="0"/>
              <a:t>., возникновения чего-н. </a:t>
            </a:r>
            <a:r>
              <a:rPr lang="ru-RU" sz="28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Москва его родина. Индия - родина шахмат.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Вторая ~ место, давшее кому-нибудь приют, ставшее родным.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149" name="AutoShape 2" descr="http://im0-tub-ru.yandex.net/i?id=a42e6419ef7dd8b008b545b87dda0407-15-144&amp;n=21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AutoShape 4" descr="http://im0-tub-ru.yandex.net/i?id=a42e6419ef7dd8b008b545b87dda0407-15-144&amp;n=21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Концепт «родина» в языковой картине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sz="2800" dirty="0" smtClean="0"/>
              <a:t>РОДИНА</a:t>
            </a:r>
            <a:endParaRPr lang="ru-RU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   </a:t>
            </a:r>
            <a:r>
              <a:rPr lang="ru-RU" sz="2800" dirty="0" smtClean="0"/>
              <a:t>Родина, отечество, отчизна, родная сторона (сторонка), родной край, родное пепелище, колыбель. </a:t>
            </a:r>
            <a:r>
              <a:rPr lang="ru-RU" sz="2800" dirty="0" err="1" smtClean="0"/>
              <a:t>Прот</a:t>
            </a:r>
            <a:r>
              <a:rPr lang="ru-RU" sz="2800" dirty="0" smtClean="0"/>
              <a:t>. Чужбина. Ср. Граница и Чужой. </a:t>
            </a:r>
            <a:r>
              <a:rPr lang="ru-RU" sz="28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Приехал в родные палестины.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ina\Desktop\88553967_Mamaev_ku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88" y="357188"/>
            <a:ext cx="750093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По данным «Русского ассоциативного словаря» почти треть реакций (65 из 205) на слово-стимул </a:t>
            </a: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родина </a:t>
            </a:r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представлено лексемой </a:t>
            </a: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мать</a:t>
            </a:r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.</a:t>
            </a:r>
          </a:p>
          <a:p>
            <a:pPr>
              <a:defRPr/>
            </a:pPr>
            <a:endParaRPr lang="ru-RU" dirty="0">
              <a:latin typeface="Tahoma" charset="0"/>
            </a:endParaRPr>
          </a:p>
          <a:p>
            <a:pPr>
              <a:defRPr/>
            </a:pPr>
            <a:endParaRPr lang="ru-RU" dirty="0">
              <a:latin typeface="Tahoma" charset="0"/>
            </a:endParaRPr>
          </a:p>
          <a:p>
            <a:pPr>
              <a:defRPr/>
            </a:pPr>
            <a:endParaRPr lang="ru-RU" dirty="0">
              <a:latin typeface="Tahoma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Реакции на стимул "родина":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500188"/>
            <a:ext cx="7543800" cy="51435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chemeClr val="tx2"/>
                </a:solidFill>
              </a:rPr>
              <a:t>Реакции </a:t>
            </a: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tx2"/>
                </a:solidFill>
              </a:rPr>
              <a:t>Частота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  Мать              65</a:t>
            </a:r>
          </a:p>
          <a:p>
            <a:pPr algn="ctr">
              <a:defRPr/>
            </a:pPr>
            <a:r>
              <a:rPr lang="ru-RU" sz="2400" dirty="0" smtClean="0"/>
              <a:t>Моя                19</a:t>
            </a:r>
          </a:p>
          <a:p>
            <a:pPr algn="ctr">
              <a:defRPr/>
            </a:pPr>
            <a:r>
              <a:rPr lang="ru-RU" sz="2400" dirty="0" smtClean="0"/>
              <a:t>Россия            15</a:t>
            </a:r>
          </a:p>
          <a:p>
            <a:pPr algn="ctr">
              <a:defRPr/>
            </a:pPr>
            <a:r>
              <a:rPr lang="ru-RU" sz="2400" dirty="0" smtClean="0"/>
              <a:t>Зовет              6</a:t>
            </a:r>
          </a:p>
          <a:p>
            <a:pPr algn="ctr">
              <a:defRPr/>
            </a:pPr>
            <a:r>
              <a:rPr lang="ru-RU" sz="2400" dirty="0" smtClean="0"/>
              <a:t>Любимая         5</a:t>
            </a:r>
          </a:p>
          <a:p>
            <a:pPr algn="ctr">
              <a:defRPr/>
            </a:pPr>
            <a:r>
              <a:rPr lang="ru-RU" sz="2400" dirty="0" smtClean="0"/>
              <a:t>Одна               5</a:t>
            </a:r>
          </a:p>
          <a:p>
            <a:pPr algn="ctr">
              <a:defRPr/>
            </a:pPr>
            <a:r>
              <a:rPr lang="ru-RU" sz="2400" dirty="0" smtClean="0"/>
              <a:t>СССР               5</a:t>
            </a:r>
          </a:p>
          <a:p>
            <a:pPr algn="ctr">
              <a:defRPr/>
            </a:pPr>
            <a:r>
              <a:rPr lang="ru-RU" sz="2400" dirty="0" smtClean="0"/>
              <a:t>Отчизна          4</a:t>
            </a:r>
          </a:p>
          <a:p>
            <a:pPr algn="ctr">
              <a:defRPr/>
            </a:pPr>
            <a:r>
              <a:rPr lang="ru-RU" sz="2400" dirty="0" smtClean="0"/>
              <a:t>Большая          3    </a:t>
            </a:r>
          </a:p>
          <a:p>
            <a:pPr algn="ctr">
              <a:defRPr/>
            </a:pPr>
            <a:r>
              <a:rPr lang="ru-RU" sz="2400" dirty="0" smtClean="0"/>
              <a:t>Страна            2</a:t>
            </a:r>
          </a:p>
          <a:p>
            <a:pPr>
              <a:defRPr/>
            </a:pPr>
            <a:endParaRPr lang="ru-RU" sz="900" dirty="0" smtClean="0"/>
          </a:p>
          <a:p>
            <a:pPr>
              <a:defRPr/>
            </a:pPr>
            <a:endParaRPr lang="ru-RU" sz="1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128587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ru-RU" sz="4000" dirty="0" smtClean="0"/>
              <a:t>Ядро концепта «Родина»</a:t>
            </a:r>
            <a:endParaRPr lang="ru-RU" sz="40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181975" cy="5286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smtClean="0">
                <a:effectLst/>
              </a:rPr>
              <a:t>Слово </a:t>
            </a:r>
            <a:r>
              <a:rPr lang="ru-RU" sz="2800" i="1" smtClean="0">
                <a:effectLst/>
              </a:rPr>
              <a:t>родина</a:t>
            </a:r>
            <a:r>
              <a:rPr lang="ru-RU" sz="2800" smtClean="0">
                <a:effectLst/>
              </a:rPr>
              <a:t> общеславянское. В украинском языке </a:t>
            </a:r>
            <a:r>
              <a:rPr lang="ru-RU" sz="2800" i="1" smtClean="0">
                <a:effectLst/>
              </a:rPr>
              <a:t>родина</a:t>
            </a:r>
            <a:r>
              <a:rPr lang="ru-RU" sz="2800" smtClean="0">
                <a:effectLst/>
              </a:rPr>
              <a:t> – «семья», в белорусском </a:t>
            </a:r>
            <a:r>
              <a:rPr lang="ru-RU" sz="2800" i="1" smtClean="0">
                <a:effectLst/>
              </a:rPr>
              <a:t>родз</a:t>
            </a:r>
            <a:r>
              <a:rPr lang="en-US" sz="2800" i="1" smtClean="0">
                <a:effectLst/>
              </a:rPr>
              <a:t>i</a:t>
            </a:r>
            <a:r>
              <a:rPr lang="ru-RU" sz="2800" i="1" smtClean="0">
                <a:effectLst/>
              </a:rPr>
              <a:t>на</a:t>
            </a:r>
            <a:r>
              <a:rPr lang="ru-RU" sz="2800" smtClean="0">
                <a:effectLst/>
              </a:rPr>
              <a:t> – то же, в сербохорватском </a:t>
            </a:r>
            <a:r>
              <a:rPr lang="ru-RU" sz="2800" i="1" smtClean="0">
                <a:effectLst/>
              </a:rPr>
              <a:t>родина </a:t>
            </a:r>
            <a:r>
              <a:rPr lang="ru-RU" sz="2800" smtClean="0">
                <a:effectLst/>
              </a:rPr>
              <a:t>– «обилие плодов», в словенском </a:t>
            </a:r>
            <a:r>
              <a:rPr lang="en-US" sz="2800" i="1" smtClean="0">
                <a:effectLst/>
              </a:rPr>
              <a:t>rodina</a:t>
            </a:r>
            <a:r>
              <a:rPr lang="ru-RU" sz="2800" smtClean="0">
                <a:effectLst/>
              </a:rPr>
              <a:t> – то же, в чешском, словацком </a:t>
            </a:r>
            <a:r>
              <a:rPr lang="en-US" sz="2800" i="1" smtClean="0">
                <a:effectLst/>
              </a:rPr>
              <a:t>rodina</a:t>
            </a:r>
            <a:r>
              <a:rPr lang="ru-RU" sz="2800" smtClean="0">
                <a:effectLst/>
              </a:rPr>
              <a:t> – «семья», в польском </a:t>
            </a:r>
            <a:r>
              <a:rPr lang="en-US" sz="2800" i="1" smtClean="0">
                <a:effectLst/>
              </a:rPr>
              <a:t>rodzina</a:t>
            </a:r>
            <a:r>
              <a:rPr lang="ru-RU" sz="2800" smtClean="0">
                <a:effectLst/>
              </a:rPr>
              <a:t> – то же. Близкое значение к русскому значению слова имеет болгарское </a:t>
            </a:r>
            <a:r>
              <a:rPr lang="ru-RU" sz="2800" i="1" smtClean="0">
                <a:effectLst/>
              </a:rPr>
              <a:t>родина</a:t>
            </a:r>
            <a:r>
              <a:rPr lang="ru-RU" sz="2800" smtClean="0">
                <a:effectLst/>
              </a:rPr>
              <a:t> – «родина, место рождения» 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357188"/>
            <a:ext cx="87153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>
                <a:latin typeface="+mn-lt"/>
              </a:rPr>
              <a:t>По данным энциклопедии «Мифы народов мира» ,слово </a:t>
            </a:r>
            <a:r>
              <a:rPr lang="ru-RU" sz="24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родина</a:t>
            </a:r>
            <a:r>
              <a:rPr lang="ru-RU" sz="2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имеет древнерусский корень </a:t>
            </a:r>
            <a:r>
              <a:rPr lang="ru-RU" sz="2400" i="1" dirty="0">
                <a:latin typeface="+mn-lt"/>
              </a:rPr>
              <a:t>-</a:t>
            </a:r>
            <a:r>
              <a:rPr lang="ru-RU" sz="240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род-</a:t>
            </a:r>
            <a:r>
              <a:rPr lang="ru-RU" sz="2400" dirty="0">
                <a:latin typeface="+mn-lt"/>
              </a:rPr>
              <a:t>, образованный от индоевропейской основы </a:t>
            </a:r>
            <a:r>
              <a:rPr lang="ru-RU" sz="2400" i="1" dirty="0">
                <a:latin typeface="+mn-lt"/>
              </a:rPr>
              <a:t>*</a:t>
            </a:r>
            <a:r>
              <a:rPr lang="ru-RU" sz="2400" i="1" dirty="0" err="1">
                <a:latin typeface="+mn-lt"/>
              </a:rPr>
              <a:t>Hord</a:t>
            </a:r>
            <a:r>
              <a:rPr lang="en-US" sz="2400" i="1" baseline="30000" dirty="0" err="1">
                <a:latin typeface="+mn-lt"/>
              </a:rPr>
              <a:t>h</a:t>
            </a:r>
            <a:r>
              <a:rPr lang="en-US" sz="2400" i="1" dirty="0" err="1">
                <a:latin typeface="+mn-lt"/>
              </a:rPr>
              <a:t>u</a:t>
            </a:r>
            <a:r>
              <a:rPr lang="ru-RU" sz="2400" dirty="0">
                <a:latin typeface="+mn-lt"/>
              </a:rPr>
              <a:t>. В культе славянского языческого бога Рода отразился индоевропейский культ </a:t>
            </a:r>
            <a:r>
              <a:rPr lang="ru-RU" sz="2400" dirty="0" err="1">
                <a:latin typeface="+mn-lt"/>
              </a:rPr>
              <a:t>Hord</a:t>
            </a:r>
            <a:r>
              <a:rPr lang="en-US" sz="2400" baseline="30000" dirty="0" err="1">
                <a:latin typeface="+mn-lt"/>
              </a:rPr>
              <a:t>h</a:t>
            </a:r>
            <a:r>
              <a:rPr lang="en-US" sz="2400" dirty="0" err="1">
                <a:latin typeface="+mn-lt"/>
              </a:rPr>
              <a:t>u</a:t>
            </a:r>
            <a:r>
              <a:rPr lang="ru-RU" sz="2400" dirty="0">
                <a:latin typeface="+mn-lt"/>
              </a:rPr>
              <a:t> – культ рода, собрания потомков. </a:t>
            </a:r>
            <a:r>
              <a:rPr lang="ru-RU" sz="2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Родъ</a:t>
            </a:r>
            <a:r>
              <a:rPr lang="ru-RU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воплощение рода, единства потомков одного предка, который дарует жизнь, плодородие, долголетие. </a:t>
            </a:r>
          </a:p>
        </p:txBody>
      </p:sp>
      <p:pic>
        <p:nvPicPr>
          <p:cNvPr id="11267" name="Picture 2" descr="C:\Users\Irina\Desktop\0-01-100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214813"/>
            <a:ext cx="46434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10">
      <a:dk1>
        <a:srgbClr val="0000FF"/>
      </a:dk1>
      <a:lt1>
        <a:srgbClr val="FFFFFF"/>
      </a:lt1>
      <a:dk2>
        <a:srgbClr val="000000"/>
      </a:dk2>
      <a:lt2>
        <a:srgbClr val="CCFFFF"/>
      </a:lt2>
      <a:accent1>
        <a:srgbClr val="FFFFFF"/>
      </a:accent1>
      <a:accent2>
        <a:srgbClr val="CCFFFF"/>
      </a:accent2>
      <a:accent3>
        <a:srgbClr val="FFFFFF"/>
      </a:accent3>
      <a:accent4>
        <a:srgbClr val="0000DA"/>
      </a:accent4>
      <a:accent5>
        <a:srgbClr val="FFFFFF"/>
      </a:accent5>
      <a:accent6>
        <a:srgbClr val="B9E7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0000FF"/>
        </a:dk1>
        <a:lt1>
          <a:srgbClr val="FFFFFF"/>
        </a:lt1>
        <a:dk2>
          <a:srgbClr val="000000"/>
        </a:dk2>
        <a:lt2>
          <a:srgbClr val="CCFFFF"/>
        </a:lt2>
        <a:accent1>
          <a:srgbClr val="FFFFFF"/>
        </a:accent1>
        <a:accent2>
          <a:srgbClr val="CCFFFF"/>
        </a:accent2>
        <a:accent3>
          <a:srgbClr val="FFFFFF"/>
        </a:accent3>
        <a:accent4>
          <a:srgbClr val="0000DA"/>
        </a:accent4>
        <a:accent5>
          <a:srgbClr val="FFFFFF"/>
        </a:accent5>
        <a:accent6>
          <a:srgbClr val="B9E7E7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611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Tahoma</vt:lpstr>
      <vt:lpstr>Arial</vt:lpstr>
      <vt:lpstr>Wingdings</vt:lpstr>
      <vt:lpstr>Calibri</vt:lpstr>
      <vt:lpstr>Arial Black</vt:lpstr>
      <vt:lpstr>Times New Roman</vt:lpstr>
      <vt:lpstr>Сумерки</vt:lpstr>
      <vt:lpstr>Слайд 1</vt:lpstr>
      <vt:lpstr>Концепт «Родина» принадлежит к концептосфере «мир».</vt:lpstr>
      <vt:lpstr>Концепт «родина» в языковой картине мира</vt:lpstr>
      <vt:lpstr>Концепт «родина» в языковой картине мира</vt:lpstr>
      <vt:lpstr>Концепт «родина» в языковой картине мира</vt:lpstr>
      <vt:lpstr>Слайд 6</vt:lpstr>
      <vt:lpstr> Реакции на стимул "родина": </vt:lpstr>
      <vt:lpstr>Ядро концепта «Родина»</vt:lpstr>
      <vt:lpstr>Слайд 9</vt:lpstr>
      <vt:lpstr>Слайд 10</vt:lpstr>
      <vt:lpstr>Пословицы и поговорки</vt:lpstr>
      <vt:lpstr>Произведения художественной литературы:</vt:lpstr>
      <vt:lpstr>Цитаты о родине</vt:lpstr>
      <vt:lpstr>Афоризмы о родине.</vt:lpstr>
      <vt:lpstr>Слайд 15</vt:lpstr>
      <vt:lpstr>Слайд 16</vt:lpstr>
      <vt:lpstr>Слайд 17</vt:lpstr>
      <vt:lpstr>Концепт «Родина» в живописи. Левитан И. И. Озеро. Русь. </vt:lpstr>
      <vt:lpstr>Васнецовы В. М. и А. М. На Родине.</vt:lpstr>
      <vt:lpstr>Список используемой литературы:</vt:lpstr>
      <vt:lpstr>Слайд 21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</dc:creator>
  <cp:lastModifiedBy>Irina</cp:lastModifiedBy>
  <cp:revision>59</cp:revision>
  <dcterms:created xsi:type="dcterms:W3CDTF">2011-01-30T09:30:16Z</dcterms:created>
  <dcterms:modified xsi:type="dcterms:W3CDTF">2015-11-15T15:55:57Z</dcterms:modified>
</cp:coreProperties>
</file>