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4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0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4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1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1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3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3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9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0CE3-0905-4534-BD45-3BAB03215D4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F09C-2AD6-4C55-B7D7-0CFF9006B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6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6613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>
                <a:solidFill>
                  <a:srgbClr val="CB4335"/>
                </a:solidFill>
              </a:rPr>
              <a:t>Термоаппликация</a:t>
            </a:r>
            <a:r>
              <a:rPr lang="ru-RU" altLang="ru-RU" sz="2800" b="1"/>
              <a:t> </a:t>
            </a:r>
          </a:p>
        </p:txBody>
      </p:sp>
      <p:pic>
        <p:nvPicPr>
          <p:cNvPr id="14339" name="Picture 6" descr="Пч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16114"/>
            <a:ext cx="269716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39034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412875"/>
            <a:ext cx="44640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bffe509f6b619d75bbecc891ef4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4076701"/>
            <a:ext cx="2617787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7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31950" y="319088"/>
            <a:ext cx="9036050" cy="563562"/>
          </a:xfrm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Декоративные заплаты на швейных изделиях</a:t>
            </a:r>
          </a:p>
        </p:txBody>
      </p:sp>
      <p:pic>
        <p:nvPicPr>
          <p:cNvPr id="15363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981075"/>
            <a:ext cx="4052888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060575"/>
            <a:ext cx="3024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Содержимое 6"/>
          <p:cNvSpPr>
            <a:spLocks noGrp="1"/>
          </p:cNvSpPr>
          <p:nvPr>
            <p:ph idx="1"/>
          </p:nvPr>
        </p:nvSpPr>
        <p:spPr>
          <a:xfrm>
            <a:off x="2438400" y="2997201"/>
            <a:ext cx="8229600" cy="5248275"/>
          </a:xfrm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75563" y="6389688"/>
            <a:ext cx="2895600" cy="290512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1536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060575"/>
            <a:ext cx="3371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-70" r="13470" b="72"/>
          <a:stretch>
            <a:fillRect/>
          </a:stretch>
        </p:blipFill>
        <p:spPr bwMode="auto">
          <a:xfrm>
            <a:off x="6456363" y="1125539"/>
            <a:ext cx="27432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Заголовок 29"/>
          <p:cNvSpPr>
            <a:spLocks noGrp="1"/>
          </p:cNvSpPr>
          <p:nvPr>
            <p:ph type="title"/>
          </p:nvPr>
        </p:nvSpPr>
        <p:spPr>
          <a:xfrm>
            <a:off x="1546226" y="476250"/>
            <a:ext cx="9121775" cy="4778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Декоративные заплаты на плечевом изделии</a:t>
            </a:r>
            <a:r>
              <a:rPr lang="ru-RU" altLang="ru-RU" smtClean="0">
                <a:solidFill>
                  <a:srgbClr val="FF0000"/>
                </a:solidFill>
              </a:rPr>
              <a:t/>
            </a:r>
            <a:br>
              <a:rPr lang="ru-RU" altLang="ru-RU" smtClean="0">
                <a:solidFill>
                  <a:srgbClr val="FF0000"/>
                </a:solidFill>
              </a:rPr>
            </a:br>
            <a:endParaRPr lang="ru-RU" altLang="ru-RU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87938" y="319088"/>
            <a:ext cx="5122862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Расположение заплат на поясных изделиях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16389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 r="16331"/>
          <a:stretch>
            <a:fillRect/>
          </a:stretch>
        </p:blipFill>
        <p:spPr bwMode="auto">
          <a:xfrm>
            <a:off x="8374064" y="2997200"/>
            <a:ext cx="209867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-4401" r="31335" b="4401"/>
          <a:stretch>
            <a:fillRect/>
          </a:stretch>
        </p:blipFill>
        <p:spPr bwMode="auto">
          <a:xfrm>
            <a:off x="1703389" y="-31750"/>
            <a:ext cx="3248025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276475"/>
            <a:ext cx="297021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6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93825" y="333376"/>
            <a:ext cx="9251950" cy="563563"/>
          </a:xfrm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Заплаты простой и сложной формы</a:t>
            </a:r>
          </a:p>
        </p:txBody>
      </p:sp>
      <p:pic>
        <p:nvPicPr>
          <p:cNvPr id="17411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1" y="1268414"/>
            <a:ext cx="2663825" cy="3297237"/>
          </a:xfrm>
        </p:spPr>
      </p:pic>
      <p:pic>
        <p:nvPicPr>
          <p:cNvPr id="17412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0052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229225"/>
            <a:ext cx="12112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04813"/>
            <a:ext cx="8229600" cy="588962"/>
          </a:xfrm>
        </p:spPr>
        <p:txBody>
          <a:bodyPr/>
          <a:lstStyle/>
          <a:p>
            <a:pPr algn="ctr"/>
            <a:r>
              <a:rPr lang="ru-RU" altLang="ru-RU" sz="2800" b="1">
                <a:solidFill>
                  <a:srgbClr val="CB4335"/>
                </a:solidFill>
              </a:rPr>
              <a:t>Выполнение декоративной заплаты.</a:t>
            </a:r>
            <a:r>
              <a:rPr lang="ru-RU" altLang="ru-RU" sz="2800"/>
              <a:t>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847850" y="1773238"/>
            <a:ext cx="313213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0"/>
              <a:t>Работа по инструкционной  карте</a:t>
            </a:r>
          </a:p>
          <a:p>
            <a:pPr lvl="1" eaLnBrk="1" hangingPunct="1"/>
            <a:endParaRPr lang="ru-RU" altLang="ru-RU" i="0"/>
          </a:p>
          <a:p>
            <a:pPr lvl="1" eaLnBrk="1" hangingPunct="1"/>
            <a:endParaRPr lang="ru-RU" altLang="ru-RU" i="0"/>
          </a:p>
          <a:p>
            <a:pPr lvl="1" eaLnBrk="1" hangingPunct="1"/>
            <a:r>
              <a:rPr lang="ru-RU" altLang="ru-RU" b="1" i="0">
                <a:solidFill>
                  <a:srgbClr val="CB4335"/>
                </a:solidFill>
              </a:rPr>
              <a:t>Самоконтроль: </a:t>
            </a:r>
            <a:endParaRPr lang="ru-RU" altLang="ru-RU">
              <a:solidFill>
                <a:srgbClr val="CB4335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ru-RU" altLang="ru-RU"/>
              <a:t>  Поврежденный участок полностью закрыт заплатой -аппликацией.</a:t>
            </a:r>
          </a:p>
          <a:p>
            <a:pPr lvl="1" eaLnBrk="1" hangingPunct="1">
              <a:buFontTx/>
              <a:buChar char="•"/>
            </a:pPr>
            <a:r>
              <a:rPr lang="ru-RU" altLang="ru-RU"/>
              <a:t>  Заплата –аппликация приклеена полностью к изделию.</a:t>
            </a:r>
          </a:p>
          <a:p>
            <a:pPr lvl="1" eaLnBrk="1" hangingPunct="1">
              <a:buFontTx/>
              <a:buChar char="•"/>
            </a:pPr>
            <a:r>
              <a:rPr lang="ru-RU" altLang="ru-RU"/>
              <a:t>  Время влажно-тепловой обработки соблюдено.</a:t>
            </a:r>
          </a:p>
          <a:p>
            <a:pPr lvl="1" eaLnBrk="1" hangingPunct="1">
              <a:buFontTx/>
              <a:buChar char="•"/>
            </a:pPr>
            <a:r>
              <a:rPr lang="ru-RU" altLang="ru-RU"/>
              <a:t>  Стежки выполнены аккуратно, на равном расстоянии друг от друга.</a:t>
            </a:r>
          </a:p>
        </p:txBody>
      </p:sp>
      <p:pic>
        <p:nvPicPr>
          <p:cNvPr id="18436" name="Picture 5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3821" r="7109" b="23540"/>
          <a:stretch>
            <a:fillRect/>
          </a:stretch>
        </p:blipFill>
        <p:spPr bwMode="auto">
          <a:xfrm>
            <a:off x="5664201" y="1125539"/>
            <a:ext cx="47275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</a:rPr>
              <a:t>Карта самооценивания</a:t>
            </a:r>
          </a:p>
        </p:txBody>
      </p:sp>
      <p:pic>
        <p:nvPicPr>
          <p:cNvPr id="19459" name="Picture 7" descr="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48259" r="3593" b="21152"/>
          <a:stretch>
            <a:fillRect/>
          </a:stretch>
        </p:blipFill>
        <p:spPr bwMode="auto">
          <a:xfrm>
            <a:off x="2208214" y="1412875"/>
            <a:ext cx="7991475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/>
            <a:r>
              <a:rPr lang="ru-RU" altLang="ru-RU" b="1" smtClean="0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063750" y="836614"/>
            <a:ext cx="8229600" cy="51847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  <a:p>
            <a:pPr lvl="1"/>
            <a:r>
              <a:rPr lang="ru-RU" altLang="ru-RU" b="1" smtClean="0">
                <a:solidFill>
                  <a:srgbClr val="008000"/>
                </a:solidFill>
                <a:latin typeface="Arial" panose="020B0604020202020204" pitchFamily="34" charset="0"/>
              </a:rPr>
              <a:t>Если для выполнения декоративной заплаты вы выбрали сложный рисунок, и ваша работа требует большого количества времени, закончить ее вы сможете дома.</a:t>
            </a:r>
          </a:p>
          <a:p>
            <a:pPr lvl="1">
              <a:buFont typeface="Wingdings" panose="05000000000000000000" pitchFamily="2" charset="2"/>
              <a:buNone/>
            </a:pPr>
            <a:endParaRPr lang="ru-RU" altLang="ru-RU" sz="32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lvl="1"/>
            <a:r>
              <a:rPr lang="ru-RU" altLang="ru-RU" b="1" smtClean="0">
                <a:latin typeface="Arial" panose="020B0604020202020204" pitchFamily="34" charset="0"/>
              </a:rPr>
              <a:t>Проверте свою одежду и одежду членов своей семьи. Если она нуждается в ремонте, то предложите оптимальный вариант. Обоснуйте свое решение.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  <a:endParaRPr lang="ru-RU" altLang="ru-RU" sz="3600">
              <a:latin typeface="Arial" panose="020B0604020202020204" pitchFamily="34" charset="0"/>
            </a:endParaRP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609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714356"/>
            <a:ext cx="7772400" cy="114300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marL="484632" algn="r">
              <a:defRPr/>
            </a:pPr>
            <a:r>
              <a:rPr lang="ru-RU" sz="54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/>
              </a:rPr>
              <a:t>Рефлексия</a:t>
            </a:r>
            <a:br>
              <a:rPr lang="ru-RU" sz="54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/>
              </a:rPr>
            </a:br>
            <a:endParaRPr lang="ru-RU" sz="5400" dirty="0"/>
          </a:p>
        </p:txBody>
      </p:sp>
      <p:pic>
        <p:nvPicPr>
          <p:cNvPr id="21507" name="Picture 22" descr="278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5475" y="1268413"/>
            <a:ext cx="1741488" cy="1873250"/>
          </a:xfrm>
          <a:noFill/>
        </p:spPr>
      </p:pic>
      <p:pic>
        <p:nvPicPr>
          <p:cNvPr id="21508" name="Picture 29" descr="Большие смайл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357564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 descr="Крупная сетка"/>
          <p:cNvSpPr>
            <a:spLocks noChangeArrowheads="1"/>
          </p:cNvSpPr>
          <p:nvPr/>
        </p:nvSpPr>
        <p:spPr bwMode="auto">
          <a:xfrm>
            <a:off x="3719514" y="2133601"/>
            <a:ext cx="3571875" cy="461963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1"/>
                </a:solidFill>
              </a:rPr>
              <a:t>научилась… </a:t>
            </a:r>
          </a:p>
        </p:txBody>
      </p:sp>
      <p:sp>
        <p:nvSpPr>
          <p:cNvPr id="7" name="Rectangle 16" descr="Крупная сетка"/>
          <p:cNvSpPr>
            <a:spLocks noChangeArrowheads="1"/>
          </p:cNvSpPr>
          <p:nvPr/>
        </p:nvSpPr>
        <p:spPr bwMode="auto">
          <a:xfrm>
            <a:off x="1847851" y="3429001"/>
            <a:ext cx="3929063" cy="461963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1"/>
                </a:solidFill>
              </a:rPr>
              <a:t>было трудно…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ectangle 17" descr="Крупная сетка"/>
          <p:cNvSpPr>
            <a:spLocks noChangeArrowheads="1"/>
          </p:cNvSpPr>
          <p:nvPr/>
        </p:nvSpPr>
        <p:spPr bwMode="auto">
          <a:xfrm>
            <a:off x="4079876" y="5527645"/>
            <a:ext cx="4214813" cy="400110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Что мне этот урок дал для жизни?</a:t>
            </a:r>
          </a:p>
        </p:txBody>
      </p:sp>
      <p:sp>
        <p:nvSpPr>
          <p:cNvPr id="9" name="Rectangle 18" descr="Крупная сетка"/>
          <p:cNvSpPr>
            <a:spLocks noChangeArrowheads="1"/>
          </p:cNvSpPr>
          <p:nvPr/>
        </p:nvSpPr>
        <p:spPr bwMode="auto">
          <a:xfrm>
            <a:off x="4511676" y="1557338"/>
            <a:ext cx="3571875" cy="461962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1"/>
                </a:solidFill>
              </a:rPr>
              <a:t>узнала… </a:t>
            </a:r>
          </a:p>
        </p:txBody>
      </p:sp>
      <p:sp>
        <p:nvSpPr>
          <p:cNvPr id="10" name="Rectangle 19" descr="Крупная сетка"/>
          <p:cNvSpPr>
            <a:spLocks noChangeArrowheads="1"/>
          </p:cNvSpPr>
          <p:nvPr/>
        </p:nvSpPr>
        <p:spPr bwMode="auto">
          <a:xfrm>
            <a:off x="2279650" y="4581526"/>
            <a:ext cx="3786188" cy="461963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1"/>
                </a:solidFill>
              </a:rPr>
              <a:t>меня удивило…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 20" descr="Крупная сетка"/>
          <p:cNvSpPr>
            <a:spLocks noChangeArrowheads="1"/>
          </p:cNvSpPr>
          <p:nvPr/>
        </p:nvSpPr>
        <p:spPr bwMode="auto">
          <a:xfrm>
            <a:off x="1524000" y="1125539"/>
            <a:ext cx="3132138" cy="460375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Сегодня на уроке 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Термоаппликация </vt:lpstr>
      <vt:lpstr>Декоративные заплаты на швейных изделиях</vt:lpstr>
      <vt:lpstr>Декоративные заплаты на плечевом изделии </vt:lpstr>
      <vt:lpstr>Расположение заплат на поясных изделиях</vt:lpstr>
      <vt:lpstr>Заплаты простой и сложной формы</vt:lpstr>
      <vt:lpstr>Выполнение декоративной заплаты. </vt:lpstr>
      <vt:lpstr>Карта самооценивания</vt:lpstr>
      <vt:lpstr>Домашнее задание</vt:lpstr>
      <vt:lpstr>Рефлексия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№49</dc:creator>
  <cp:lastModifiedBy>Школа №49</cp:lastModifiedBy>
  <cp:revision>2</cp:revision>
  <dcterms:created xsi:type="dcterms:W3CDTF">2015-11-16T12:42:26Z</dcterms:created>
  <dcterms:modified xsi:type="dcterms:W3CDTF">2015-11-16T12:43:50Z</dcterms:modified>
</cp:coreProperties>
</file>