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17"/>
    <a:srgbClr val="FE7EC1"/>
    <a:srgbClr val="00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75C5-DD9A-4749-9AFC-919BDC9413A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6A42-7570-4B65-862F-BEC7B2E8C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kJ0d9Ewh_iw/UozBSnvcg3I/AAAAAAAANFc/Ip7NB6Aiv2c/s1600/sevimlikedicik_forumgazel+(1).png" TargetMode="External"/><Relationship Id="rId13" Type="http://schemas.openxmlformats.org/officeDocument/2006/relationships/hyperlink" Target="http://support.ats.org/images/content/pagebuilder/12535.jpg" TargetMode="External"/><Relationship Id="rId3" Type="http://schemas.openxmlformats.org/officeDocument/2006/relationships/hyperlink" Target="http://www.pics-zone.ru/img.php?url=http://img-fotki.yandex.ru/get/6420/157047226.175/0_a6853_7d657a7a_XL" TargetMode="External"/><Relationship Id="rId7" Type="http://schemas.openxmlformats.org/officeDocument/2006/relationships/hyperlink" Target="http://st.free-lance.ru/users/GlumShadow/upload/f_48317aec3ad78.png" TargetMode="External"/><Relationship Id="rId12" Type="http://schemas.openxmlformats.org/officeDocument/2006/relationships/hyperlink" Target="http://kuigvik.narod.ru/fotog_4/yasher.jpg" TargetMode="External"/><Relationship Id="rId17" Type="http://schemas.openxmlformats.org/officeDocument/2006/relationships/hyperlink" Target="http://gellgamsih.tripod.com/sitebuildercontent/sitebuilderpictures/camel4203.gif" TargetMode="External"/><Relationship Id="rId2" Type="http://schemas.openxmlformats.org/officeDocument/2006/relationships/hyperlink" Target="http://s4.pic4you.ru/y2014/10-29/12216/4682770.png" TargetMode="External"/><Relationship Id="rId16" Type="http://schemas.openxmlformats.org/officeDocument/2006/relationships/hyperlink" Target="http://2.imimg.com/data2/HU/NF/MY-584478/bovine-250x2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load.de/img/imen-png-nisanboard419qhd.png" TargetMode="External"/><Relationship Id="rId11" Type="http://schemas.openxmlformats.org/officeDocument/2006/relationships/hyperlink" Target="http://img-fotki.yandex.ru/get/6816/134091466.1a8/0_103211_d59e39e6_S" TargetMode="External"/><Relationship Id="rId5" Type="http://schemas.openxmlformats.org/officeDocument/2006/relationships/hyperlink" Target="https://img.abcmouse.com/regpath/html5/nmhp/teacher_img.png" TargetMode="External"/><Relationship Id="rId15" Type="http://schemas.openxmlformats.org/officeDocument/2006/relationships/hyperlink" Target="http://img62.imageshack.us/img62/748/e3880c4452b7.png" TargetMode="External"/><Relationship Id="rId10" Type="http://schemas.openxmlformats.org/officeDocument/2006/relationships/hyperlink" Target="http://pozdrav.it/addon_images/kozel09.png" TargetMode="External"/><Relationship Id="rId4" Type="http://schemas.openxmlformats.org/officeDocument/2006/relationships/hyperlink" Target="http://img1.liveinternet.ru/images/attach/c/2/69/490/69490770_07.png" TargetMode="External"/><Relationship Id="rId9" Type="http://schemas.openxmlformats.org/officeDocument/2006/relationships/hyperlink" Target="http://clipartmania.ru/uploads/gallery/main/452/pigeon-13.png" TargetMode="External"/><Relationship Id="rId14" Type="http://schemas.openxmlformats.org/officeDocument/2006/relationships/hyperlink" Target="http://lenagold.net/fon/clipart/ch/cher/cherep1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-fenix.eu/full/141211/022211740.jpg" TargetMode="External"/><Relationship Id="rId2" Type="http://schemas.openxmlformats.org/officeDocument/2006/relationships/hyperlink" Target="http://cdn.yjc.ir/files/fa/news/1392/6/9/1483895_4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ub.ua/news/news/7/752338_977674_1375334655.jpg" TargetMode="External"/><Relationship Id="rId5" Type="http://schemas.openxmlformats.org/officeDocument/2006/relationships/hyperlink" Target="http://i.flamber.ru/files/st1/1187388051/1252103337_e.jpg" TargetMode="External"/><Relationship Id="rId4" Type="http://schemas.openxmlformats.org/officeDocument/2006/relationships/hyperlink" Target="http://www.free-photos.biz/images/miscellaneous/misc/preview/nymphaea_odorata_p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7929586" cy="1571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Гласные </a:t>
            </a:r>
            <a:r>
              <a:rPr lang="ru-RU" sz="4400" b="1" i="1" dirty="0" smtClean="0">
                <a:solidFill>
                  <a:srgbClr val="006600"/>
                </a:solidFill>
              </a:rPr>
              <a:t>и, у, а </a:t>
            </a:r>
            <a:r>
              <a:rPr lang="ru-RU" sz="4400" b="1" dirty="0" smtClean="0">
                <a:solidFill>
                  <a:srgbClr val="006600"/>
                </a:solidFill>
              </a:rPr>
              <a:t>после шипящих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Урок русского языка в 5 классе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285992"/>
            <a:ext cx="7358114" cy="1928826"/>
          </a:xfrm>
          <a:prstGeom prst="roundRect">
            <a:avLst>
              <a:gd name="adj" fmla="val 195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Презентация составлена на основе сценария урока, представленного в пособии:  Русский язык. 5 класс: технологические карты уроков по учебнику </a:t>
            </a:r>
            <a:r>
              <a:rPr lang="ru-RU" sz="2000" dirty="0" err="1" smtClean="0">
                <a:solidFill>
                  <a:schemeClr val="tx1"/>
                </a:solidFill>
              </a:rPr>
              <a:t>Т.А.Ладыженской</a:t>
            </a:r>
            <a:r>
              <a:rPr lang="ru-RU" sz="2000" dirty="0" smtClean="0">
                <a:solidFill>
                  <a:schemeClr val="tx1"/>
                </a:solidFill>
              </a:rPr>
              <a:t>, М.Т. Баранова, </a:t>
            </a:r>
            <a:r>
              <a:rPr lang="ru-RU" sz="2000" dirty="0" err="1" smtClean="0">
                <a:solidFill>
                  <a:schemeClr val="tx1"/>
                </a:solidFill>
              </a:rPr>
              <a:t>Л.А.Тростенцовой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 часть / авт.-сост. Г.В.Цветкова. – Волгоград: Учитель, 2014. - С.25-28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714884"/>
            <a:ext cx="7429552" cy="1571636"/>
          </a:xfrm>
          <a:prstGeom prst="roundRect">
            <a:avLst>
              <a:gd name="adj" fmla="val 195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</a:rPr>
              <a:t>Нагаева Ирина Юрьевна</a:t>
            </a:r>
            <a:r>
              <a:rPr lang="ru-RU" sz="2000" dirty="0" smtClean="0">
                <a:solidFill>
                  <a:schemeClr val="tx1"/>
                </a:solidFill>
              </a:rPr>
              <a:t>, учитель русского языка и литературы МОУ «Оршинская основная общеобразовательная школа имени академика </a:t>
            </a:r>
            <a:r>
              <a:rPr lang="ru-RU" sz="2000" dirty="0" err="1" smtClean="0">
                <a:solidFill>
                  <a:schemeClr val="tx1"/>
                </a:solidFill>
              </a:rPr>
              <a:t>Ожиганова</a:t>
            </a:r>
            <a:r>
              <a:rPr lang="ru-RU" sz="2000" dirty="0" smtClean="0">
                <a:solidFill>
                  <a:schemeClr val="tx1"/>
                </a:solidFill>
              </a:rPr>
              <a:t> Л.И.»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1357298"/>
            <a:ext cx="4500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Корова поила молоком, верблюд давал молоко и шерсть, пчёлы – мёд. Тем не менее человечество безжалостно истребило многие виды птиц и зверей.</a:t>
            </a:r>
            <a:endParaRPr lang="ru-RU" sz="3200" b="1" i="1" dirty="0"/>
          </a:p>
        </p:txBody>
      </p:sp>
      <p:pic>
        <p:nvPicPr>
          <p:cNvPr id="18434" name="Picture 2" descr="E:\bovine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428892" cy="2428892"/>
          </a:xfrm>
          <a:prstGeom prst="rect">
            <a:avLst/>
          </a:prstGeom>
          <a:noFill/>
        </p:spPr>
      </p:pic>
      <p:pic>
        <p:nvPicPr>
          <p:cNvPr id="18436" name="Picture 4" descr="E:\1483895_44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188925"/>
            <a:ext cx="2823290" cy="2666998"/>
          </a:xfrm>
          <a:prstGeom prst="rect">
            <a:avLst/>
          </a:prstGeom>
          <a:noFill/>
        </p:spPr>
      </p:pic>
      <p:pic>
        <p:nvPicPr>
          <p:cNvPr id="18435" name="Picture 3" descr="E:\camel42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21812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642918"/>
            <a:ext cx="7572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Пожалуйста, постарайся за всю твою жизнь не погубить без надобности ни одного живого существа, пусть твоё сердце будет добрым ко всему, что бегает, ползает, плавает, летает, ходит.</a:t>
            </a:r>
            <a:endParaRPr lang="ru-RU" sz="4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428736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жизнь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2786058"/>
            <a:ext cx="192882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живого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000892" y="5786454"/>
            <a:ext cx="1785950" cy="8572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Карта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85" y="4000504"/>
            <a:ext cx="9834599" cy="3687975"/>
          </a:xfrm>
          <a:prstGeom prst="rect">
            <a:avLst/>
          </a:prstGeom>
          <a:noFill/>
        </p:spPr>
      </p:pic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СЛОВОЗНАЙКА</a:t>
            </a:r>
            <a:endParaRPr lang="ru-RU" sz="3600" b="1" dirty="0"/>
          </a:p>
        </p:txBody>
      </p:sp>
      <p:sp>
        <p:nvSpPr>
          <p:cNvPr id="49" name="Овал 48">
            <a:hlinkClick r:id="rId3" action="ppaction://hlinksldjump"/>
          </p:cNvPr>
          <p:cNvSpPr/>
          <p:nvPr/>
        </p:nvSpPr>
        <p:spPr>
          <a:xfrm>
            <a:off x="7000892" y="5786454"/>
            <a:ext cx="1785950" cy="8572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Карта </a:t>
            </a:r>
            <a:endParaRPr lang="ru-RU" sz="3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58" y="1428736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….вот</a:t>
            </a:r>
            <a:endParaRPr lang="ru-RU" sz="4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57290" y="2285992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</a:t>
            </a:r>
            <a:r>
              <a:rPr lang="ru-RU" sz="4400" b="1" dirty="0" err="1" smtClean="0"/>
              <a:t>ло</a:t>
            </a:r>
            <a:endParaRPr lang="ru-RU" sz="4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7158" y="3143248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</a:t>
            </a:r>
            <a:r>
              <a:rPr lang="ru-RU" sz="4400" b="1" dirty="0" err="1" smtClean="0"/>
              <a:t>знь</a:t>
            </a:r>
            <a:endParaRPr lang="ru-RU" sz="4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28728" y="4000504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</a:t>
            </a:r>
            <a:r>
              <a:rPr lang="ru-RU" sz="4400" b="1" dirty="0" err="1" smtClean="0"/>
              <a:t>раф</a:t>
            </a:r>
            <a:endParaRPr lang="ru-RU" sz="44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58" y="4857760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….на</a:t>
            </a:r>
            <a:endParaRPr lang="ru-RU" sz="44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00166" y="5715016"/>
            <a:ext cx="264320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4400" b="1" dirty="0" smtClean="0"/>
              <a:t>….</a:t>
            </a:r>
            <a:r>
              <a:rPr lang="ru-RU" sz="4400" b="1" dirty="0" err="1" smtClean="0"/>
              <a:t>роко</a:t>
            </a:r>
            <a:endParaRPr lang="ru-RU" sz="44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1928802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ЖИ</a:t>
            </a:r>
            <a:endParaRPr lang="ru-RU" sz="44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15140" y="3214686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Ш</a:t>
            </a:r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15140" y="1928802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ЖИ</a:t>
            </a:r>
            <a:endParaRPr lang="ru-RU" sz="4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15140" y="1928802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ЖИ</a:t>
            </a:r>
            <a:endParaRPr lang="ru-RU" sz="4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715140" y="3214686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Ш</a:t>
            </a:r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15140" y="3214686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Ш</a:t>
            </a:r>
            <a:r>
              <a:rPr lang="ru-RU" sz="4400" b="1" dirty="0" smtClean="0"/>
              <a:t>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116E-6 L -0.64323 -0.07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116E-6 L -0.65122 0.177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8092E-6 L -0.51736 -0.141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208E-6 L -0.54879 0.297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0867E-6 L -0.62205 0.24116 " pathEditMode="relative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8092E-6 L -0.56459 0.36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0222117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92" y="0"/>
            <a:ext cx="11144248" cy="6858000"/>
          </a:xfrm>
          <a:prstGeom prst="rect">
            <a:avLst/>
          </a:prstGeom>
          <a:noFill/>
        </p:spPr>
      </p:pic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ЧАЩИНО</a:t>
            </a:r>
            <a:endParaRPr lang="ru-RU" sz="36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85786" y="1571612"/>
            <a:ext cx="7358114" cy="3857652"/>
            <a:chOff x="785786" y="1571612"/>
            <a:chExt cx="7358114" cy="385765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71538" y="1785926"/>
              <a:ext cx="6786610" cy="33575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/>
                <a:t>ЖИ и ШИ пиши с буквой И!</a:t>
              </a:r>
            </a:p>
            <a:p>
              <a:pPr algn="ctr"/>
              <a:r>
                <a:rPr lang="ru-RU" sz="4000" b="1" dirty="0" smtClean="0"/>
                <a:t>ЧА и ЩА пиши с буквой А!</a:t>
              </a:r>
            </a:p>
            <a:p>
              <a:pPr algn="ctr"/>
              <a:r>
                <a:rPr lang="ru-RU" sz="4000" b="1" dirty="0" smtClean="0"/>
                <a:t>ЧУ и ЩУ пиши с буквой У!</a:t>
              </a:r>
              <a:endParaRPr lang="ru-RU" sz="4000" b="1" dirty="0"/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785786" y="1571612"/>
              <a:ext cx="7358114" cy="3857652"/>
            </a:xfrm>
            <a:prstGeom prst="frame">
              <a:avLst/>
            </a:prstGeom>
            <a:solidFill>
              <a:srgbClr val="ED17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0222117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92" y="0"/>
            <a:ext cx="11144248" cy="6858000"/>
          </a:xfrm>
          <a:prstGeom prst="rect">
            <a:avLst/>
          </a:prstGeom>
          <a:noFill/>
        </p:spPr>
      </p:pic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ЧАЩИНО</a:t>
            </a:r>
            <a:endParaRPr lang="ru-RU" sz="36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57158" y="1571612"/>
            <a:ext cx="8286808" cy="4714908"/>
            <a:chOff x="357158" y="1571612"/>
            <a:chExt cx="8286808" cy="47149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7158" y="1571612"/>
              <a:ext cx="8286808" cy="47149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482" name="Picture 2" descr="E:\nymphaea_odorata_p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1857364"/>
              <a:ext cx="4500594" cy="3000396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571736" y="5000636"/>
            <a:ext cx="3475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/>
              <a:t>к</a:t>
            </a:r>
            <a:r>
              <a:rPr lang="ru-RU" sz="6000" b="1" dirty="0" err="1" smtClean="0"/>
              <a:t>увш</a:t>
            </a:r>
            <a:r>
              <a:rPr lang="ru-RU" sz="6000" b="1" dirty="0" smtClean="0"/>
              <a:t>..</a:t>
            </a:r>
            <a:r>
              <a:rPr lang="ru-RU" sz="6000" b="1" dirty="0" err="1" smtClean="0"/>
              <a:t>нка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500063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7158" y="1571612"/>
            <a:ext cx="8286808" cy="4714908"/>
            <a:chOff x="357158" y="1571612"/>
            <a:chExt cx="8286808" cy="471490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57158" y="1571612"/>
              <a:ext cx="8286808" cy="47149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483" name="Picture 3" descr="E:\1252103337_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7422" y="1785926"/>
              <a:ext cx="4214842" cy="326650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2571736" y="5000636"/>
            <a:ext cx="3613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/>
              <a:t>ш</a:t>
            </a:r>
            <a:r>
              <a:rPr lang="ru-RU" sz="6000" b="1" dirty="0" smtClean="0"/>
              <a:t>..</a:t>
            </a:r>
            <a:r>
              <a:rPr lang="ru-RU" sz="6000" b="1" dirty="0" err="1" smtClean="0"/>
              <a:t>повник</a:t>
            </a:r>
            <a:endParaRPr lang="ru-RU" sz="6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500063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57158" y="1571612"/>
            <a:ext cx="8286808" cy="4714908"/>
            <a:chOff x="357158" y="1571612"/>
            <a:chExt cx="8286808" cy="471490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57158" y="1571612"/>
              <a:ext cx="8286808" cy="47149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484" name="Picture 4" descr="E:\752338_977674_137533465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0232" y="1714488"/>
              <a:ext cx="4786346" cy="3387471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3000364" y="5072074"/>
            <a:ext cx="222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г</a:t>
            </a:r>
            <a:r>
              <a:rPr lang="ru-RU" sz="6000" b="1" dirty="0" smtClean="0"/>
              <a:t>руш..</a:t>
            </a:r>
            <a:endParaRPr lang="ru-RU" sz="6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07207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0222117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92" y="0"/>
            <a:ext cx="11144248" cy="6858000"/>
          </a:xfrm>
          <a:prstGeom prst="rect">
            <a:avLst/>
          </a:prstGeom>
          <a:noFill/>
        </p:spPr>
      </p:pic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ЧАЩИНО</a:t>
            </a:r>
            <a:endParaRPr lang="ru-RU" sz="3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8860" y="1500174"/>
            <a:ext cx="4214842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 А П О М Н И 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4282" y="2571744"/>
            <a:ext cx="8501122" cy="3786214"/>
            <a:chOff x="285720" y="2643182"/>
            <a:chExt cx="8501122" cy="378621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71472" y="2857496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БРОШ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РА</a:t>
              </a:r>
              <a:endParaRPr lang="ru-RU" sz="11500" b="1" dirty="0"/>
            </a:p>
          </p:txBody>
        </p:sp>
        <p:sp>
          <p:nvSpPr>
            <p:cNvPr id="19" name="Рамка 18"/>
            <p:cNvSpPr/>
            <p:nvPr/>
          </p:nvSpPr>
          <p:spPr>
            <a:xfrm>
              <a:off x="285720" y="2643182"/>
              <a:ext cx="8501122" cy="3786214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4282" y="2571744"/>
            <a:ext cx="8501122" cy="3786214"/>
            <a:chOff x="-1000164" y="-357214"/>
            <a:chExt cx="8501122" cy="37862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785850" y="-142900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Ж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РИ</a:t>
              </a:r>
              <a:endParaRPr lang="ru-RU" sz="11500" b="1" dirty="0"/>
            </a:p>
          </p:txBody>
        </p:sp>
        <p:sp>
          <p:nvSpPr>
            <p:cNvPr id="31" name="Рамка 30"/>
            <p:cNvSpPr/>
            <p:nvPr/>
          </p:nvSpPr>
          <p:spPr>
            <a:xfrm>
              <a:off x="-1000164" y="-357214"/>
              <a:ext cx="8501122" cy="3786214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-785850" y="-142900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Ж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РИ</a:t>
              </a:r>
              <a:endParaRPr lang="ru-RU" sz="11500" b="1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-785850" y="-71462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ПАРАШ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Т</a:t>
              </a:r>
              <a:endParaRPr lang="ru-RU" sz="11500" b="1" dirty="0"/>
            </a:p>
          </p:txBody>
        </p:sp>
        <p:sp>
          <p:nvSpPr>
            <p:cNvPr id="33" name="Рамка 32"/>
            <p:cNvSpPr/>
            <p:nvPr/>
          </p:nvSpPr>
          <p:spPr>
            <a:xfrm>
              <a:off x="-1000164" y="-357214"/>
              <a:ext cx="8501122" cy="3786214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282" y="2571744"/>
            <a:ext cx="8501122" cy="3786214"/>
            <a:chOff x="-1000164" y="-357214"/>
            <a:chExt cx="8501122" cy="378621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-785850" y="-142900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Ж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РИ</a:t>
              </a:r>
              <a:endParaRPr lang="ru-RU" sz="11500" b="1" dirty="0"/>
            </a:p>
          </p:txBody>
        </p:sp>
        <p:sp>
          <p:nvSpPr>
            <p:cNvPr id="38" name="Рамка 37"/>
            <p:cNvSpPr/>
            <p:nvPr/>
          </p:nvSpPr>
          <p:spPr>
            <a:xfrm>
              <a:off x="-1000164" y="-357214"/>
              <a:ext cx="8501122" cy="3786214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-785850" y="-142900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Ж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РИ</a:t>
              </a:r>
              <a:endParaRPr lang="ru-RU" sz="11500" b="1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-785850" y="-71462"/>
              <a:ext cx="8001056" cy="335758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Ж</a:t>
              </a:r>
              <a:r>
                <a:rPr lang="ru-RU" sz="11500" b="1" dirty="0" smtClean="0">
                  <a:solidFill>
                    <a:srgbClr val="FF0000"/>
                  </a:solidFill>
                </a:rPr>
                <a:t>Ю</a:t>
              </a:r>
              <a:r>
                <a:rPr lang="ru-RU" sz="11500" b="1" dirty="0" smtClean="0"/>
                <a:t>РИ</a:t>
              </a:r>
              <a:endParaRPr lang="ru-RU" sz="11500" b="1" dirty="0"/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-1000164" y="-357214"/>
              <a:ext cx="8501122" cy="3786214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использованы следующие картинки:</a:t>
            </a:r>
          </a:p>
          <a:p>
            <a:r>
              <a:rPr lang="ru-RU" dirty="0" smtClean="0"/>
              <a:t>Лиса: </a:t>
            </a:r>
            <a:r>
              <a:rPr lang="en-US" dirty="0" smtClean="0">
                <a:hlinkClick r:id="rId2"/>
              </a:rPr>
              <a:t>http://s4.pic4you.ru/y2014/10-29/12216/4682770.png</a:t>
            </a:r>
            <a:endParaRPr lang="ru-RU" dirty="0" smtClean="0"/>
          </a:p>
          <a:p>
            <a:r>
              <a:rPr lang="ru-RU" dirty="0" smtClean="0"/>
              <a:t>Паровоз: </a:t>
            </a:r>
            <a:r>
              <a:rPr lang="en-US" dirty="0" smtClean="0">
                <a:hlinkClick r:id="rId3"/>
              </a:rPr>
              <a:t>http://www.pics-zone.ru/img.php?url=http://img-fotki.yandex.ru/get/6420/157047226.175/0_a6853_7d657a7a_XL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Ученица: </a:t>
            </a:r>
            <a:r>
              <a:rPr lang="en-US" dirty="0" smtClean="0">
                <a:hlinkClick r:id="rId4"/>
              </a:rPr>
              <a:t>http://img1.liveinternet.ru/images/attach/c/2/69/490/69490770_07.png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Учитель: </a:t>
            </a:r>
            <a:r>
              <a:rPr lang="en-US" dirty="0" smtClean="0">
                <a:hlinkClick r:id="rId5"/>
              </a:rPr>
              <a:t>https://img.abcmouse.com/regpath/html5/nmhp/teacher_img.png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Трава: </a:t>
            </a:r>
            <a:r>
              <a:rPr lang="en-US" dirty="0" smtClean="0">
                <a:hlinkClick r:id="rId6"/>
              </a:rPr>
              <a:t>http://abload.de/img/imen-png-nisanboard419qhd.png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Стриж: </a:t>
            </a:r>
            <a:r>
              <a:rPr lang="en-US" dirty="0" smtClean="0">
                <a:hlinkClick r:id="rId7"/>
              </a:rPr>
              <a:t>http://st.free-lance.ru/users/GlumShadow/upload/f_48317aec3ad78.png</a:t>
            </a:r>
            <a:endParaRPr lang="ru-RU" dirty="0" smtClean="0"/>
          </a:p>
          <a:p>
            <a:r>
              <a:rPr lang="ru-RU" dirty="0" smtClean="0"/>
              <a:t>Котенок: </a:t>
            </a:r>
            <a:r>
              <a:rPr lang="en-US" dirty="0" smtClean="0">
                <a:hlinkClick r:id="rId8"/>
              </a:rPr>
              <a:t>http://2.bp.blogspot.com/-kJ0d9Ewh_iw/UozBSnvcg3I/AAAAAAAANFc/Ip7NB6Aiv2c/s1600/sevimlikedicik_forumgazel+(1).png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Голубка: </a:t>
            </a:r>
            <a:r>
              <a:rPr lang="en-US" dirty="0" smtClean="0">
                <a:hlinkClick r:id="rId9"/>
              </a:rPr>
              <a:t>http://clipartmania.ru/uploads/gallery/main/452/pigeon-13.png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Коза: </a:t>
            </a:r>
            <a:r>
              <a:rPr lang="en-US" dirty="0" smtClean="0">
                <a:hlinkClick r:id="rId10"/>
              </a:rPr>
              <a:t>http://pozdrav.it/addon_images/kozel09.png</a:t>
            </a:r>
            <a:endParaRPr lang="ru-RU" dirty="0" smtClean="0"/>
          </a:p>
          <a:p>
            <a:r>
              <a:rPr lang="ru-RU" dirty="0" smtClean="0"/>
              <a:t>Спортсмен: </a:t>
            </a:r>
            <a:r>
              <a:rPr lang="en-US" dirty="0" smtClean="0">
                <a:hlinkClick r:id="rId11"/>
              </a:rPr>
              <a:t>http://img-fotki.yandex.ru/get/6816/134091466.1a8/0_103211_d59e39e6_S</a:t>
            </a:r>
            <a:r>
              <a:rPr lang="ru-RU" dirty="0" smtClean="0"/>
              <a:t> </a:t>
            </a:r>
          </a:p>
          <a:p>
            <a:r>
              <a:rPr lang="ru-RU" dirty="0" smtClean="0"/>
              <a:t>Ящерица: </a:t>
            </a:r>
            <a:r>
              <a:rPr lang="en-US" dirty="0" smtClean="0">
                <a:hlinkClick r:id="rId12"/>
              </a:rPr>
              <a:t>http://kuigvik.narod.ru/fotog_4/yasher.jpg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Змея: </a:t>
            </a:r>
            <a:r>
              <a:rPr lang="en-US" dirty="0" smtClean="0">
                <a:hlinkClick r:id="rId13"/>
              </a:rPr>
              <a:t>http://support.ats.org/images/content/pagebuilder/12535.jpg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Черепаха: </a:t>
            </a:r>
            <a:r>
              <a:rPr lang="en-US" dirty="0" smtClean="0">
                <a:hlinkClick r:id="rId14"/>
              </a:rPr>
              <a:t>http://lenagold.net/fon/clipart/ch/cher/cherep15.jpg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Собака: </a:t>
            </a:r>
            <a:r>
              <a:rPr lang="en-US" dirty="0" smtClean="0">
                <a:hlinkClick r:id="rId15"/>
              </a:rPr>
              <a:t>http://img62.imageshack.us/img62/748/e3880c4452b7.png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Корова: </a:t>
            </a:r>
            <a:r>
              <a:rPr lang="en-US" dirty="0" smtClean="0">
                <a:hlinkClick r:id="rId16"/>
              </a:rPr>
              <a:t>http://2.imimg.com/data2/HU/NF/MY-584478/bovine-250x250.jpg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Верблюд: </a:t>
            </a:r>
            <a:r>
              <a:rPr lang="en-US" dirty="0" smtClean="0">
                <a:hlinkClick r:id="rId17"/>
              </a:rPr>
              <a:t>http://gellgamsih.tripod.com/sitebuildercontent/sitebuilderpictures/camel4203.gif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501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Пчела и мед: </a:t>
            </a:r>
            <a:r>
              <a:rPr lang="en-US" dirty="0" smtClean="0">
                <a:hlinkClick r:id="rId2"/>
              </a:rPr>
              <a:t>http://cdn.yjc.ir/files/fa/news/1392/6/9/1483895_442.jpg</a:t>
            </a:r>
            <a:endParaRPr lang="ru-RU" dirty="0" smtClean="0"/>
          </a:p>
          <a:p>
            <a:r>
              <a:rPr lang="ru-RU" dirty="0" smtClean="0"/>
              <a:t>Поляна: </a:t>
            </a:r>
            <a:r>
              <a:rPr lang="en-US" dirty="0" smtClean="0">
                <a:hlinkClick r:id="rId3"/>
              </a:rPr>
              <a:t>http://wallpapers-fenix.eu/full/141211/022211740.jpg</a:t>
            </a:r>
            <a:endParaRPr lang="ru-RU" dirty="0" smtClean="0"/>
          </a:p>
          <a:p>
            <a:r>
              <a:rPr lang="ru-RU" dirty="0" smtClean="0"/>
              <a:t>Кувшинка: </a:t>
            </a:r>
            <a:r>
              <a:rPr lang="en-US" dirty="0" smtClean="0">
                <a:hlinkClick r:id="rId4"/>
              </a:rPr>
              <a:t>http://www.free-photos.biz/images/miscellaneous/misc/preview/nymphaea_odorata_pp.jpg</a:t>
            </a:r>
            <a:endParaRPr lang="ru-RU" dirty="0" smtClean="0"/>
          </a:p>
          <a:p>
            <a:r>
              <a:rPr lang="ru-RU" dirty="0" smtClean="0"/>
              <a:t>Шиповник: </a:t>
            </a:r>
            <a:r>
              <a:rPr lang="en-US" dirty="0" smtClean="0">
                <a:hlinkClick r:id="rId5"/>
              </a:rPr>
              <a:t>http://i.flamber.ru/files/st1/1187388051/1252103337_e.jpg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Груши: </a:t>
            </a:r>
            <a:r>
              <a:rPr lang="en-US" dirty="0" smtClean="0">
                <a:hlinkClick r:id="rId6"/>
              </a:rPr>
              <a:t>http://files.ub.ua/news/news/7/752338_977674_1375334655.jpg</a:t>
            </a:r>
            <a:r>
              <a:rPr lang="ru-RU" dirty="0" smtClean="0"/>
              <a:t> 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85728"/>
            <a:ext cx="6786610" cy="30003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Начинается урок,</a:t>
            </a:r>
          </a:p>
          <a:p>
            <a:r>
              <a:rPr lang="ru-RU" sz="4000" b="1" dirty="0" smtClean="0">
                <a:solidFill>
                  <a:srgbClr val="006600"/>
                </a:solidFill>
              </a:rPr>
              <a:t>Он пойдет ребятам впрок.</a:t>
            </a:r>
          </a:p>
          <a:p>
            <a:r>
              <a:rPr lang="ru-RU" sz="4000" b="1" dirty="0" smtClean="0">
                <a:solidFill>
                  <a:srgbClr val="006600"/>
                </a:solidFill>
              </a:rPr>
              <a:t>Много предстоит узнать.</a:t>
            </a:r>
          </a:p>
          <a:p>
            <a:r>
              <a:rPr lang="ru-RU" sz="4000" b="1" dirty="0" smtClean="0">
                <a:solidFill>
                  <a:srgbClr val="006600"/>
                </a:solidFill>
              </a:rPr>
              <a:t>Постарайтесь все понять.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pic>
        <p:nvPicPr>
          <p:cNvPr id="11266" name="Picture 2" descr="http://img1.liveinternet.ru/images/attach/c/2/69/490/69490770_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71810"/>
            <a:ext cx="4857784" cy="3980483"/>
          </a:xfrm>
          <a:prstGeom prst="rect">
            <a:avLst/>
          </a:prstGeom>
          <a:noFill/>
        </p:spPr>
      </p:pic>
      <p:pic>
        <p:nvPicPr>
          <p:cNvPr id="11269" name="Picture 5" descr="E:\teacher_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000496" cy="493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pic>
        <p:nvPicPr>
          <p:cNvPr id="14340" name="Picture 4" descr="E:\0_a4158_adf84962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78183">
            <a:off x="-371520" y="3245664"/>
            <a:ext cx="3467903" cy="238418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 rot="492990">
            <a:off x="2143108" y="4000504"/>
            <a:ext cx="2286016" cy="1500198"/>
            <a:chOff x="2571736" y="3714752"/>
            <a:chExt cx="2286016" cy="15001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71736" y="3714752"/>
              <a:ext cx="2286016" cy="1500198"/>
            </a:xfrm>
            <a:prstGeom prst="roundRect">
              <a:avLst/>
            </a:prstGeom>
            <a:solidFill>
              <a:srgbClr val="FE7E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786050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86182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/>
          <p:cNvSpPr/>
          <p:nvPr/>
        </p:nvSpPr>
        <p:spPr>
          <a:xfrm rot="804417">
            <a:off x="2261956" y="513073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Щ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3264710" y="5266976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 rot="6432">
            <a:off x="4380629" y="4154239"/>
            <a:ext cx="2286016" cy="15001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6432">
            <a:off x="4595144" y="4439056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6432">
            <a:off x="5572800" y="442993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17859">
            <a:off x="4610511" y="5376220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2" name="Овал 21"/>
          <p:cNvSpPr/>
          <p:nvPr/>
        </p:nvSpPr>
        <p:spPr>
          <a:xfrm rot="21113442">
            <a:off x="5622457" y="5369648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</a:t>
            </a:r>
            <a:endParaRPr lang="ru-RU" sz="32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 rot="21142196">
            <a:off x="6733649" y="3998357"/>
            <a:ext cx="2286016" cy="15001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rot="21142196">
            <a:off x="6938163" y="4351455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rot="21142196">
            <a:off x="7905690" y="421079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1453623">
            <a:off x="7080536" y="529244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29" name="Овал 28"/>
          <p:cNvSpPr/>
          <p:nvPr/>
        </p:nvSpPr>
        <p:spPr>
          <a:xfrm rot="20649206">
            <a:off x="8082384" y="5149694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</p:txBody>
      </p:sp>
      <p:sp>
        <p:nvSpPr>
          <p:cNvPr id="33" name="Солнце 32"/>
          <p:cNvSpPr/>
          <p:nvPr/>
        </p:nvSpPr>
        <p:spPr>
          <a:xfrm>
            <a:off x="6429388" y="214290"/>
            <a:ext cx="2071702" cy="192882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785786" y="285728"/>
            <a:ext cx="2571768" cy="17859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3000364" y="1000108"/>
            <a:ext cx="1214446" cy="10715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071670" y="1357298"/>
            <a:ext cx="5715040" cy="2428892"/>
          </a:xfrm>
          <a:prstGeom prst="wedgeRoundRectCallout">
            <a:avLst>
              <a:gd name="adj1" fmla="val -65700"/>
              <a:gd name="adj2" fmla="val 4080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Чтоб ход паровозу набрать,</a:t>
            </a:r>
          </a:p>
          <a:p>
            <a:r>
              <a:rPr lang="ru-RU" sz="2800" dirty="0" smtClean="0"/>
              <a:t>Слово вам предстоит прочитать.</a:t>
            </a:r>
          </a:p>
          <a:p>
            <a:r>
              <a:rPr lang="ru-RU" sz="2800" dirty="0" smtClean="0"/>
              <a:t>Я думаю, это не трудный вопрос:</a:t>
            </a:r>
          </a:p>
          <a:p>
            <a:r>
              <a:rPr lang="ru-RU" sz="2800" dirty="0" smtClean="0"/>
              <a:t>Слово сложи из весёлых колёс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 rot="21113442">
            <a:off x="5619304" y="5399602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</a:t>
            </a:r>
            <a:endParaRPr lang="ru-RU" sz="3200" b="1" dirty="0"/>
          </a:p>
        </p:txBody>
      </p:sp>
      <p:sp>
        <p:nvSpPr>
          <p:cNvPr id="38" name="Овал 37"/>
          <p:cNvSpPr/>
          <p:nvPr/>
        </p:nvSpPr>
        <p:spPr>
          <a:xfrm rot="20649206">
            <a:off x="8086342" y="5146281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</p:txBody>
      </p:sp>
      <p:sp>
        <p:nvSpPr>
          <p:cNvPr id="39" name="Овал 38"/>
          <p:cNvSpPr/>
          <p:nvPr/>
        </p:nvSpPr>
        <p:spPr>
          <a:xfrm rot="804417">
            <a:off x="2288604" y="5136877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Щ</a:t>
            </a:r>
            <a:endParaRPr lang="ru-RU" sz="3200" b="1" dirty="0"/>
          </a:p>
        </p:txBody>
      </p:sp>
      <p:sp>
        <p:nvSpPr>
          <p:cNvPr id="40" name="Овал 39"/>
          <p:cNvSpPr/>
          <p:nvPr/>
        </p:nvSpPr>
        <p:spPr>
          <a:xfrm rot="21453623">
            <a:off x="7087243" y="5299748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3286116" y="5286388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42" name="Овал 41"/>
          <p:cNvSpPr/>
          <p:nvPr/>
        </p:nvSpPr>
        <p:spPr>
          <a:xfrm rot="317859">
            <a:off x="4603606" y="5385981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0578E-6 L -0.36232 -0.37757 " pathEditMode="relative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5434 -0.3459 " pathEditMode="relative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0578E-6 L 0.19687 -0.3459 " pathEditMode="relative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4162E-6 L -0.23629 -0.36694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3526E-6 L 0.29931 -0.36694 " pathEditMode="relative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2441 -0.3882 " pathEditMode="relative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Минус 14"/>
          <p:cNvSpPr/>
          <p:nvPr/>
        </p:nvSpPr>
        <p:spPr>
          <a:xfrm rot="394834">
            <a:off x="4653942" y="3601118"/>
            <a:ext cx="3024336" cy="357190"/>
          </a:xfrm>
          <a:prstGeom prst="mathMinus">
            <a:avLst>
              <a:gd name="adj1" fmla="val 39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742268">
            <a:off x="2217696" y="3177321"/>
            <a:ext cx="3024336" cy="357190"/>
          </a:xfrm>
          <a:prstGeom prst="mathMinus">
            <a:avLst>
              <a:gd name="adj1" fmla="val 39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7661227">
            <a:off x="692931" y="3924010"/>
            <a:ext cx="2571768" cy="357190"/>
          </a:xfrm>
          <a:prstGeom prst="mathMinus">
            <a:avLst>
              <a:gd name="adj1" fmla="val 39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1214414" y="4857760"/>
            <a:ext cx="571504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5429264"/>
            <a:ext cx="2802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«Вспоминай-ка»</a:t>
            </a:r>
            <a:endParaRPr lang="ru-RU" sz="2800" b="1" dirty="0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2143108" y="2714620"/>
            <a:ext cx="571504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143116"/>
            <a:ext cx="230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«Узнавай-ка»</a:t>
            </a:r>
            <a:endParaRPr lang="ru-RU" sz="2800" b="1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4714876" y="3286124"/>
            <a:ext cx="571504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9058" y="2643182"/>
            <a:ext cx="259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Словознайка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7143768" y="3571876"/>
            <a:ext cx="571504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7950" y="4286256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Чащино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pic>
        <p:nvPicPr>
          <p:cNvPr id="14340" name="Picture 4" descr="E:\0_a4158_adf84962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78183">
            <a:off x="-371520" y="3245664"/>
            <a:ext cx="3467903" cy="238418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 rot="492990">
            <a:off x="2143108" y="4000504"/>
            <a:ext cx="2286016" cy="1500198"/>
            <a:chOff x="2571736" y="3714752"/>
            <a:chExt cx="2286016" cy="15001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71736" y="3714752"/>
              <a:ext cx="2286016" cy="1500198"/>
            </a:xfrm>
            <a:prstGeom prst="roundRect">
              <a:avLst/>
            </a:prstGeom>
            <a:solidFill>
              <a:srgbClr val="FE7E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786050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86182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/>
          <p:cNvSpPr/>
          <p:nvPr/>
        </p:nvSpPr>
        <p:spPr>
          <a:xfrm rot="804417">
            <a:off x="2261956" y="513073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Щ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3264710" y="5266976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 rot="6432">
            <a:off x="4380629" y="4154239"/>
            <a:ext cx="2286016" cy="15001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6432">
            <a:off x="4595144" y="4439056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6432">
            <a:off x="5572800" y="442993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17859">
            <a:off x="4610511" y="5376220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2" name="Овал 21"/>
          <p:cNvSpPr/>
          <p:nvPr/>
        </p:nvSpPr>
        <p:spPr>
          <a:xfrm rot="21113442">
            <a:off x="5622457" y="5369648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</a:t>
            </a:r>
            <a:endParaRPr lang="ru-RU" sz="32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 rot="21142196">
            <a:off x="6733649" y="3998357"/>
            <a:ext cx="2286016" cy="15001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rot="21142196">
            <a:off x="6938163" y="4351455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rot="21142196">
            <a:off x="7905690" y="421079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1453623">
            <a:off x="7080536" y="529244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29" name="Овал 28"/>
          <p:cNvSpPr/>
          <p:nvPr/>
        </p:nvSpPr>
        <p:spPr>
          <a:xfrm rot="20649206">
            <a:off x="8082384" y="5149694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</p:txBody>
      </p:sp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ВСПОМИНАЙ-КА</a:t>
            </a:r>
            <a:endParaRPr lang="ru-RU" sz="3600" b="1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1785918" y="1500174"/>
            <a:ext cx="5500726" cy="3643338"/>
            <a:chOff x="1785918" y="1500174"/>
            <a:chExt cx="5500726" cy="3643338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785918" y="1500174"/>
              <a:ext cx="5500726" cy="364333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    </a:t>
              </a:r>
              <a:r>
                <a:rPr lang="ru-RU" sz="13800" b="1" dirty="0" smtClean="0"/>
                <a:t>л..</a:t>
              </a:r>
              <a:r>
                <a:rPr lang="ru-RU" sz="13800" b="1" dirty="0" err="1" smtClean="0"/>
                <a:t>са</a:t>
              </a:r>
              <a:endParaRPr lang="ru-RU" sz="11500" b="1" dirty="0"/>
            </a:p>
          </p:txBody>
        </p:sp>
        <p:pic>
          <p:nvPicPr>
            <p:cNvPr id="15362" name="Picture 2" descr="E:\4682770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00232" y="1621528"/>
              <a:ext cx="1928826" cy="3183798"/>
            </a:xfrm>
            <a:prstGeom prst="rect">
              <a:avLst/>
            </a:prstGeom>
            <a:noFill/>
          </p:spPr>
        </p:pic>
      </p:grpSp>
      <p:sp>
        <p:nvSpPr>
          <p:cNvPr id="45" name="TextBox 44"/>
          <p:cNvSpPr txBox="1"/>
          <p:nvPr/>
        </p:nvSpPr>
        <p:spPr>
          <a:xfrm>
            <a:off x="4214810" y="2214554"/>
            <a:ext cx="117051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>
                <a:solidFill>
                  <a:srgbClr val="FF0000"/>
                </a:solidFill>
              </a:rPr>
              <a:t>и</a:t>
            </a:r>
            <a:endParaRPr lang="ru-RU" sz="13800" b="1" dirty="0" smtClean="0">
              <a:solidFill>
                <a:srgbClr val="FF0000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785918" y="1285860"/>
            <a:ext cx="5500726" cy="3857652"/>
            <a:chOff x="428596" y="1428736"/>
            <a:chExt cx="5500726" cy="3857652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8596" y="1643050"/>
              <a:ext cx="5500726" cy="364333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500" b="1" dirty="0" smtClean="0"/>
                <a:t>    </a:t>
              </a:r>
              <a:r>
                <a:rPr lang="ru-RU" sz="13800" b="1" dirty="0" err="1" smtClean="0"/>
                <a:t>стри</a:t>
              </a:r>
              <a:r>
                <a:rPr lang="ru-RU" sz="13800" b="1" dirty="0" smtClean="0"/>
                <a:t>..</a:t>
              </a:r>
              <a:endParaRPr lang="ru-RU" sz="11500" b="1" dirty="0"/>
            </a:p>
          </p:txBody>
        </p:sp>
        <p:pic>
          <p:nvPicPr>
            <p:cNvPr id="15363" name="Picture 3" descr="E:\f_48317aec3ad78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1428736"/>
              <a:ext cx="3642944" cy="2319341"/>
            </a:xfrm>
            <a:prstGeom prst="rect">
              <a:avLst/>
            </a:prstGeom>
            <a:noFill/>
          </p:spPr>
        </p:pic>
      </p:grpSp>
      <p:sp>
        <p:nvSpPr>
          <p:cNvPr id="50" name="TextBox 49"/>
          <p:cNvSpPr txBox="1"/>
          <p:nvPr/>
        </p:nvSpPr>
        <p:spPr>
          <a:xfrm>
            <a:off x="5643570" y="3071810"/>
            <a:ext cx="1487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ж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785918" y="1500174"/>
            <a:ext cx="5500726" cy="3670265"/>
            <a:chOff x="1785918" y="1500174"/>
            <a:chExt cx="5500726" cy="3670265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785918" y="1500174"/>
              <a:ext cx="5500726" cy="364333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500" b="1" dirty="0"/>
            </a:p>
          </p:txBody>
        </p:sp>
        <p:pic>
          <p:nvPicPr>
            <p:cNvPr id="15364" name="Picture 4" descr="E:\sevimlikedicik_forumgazel (1)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85918" y="2714620"/>
              <a:ext cx="2928958" cy="2455819"/>
            </a:xfrm>
            <a:prstGeom prst="rect">
              <a:avLst/>
            </a:prstGeom>
            <a:noFill/>
          </p:spPr>
        </p:pic>
      </p:grpSp>
      <p:sp>
        <p:nvSpPr>
          <p:cNvPr id="56" name="TextBox 55"/>
          <p:cNvSpPr txBox="1"/>
          <p:nvPr/>
        </p:nvSpPr>
        <p:spPr>
          <a:xfrm>
            <a:off x="2428860" y="1428736"/>
            <a:ext cx="4485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к</a:t>
            </a:r>
            <a:r>
              <a:rPr lang="ru-RU" sz="9600" b="1" dirty="0" smtClean="0"/>
              <a:t>..</a:t>
            </a:r>
            <a:r>
              <a:rPr lang="ru-RU" sz="9600" b="1" dirty="0" err="1" smtClean="0"/>
              <a:t>тёнок</a:t>
            </a:r>
            <a:endParaRPr lang="ru-RU" sz="960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3000364" y="1428736"/>
            <a:ext cx="846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о</a:t>
            </a:r>
            <a:endParaRPr lang="ru-RU" sz="9600" b="1" dirty="0" smtClean="0">
              <a:solidFill>
                <a:srgbClr val="FF0000"/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142976" y="1500174"/>
            <a:ext cx="6143668" cy="4207827"/>
            <a:chOff x="1142976" y="1500174"/>
            <a:chExt cx="6143668" cy="420782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85918" y="1500174"/>
              <a:ext cx="5500726" cy="364333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500" b="1" dirty="0"/>
            </a:p>
          </p:txBody>
        </p:sp>
        <p:pic>
          <p:nvPicPr>
            <p:cNvPr id="15365" name="Picture 5" descr="E:\pigeon-13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142976" y="2143116"/>
              <a:ext cx="4009585" cy="3564885"/>
            </a:xfrm>
            <a:prstGeom prst="rect">
              <a:avLst/>
            </a:prstGeom>
            <a:noFill/>
          </p:spPr>
        </p:pic>
      </p:grpSp>
      <p:sp>
        <p:nvSpPr>
          <p:cNvPr id="60" name="TextBox 59"/>
          <p:cNvSpPr txBox="1"/>
          <p:nvPr/>
        </p:nvSpPr>
        <p:spPr>
          <a:xfrm>
            <a:off x="2428860" y="1428736"/>
            <a:ext cx="4302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г</a:t>
            </a:r>
            <a:r>
              <a:rPr lang="ru-RU" sz="9600" b="1" dirty="0" smtClean="0"/>
              <a:t>олу..</a:t>
            </a:r>
            <a:r>
              <a:rPr lang="ru-RU" sz="9600" b="1" dirty="0" err="1" smtClean="0"/>
              <a:t>ка</a:t>
            </a:r>
            <a:endParaRPr lang="ru-RU" sz="9600" b="1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4714876" y="1571612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785918" y="1500174"/>
            <a:ext cx="5500726" cy="3643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500" b="1" dirty="0"/>
          </a:p>
        </p:txBody>
      </p:sp>
      <p:pic>
        <p:nvPicPr>
          <p:cNvPr id="15366" name="Picture 6" descr="E:\kozel0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2000240"/>
            <a:ext cx="2623459" cy="2757502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214810" y="2500306"/>
            <a:ext cx="25843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к</a:t>
            </a:r>
            <a:r>
              <a:rPr lang="ru-RU" sz="9600" b="1" dirty="0" smtClean="0"/>
              <a:t>..за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86314" y="2500306"/>
            <a:ext cx="846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о</a:t>
            </a:r>
            <a:endParaRPr lang="ru-RU" sz="9600" b="1" dirty="0" smtClean="0">
              <a:solidFill>
                <a:srgbClr val="FF0000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1785918" y="1500174"/>
            <a:ext cx="5500726" cy="3643338"/>
            <a:chOff x="1785918" y="1500174"/>
            <a:chExt cx="5500726" cy="3643338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1785918" y="1500174"/>
              <a:ext cx="5500726" cy="364333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500" b="1" dirty="0"/>
            </a:p>
          </p:txBody>
        </p:sp>
        <p:pic>
          <p:nvPicPr>
            <p:cNvPr id="15367" name="Picture 7" descr="E:\0_103211_d59e39e6_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86116" y="1500174"/>
              <a:ext cx="2493779" cy="2528902"/>
            </a:xfrm>
            <a:prstGeom prst="rect">
              <a:avLst/>
            </a:prstGeom>
            <a:noFill/>
          </p:spPr>
        </p:pic>
      </p:grpSp>
      <p:sp>
        <p:nvSpPr>
          <p:cNvPr id="72" name="TextBox 71"/>
          <p:cNvSpPr txBox="1"/>
          <p:nvPr/>
        </p:nvSpPr>
        <p:spPr>
          <a:xfrm>
            <a:off x="2000232" y="3714752"/>
            <a:ext cx="5049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с</a:t>
            </a:r>
            <a:r>
              <a:rPr lang="ru-RU" sz="8000" b="1" dirty="0" smtClean="0"/>
              <a:t>пор..смен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43372" y="3714752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75" name="Овал 74">
            <a:hlinkClick r:id="rId10" action="ppaction://hlinksldjump"/>
          </p:cNvPr>
          <p:cNvSpPr/>
          <p:nvPr/>
        </p:nvSpPr>
        <p:spPr>
          <a:xfrm>
            <a:off x="7000892" y="5786454"/>
            <a:ext cx="1785950" cy="8572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Карта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6" grpId="0"/>
      <p:bldP spid="55" grpId="0"/>
      <p:bldP spid="60" grpId="0"/>
      <p:bldP spid="61" grpId="0"/>
      <p:bldP spid="64" grpId="0" animBg="1"/>
      <p:bldP spid="66" grpId="0"/>
      <p:bldP spid="67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pic>
        <p:nvPicPr>
          <p:cNvPr id="14340" name="Picture 4" descr="E:\0_a4158_adf84962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78183">
            <a:off x="-371520" y="3245664"/>
            <a:ext cx="3467903" cy="238418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 rot="492990">
            <a:off x="2143108" y="4000504"/>
            <a:ext cx="2286016" cy="1500198"/>
            <a:chOff x="2571736" y="3714752"/>
            <a:chExt cx="2286016" cy="15001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71736" y="3714752"/>
              <a:ext cx="2286016" cy="1500198"/>
            </a:xfrm>
            <a:prstGeom prst="roundRect">
              <a:avLst/>
            </a:prstGeom>
            <a:solidFill>
              <a:srgbClr val="FE7E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786050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86182" y="4000504"/>
              <a:ext cx="85725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/>
          <p:cNvSpPr/>
          <p:nvPr/>
        </p:nvSpPr>
        <p:spPr>
          <a:xfrm rot="804417">
            <a:off x="2261956" y="513073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Щ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3264710" y="5266976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 rot="6432">
            <a:off x="4380629" y="4154239"/>
            <a:ext cx="2286016" cy="15001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6432">
            <a:off x="4595144" y="4439056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6432">
            <a:off x="5572800" y="442993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17859">
            <a:off x="4610511" y="5376220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22" name="Овал 21"/>
          <p:cNvSpPr/>
          <p:nvPr/>
        </p:nvSpPr>
        <p:spPr>
          <a:xfrm rot="21113442">
            <a:off x="5622457" y="5369648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</a:t>
            </a:r>
            <a:endParaRPr lang="ru-RU" sz="32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 rot="21142196">
            <a:off x="6733649" y="3998357"/>
            <a:ext cx="2286016" cy="15001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rot="21142196">
            <a:off x="6938163" y="4351455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 rot="21142196">
            <a:off x="7905690" y="4210794"/>
            <a:ext cx="8572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1453623">
            <a:off x="7080536" y="5292445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29" name="Овал 28"/>
          <p:cNvSpPr/>
          <p:nvPr/>
        </p:nvSpPr>
        <p:spPr>
          <a:xfrm rot="20649206">
            <a:off x="8082384" y="5149694"/>
            <a:ext cx="642942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</p:txBody>
      </p:sp>
      <p:sp>
        <p:nvSpPr>
          <p:cNvPr id="43" name="Круглая лента лицом вниз 42"/>
          <p:cNvSpPr/>
          <p:nvPr/>
        </p:nvSpPr>
        <p:spPr>
          <a:xfrm>
            <a:off x="642910" y="0"/>
            <a:ext cx="7715304" cy="1357322"/>
          </a:xfrm>
          <a:prstGeom prst="ellipseRibbon">
            <a:avLst>
              <a:gd name="adj1" fmla="val 44248"/>
              <a:gd name="adj2" fmla="val 62963"/>
              <a:gd name="adj3" fmla="val 1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УЗНАВАЙ-КА</a:t>
            </a:r>
            <a:endParaRPr lang="ru-RU" sz="3600" b="1" dirty="0"/>
          </a:p>
        </p:txBody>
      </p:sp>
      <p:sp>
        <p:nvSpPr>
          <p:cNvPr id="49" name="Овал 48">
            <a:hlinkClick r:id="rId4" action="ppaction://hlinksldjump"/>
          </p:cNvPr>
          <p:cNvSpPr/>
          <p:nvPr/>
        </p:nvSpPr>
        <p:spPr>
          <a:xfrm>
            <a:off x="7000892" y="5786454"/>
            <a:ext cx="1785950" cy="8572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Карта </a:t>
            </a:r>
            <a:endParaRPr lang="ru-RU" sz="3200" dirty="0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1857356" y="1500174"/>
            <a:ext cx="4786346" cy="2286016"/>
          </a:xfrm>
          <a:prstGeom prst="wedgeRoundRectCallout">
            <a:avLst>
              <a:gd name="adj1" fmla="val -54190"/>
              <a:gd name="adj2" fmla="val 5615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Лыжи, мыши и ужи,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Шины, ёжики, чижи,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ЖИ да ШИ, ЖИ да ШИ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 буквой И всегда пиши.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Жирафы, мыши и моржи.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142976" y="785794"/>
            <a:ext cx="6786610" cy="3357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85918" y="1571612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ЖИ, ШИ</a:t>
            </a:r>
          </a:p>
          <a:p>
            <a:pPr algn="ctr"/>
            <a:r>
              <a:rPr lang="ru-RU" sz="5400" b="1" dirty="0" smtClean="0"/>
              <a:t>Пиши с буквой И!</a:t>
            </a:r>
            <a:endParaRPr lang="ru-RU" sz="5400" b="1" dirty="0"/>
          </a:p>
        </p:txBody>
      </p:sp>
      <p:sp>
        <p:nvSpPr>
          <p:cNvPr id="18" name="Рамка 17"/>
          <p:cNvSpPr/>
          <p:nvPr/>
        </p:nvSpPr>
        <p:spPr>
          <a:xfrm>
            <a:off x="1000100" y="571480"/>
            <a:ext cx="7358114" cy="3857652"/>
          </a:xfrm>
          <a:prstGeom prst="frame">
            <a:avLst/>
          </a:prstGeom>
          <a:solidFill>
            <a:srgbClr val="E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0034" y="500042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Древние животные на Земле были громадные и страшные. Некоторые из этих великанов ели траву и водоросли.</a:t>
            </a:r>
          </a:p>
          <a:p>
            <a:pPr algn="ctr"/>
            <a:r>
              <a:rPr lang="ru-RU" sz="3200" b="1" i="1" dirty="0" smtClean="0"/>
              <a:t>И сейчас на Земле живут дальние родственники тех животных. Это крокодилы, ящерицы, змеи, черепахи.</a:t>
            </a:r>
            <a:endParaRPr lang="ru-RU" sz="3200" b="1" i="1" dirty="0"/>
          </a:p>
        </p:txBody>
      </p:sp>
      <p:pic>
        <p:nvPicPr>
          <p:cNvPr id="16386" name="Picture 2" descr="E:\yas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381250" cy="2057400"/>
          </a:xfrm>
          <a:prstGeom prst="rect">
            <a:avLst/>
          </a:prstGeom>
          <a:noFill/>
        </p:spPr>
      </p:pic>
      <p:pic>
        <p:nvPicPr>
          <p:cNvPr id="16387" name="Picture 3" descr="E:\12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2647213" cy="2038354"/>
          </a:xfrm>
          <a:prstGeom prst="rect">
            <a:avLst/>
          </a:prstGeom>
          <a:noFill/>
        </p:spPr>
      </p:pic>
      <p:pic>
        <p:nvPicPr>
          <p:cNvPr id="16388" name="Picture 4" descr="E:\cherep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071942"/>
            <a:ext cx="3077329" cy="2000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071802" y="571480"/>
            <a:ext cx="207170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животные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2071678"/>
            <a:ext cx="135732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живут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2571744"/>
            <a:ext cx="207170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животных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imen-png-nisanboard419qh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071942"/>
            <a:ext cx="9644098" cy="36165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285728"/>
            <a:ext cx="8715436" cy="6215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0034" y="500042"/>
            <a:ext cx="45720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Вряд ли выжил бы древний человек, если бы не подружился с некоторыми животными. Они стали его верными помощниками. Собака его охраняла и помогала охотиться, на лошади он ездил, перевозил грузы, пахал.</a:t>
            </a:r>
            <a:endParaRPr lang="ru-RU" sz="3200" b="1" i="1" dirty="0"/>
          </a:p>
        </p:txBody>
      </p:sp>
      <p:pic>
        <p:nvPicPr>
          <p:cNvPr id="17410" name="Picture 2" descr="E:\0_65167_3e66a8ad_X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4" y="571480"/>
            <a:ext cx="4429156" cy="601583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571736" y="571480"/>
            <a:ext cx="1357322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выжил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571612"/>
            <a:ext cx="2286016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подружился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2571744"/>
            <a:ext cx="2357454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животными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572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30</cp:revision>
  <dcterms:created xsi:type="dcterms:W3CDTF">2015-09-13T11:48:09Z</dcterms:created>
  <dcterms:modified xsi:type="dcterms:W3CDTF">2015-11-15T07:54:58Z</dcterms:modified>
</cp:coreProperties>
</file>