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9" r:id="rId4"/>
    <p:sldId id="257" r:id="rId5"/>
    <p:sldId id="265" r:id="rId6"/>
    <p:sldId id="264" r:id="rId7"/>
    <p:sldId id="261" r:id="rId8"/>
    <p:sldId id="263" r:id="rId9"/>
    <p:sldId id="260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4400" dirty="0" smtClean="0"/>
              <a:t>МАТЕМАТИЧЕСКИЙ БОЙ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83" y="3008469"/>
            <a:ext cx="4784417" cy="38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none" dirty="0">
                <a:solidFill>
                  <a:srgbClr val="0070C0"/>
                </a:solidFill>
                <a:ea typeface="Calibri"/>
              </a:rPr>
              <a:t>Задача </a:t>
            </a:r>
            <a:r>
              <a:rPr lang="ru-RU" sz="3600" b="1" cap="none" dirty="0" smtClean="0">
                <a:solidFill>
                  <a:srgbClr val="0070C0"/>
                </a:solidFill>
                <a:ea typeface="Calibri"/>
              </a:rPr>
              <a:t>5: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280920" cy="44886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400" dirty="0" smtClean="0">
                <a:solidFill>
                  <a:srgbClr val="333333"/>
                </a:solidFill>
                <a:latin typeface="Arial"/>
                <a:ea typeface="Calibri"/>
              </a:rPr>
              <a:t>  </a:t>
            </a:r>
            <a:r>
              <a:rPr lang="ru-RU" sz="5200" dirty="0" smtClean="0">
                <a:solidFill>
                  <a:srgbClr val="333333"/>
                </a:solidFill>
                <a:latin typeface="+mj-lt"/>
                <a:ea typeface="Calibri"/>
              </a:rPr>
              <a:t>Сколько </a:t>
            </a:r>
            <a:r>
              <a:rPr lang="ru-RU" sz="5200" dirty="0">
                <a:solidFill>
                  <a:srgbClr val="333333"/>
                </a:solidFill>
                <a:latin typeface="+mj-lt"/>
                <a:ea typeface="Calibri"/>
              </a:rPr>
              <a:t>штук сапог необходимо сшить для городка, третья часть жителей которого – одноногие, а половина остальных предпочитает ходить босиком? </a:t>
            </a:r>
            <a:endParaRPr lang="ru-RU" sz="5200" dirty="0">
              <a:latin typeface="+mj-lt"/>
            </a:endParaRPr>
          </a:p>
        </p:txBody>
      </p:sp>
      <p:pic>
        <p:nvPicPr>
          <p:cNvPr id="14338" name="Picture 2" descr="C:\Users\Albina\Desktop\7070656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75237"/>
            <a:ext cx="2853608" cy="23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none" dirty="0">
                <a:solidFill>
                  <a:srgbClr val="0070C0"/>
                </a:solidFill>
                <a:ea typeface="Calibri"/>
              </a:rPr>
              <a:t>Задача </a:t>
            </a:r>
            <a:r>
              <a:rPr lang="ru-RU" sz="3600" b="1" cap="none" dirty="0" smtClean="0">
                <a:solidFill>
                  <a:srgbClr val="0070C0"/>
                </a:solidFill>
                <a:ea typeface="Calibri"/>
              </a:rPr>
              <a:t>6: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6085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400" dirty="0" smtClean="0">
                <a:solidFill>
                  <a:srgbClr val="333333"/>
                </a:solidFill>
                <a:latin typeface="Arial"/>
                <a:ea typeface="Calibri"/>
              </a:rPr>
              <a:t>   </a:t>
            </a:r>
            <a:r>
              <a:rPr lang="ru-RU" sz="4400" dirty="0" smtClean="0">
                <a:solidFill>
                  <a:srgbClr val="333333"/>
                </a:solidFill>
                <a:latin typeface="+mj-lt"/>
                <a:ea typeface="Calibri"/>
              </a:rPr>
              <a:t>Жилица </a:t>
            </a:r>
            <a:r>
              <a:rPr lang="ru-RU" sz="4400" dirty="0" err="1">
                <a:solidFill>
                  <a:srgbClr val="333333"/>
                </a:solidFill>
                <a:latin typeface="+mj-lt"/>
                <a:ea typeface="Calibri"/>
              </a:rPr>
              <a:t>Тройкина</a:t>
            </a:r>
            <a:r>
              <a:rPr lang="ru-RU" sz="4400" dirty="0">
                <a:solidFill>
                  <a:srgbClr val="333333"/>
                </a:solidFill>
                <a:latin typeface="+mj-lt"/>
                <a:ea typeface="Calibri"/>
              </a:rPr>
              <a:t> положила в общую плиту 3 полена своих дров. Жилица </a:t>
            </a:r>
            <a:r>
              <a:rPr lang="ru-RU" sz="4400" dirty="0" err="1">
                <a:solidFill>
                  <a:srgbClr val="333333"/>
                </a:solidFill>
                <a:latin typeface="+mj-lt"/>
                <a:ea typeface="Calibri"/>
              </a:rPr>
              <a:t>Пятёркина</a:t>
            </a:r>
            <a:r>
              <a:rPr lang="ru-RU" sz="4400" dirty="0">
                <a:solidFill>
                  <a:srgbClr val="333333"/>
                </a:solidFill>
                <a:latin typeface="+mj-lt"/>
                <a:ea typeface="Calibri"/>
              </a:rPr>
              <a:t>- 5 поленьев, жилец </a:t>
            </a:r>
            <a:r>
              <a:rPr lang="ru-RU" sz="4400" dirty="0" err="1">
                <a:solidFill>
                  <a:srgbClr val="333333"/>
                </a:solidFill>
                <a:latin typeface="+mj-lt"/>
                <a:ea typeface="Calibri"/>
              </a:rPr>
              <a:t>Безтопливных</a:t>
            </a:r>
            <a:r>
              <a:rPr lang="ru-RU" sz="4400" dirty="0">
                <a:solidFill>
                  <a:srgbClr val="333333"/>
                </a:solidFill>
                <a:latin typeface="+mj-lt"/>
                <a:ea typeface="Calibri"/>
              </a:rPr>
              <a:t>, у которого не было своих дров, получил от обеих гражданок разрешение сварить обед на общем огне. В возмещение расходов он уплатил соседкам 8 рублей. Как они должны разделить эти деньги? </a:t>
            </a:r>
            <a:endParaRPr lang="ru-RU" sz="4400" dirty="0">
              <a:latin typeface="+mj-lt"/>
            </a:endParaRPr>
          </a:p>
        </p:txBody>
      </p:sp>
      <p:pic>
        <p:nvPicPr>
          <p:cNvPr id="13314" name="Picture 2" descr="C:\Users\Albina\Desktop\математ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4918017"/>
            <a:ext cx="2880320" cy="19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Блиц-опрос для капитанов команд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280920" cy="3579849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+mj-lt"/>
              </a:rPr>
              <a:t>1.Какое чётное число является простым</a:t>
            </a:r>
            <a:r>
              <a:rPr lang="ru-RU" sz="2800" dirty="0" smtClean="0">
                <a:latin typeface="+mj-lt"/>
              </a:rPr>
              <a:t>?</a:t>
            </a:r>
            <a:endParaRPr lang="ru-RU" sz="2800" dirty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2.Какую </a:t>
            </a:r>
            <a:r>
              <a:rPr lang="ru-RU" sz="2800" dirty="0">
                <a:latin typeface="+mj-lt"/>
              </a:rPr>
              <a:t>сумму составляет 1% от суммы в 1000 рублей? </a:t>
            </a:r>
            <a:endParaRPr lang="ru-RU" sz="2800" dirty="0" smtClean="0">
              <a:latin typeface="+mj-lt"/>
            </a:endParaRPr>
          </a:p>
          <a:p>
            <a:r>
              <a:rPr lang="ru-RU" sz="2800" dirty="0">
                <a:latin typeface="+mj-lt"/>
              </a:rPr>
              <a:t>3</a:t>
            </a:r>
            <a:r>
              <a:rPr lang="ru-RU" sz="2800" dirty="0" smtClean="0">
                <a:latin typeface="+mj-lt"/>
              </a:rPr>
              <a:t>.Чему </a:t>
            </a:r>
            <a:r>
              <a:rPr lang="ru-RU" sz="2800" dirty="0">
                <a:latin typeface="+mj-lt"/>
              </a:rPr>
              <a:t>равна сумма всех чисел от </a:t>
            </a:r>
            <a:r>
              <a:rPr lang="ru-RU" sz="2800" dirty="0" smtClean="0">
                <a:latin typeface="+mj-lt"/>
              </a:rPr>
              <a:t>  -</a:t>
            </a:r>
            <a:r>
              <a:rPr lang="ru-RU" sz="2800" dirty="0">
                <a:latin typeface="+mj-lt"/>
              </a:rPr>
              <a:t>1000 до 1000</a:t>
            </a:r>
            <a:r>
              <a:rPr lang="ru-RU" sz="2800" dirty="0" smtClean="0">
                <a:latin typeface="+mj-lt"/>
              </a:rPr>
              <a:t>?</a:t>
            </a:r>
          </a:p>
          <a:p>
            <a:r>
              <a:rPr lang="ru-RU" sz="2800" dirty="0" smtClean="0">
                <a:latin typeface="+mj-lt"/>
              </a:rPr>
              <a:t>4.Сколько </a:t>
            </a:r>
            <a:r>
              <a:rPr lang="ru-RU" sz="2800" dirty="0">
                <a:latin typeface="+mj-lt"/>
              </a:rPr>
              <a:t>осей симметрии </a:t>
            </a:r>
            <a:r>
              <a:rPr lang="ru-RU" sz="2800" dirty="0" smtClean="0">
                <a:latin typeface="+mj-lt"/>
              </a:rPr>
              <a:t>имеет окружность?</a:t>
            </a:r>
          </a:p>
          <a:p>
            <a:r>
              <a:rPr lang="ru-RU" sz="2800" dirty="0">
                <a:latin typeface="+mj-lt"/>
              </a:rPr>
              <a:t>5</a:t>
            </a:r>
            <a:r>
              <a:rPr lang="ru-RU" sz="2800" dirty="0" smtClean="0">
                <a:latin typeface="+mj-lt"/>
              </a:rPr>
              <a:t>.Площадь </a:t>
            </a:r>
            <a:r>
              <a:rPr lang="ru-RU" sz="2800" dirty="0">
                <a:latin typeface="+mj-lt"/>
              </a:rPr>
              <a:t>квадрата равна 400 </a:t>
            </a:r>
            <a:r>
              <a:rPr lang="ru-RU" sz="2800" dirty="0" smtClean="0">
                <a:latin typeface="+mj-lt"/>
              </a:rPr>
              <a:t>см2. </a:t>
            </a:r>
            <a:r>
              <a:rPr lang="ru-RU" sz="2800" dirty="0">
                <a:latin typeface="+mj-lt"/>
              </a:rPr>
              <a:t>Чему равен периметр квадрата? </a:t>
            </a:r>
          </a:p>
          <a:p>
            <a:endParaRPr lang="ru-RU" sz="28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9544" y="4381613"/>
            <a:ext cx="4104456" cy="250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Блиц-опрос для капитанов команд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208912" cy="4416604"/>
          </a:xfrm>
        </p:spPr>
        <p:txBody>
          <a:bodyPr>
            <a:normAutofit/>
          </a:bodyPr>
          <a:lstStyle/>
          <a:p>
            <a:pPr algn="just"/>
            <a:r>
              <a:rPr lang="ru-RU" sz="3800" dirty="0" smtClean="0">
                <a:solidFill>
                  <a:srgbClr val="333333"/>
                </a:solidFill>
                <a:latin typeface="+mj-lt"/>
                <a:ea typeface="Calibri"/>
              </a:rPr>
              <a:t>6.Пильщики </a:t>
            </a:r>
            <a:r>
              <a:rPr lang="ru-RU" sz="3800" dirty="0">
                <a:solidFill>
                  <a:srgbClr val="333333"/>
                </a:solidFill>
                <a:latin typeface="+mj-lt"/>
                <a:ea typeface="Calibri"/>
              </a:rPr>
              <a:t>распиливают 5-метровое бревно на метровые чурки. Длина бревна поперёк отнимает каждый раз 1,5 минуты времени. За сколько минут распилили они всё бревно?</a:t>
            </a:r>
            <a:endParaRPr lang="ru-RU" sz="3800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589748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9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Блиц-опрос для капитанов команд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333333"/>
                </a:solidFill>
                <a:latin typeface="+mj-lt"/>
                <a:ea typeface="Calibri"/>
                <a:cs typeface="Times New Roman"/>
              </a:rPr>
              <a:t>7.</a:t>
            </a:r>
            <a:r>
              <a:rPr lang="ru-RU" sz="3500" dirty="0" smtClean="0">
                <a:solidFill>
                  <a:srgbClr val="333333"/>
                </a:solidFill>
                <a:latin typeface="+mj-lt"/>
                <a:ea typeface="Calibri"/>
                <a:cs typeface="Times New Roman"/>
              </a:rPr>
              <a:t> Из </a:t>
            </a:r>
            <a:r>
              <a:rPr lang="ru-RU" sz="3500" dirty="0">
                <a:solidFill>
                  <a:srgbClr val="333333"/>
                </a:solidFill>
                <a:latin typeface="+mj-lt"/>
                <a:ea typeface="Calibri"/>
                <a:cs typeface="Times New Roman"/>
              </a:rPr>
              <a:t>города в деревню выехал велосипедист со скоростью 12 км/ч. Одновременно с ним из деревни в город вышел пешеход со скоростью 5 км/ч. Через час они встретились. Кто из них в момент встречи был дальше от города? </a:t>
            </a:r>
            <a:endParaRPr lang="ru-RU" sz="35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4381613"/>
            <a:ext cx="4499992" cy="250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9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Задание на «внимание»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lbina\Desktop\1385976633_pervyj-blok-zadach-jeto-zadachi-kotor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590800"/>
            <a:ext cx="32758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bina\Desktop\занимательная-математика-672x37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9123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/>
          <a:p>
            <a:pPr marL="238125" algn="just">
              <a:lnSpc>
                <a:spcPct val="115000"/>
              </a:lnSpc>
              <a:spcAft>
                <a:spcPts val="600"/>
              </a:spcAft>
            </a:pPr>
            <a:r>
              <a:rPr lang="ru-RU" sz="36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   В </a:t>
            </a:r>
            <a:r>
              <a:rPr lang="ru-RU" sz="36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стакане находятся бактерии. Через секунду каждая из бактерий делится пополам, затем каждая из получившихся бактерий через секунду делится пополам и так далее. Через минуту стакан полон. Через какое время стакан был заполнен наполовину?</a:t>
            </a:r>
            <a:endParaRPr lang="ru-RU" sz="3600" dirty="0">
              <a:latin typeface="+mj-lt"/>
              <a:ea typeface="Calibri"/>
              <a:cs typeface="Times New Roman"/>
            </a:endParaRPr>
          </a:p>
          <a:p>
            <a:pPr algn="just"/>
            <a:endParaRPr lang="ru-RU" sz="3600" dirty="0">
              <a:latin typeface="+mj-lt"/>
            </a:endParaRPr>
          </a:p>
        </p:txBody>
      </p:sp>
      <p:pic>
        <p:nvPicPr>
          <p:cNvPr id="15362" name="Picture 2" descr="C:\Users\Albina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47958"/>
            <a:ext cx="3563888" cy="25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7732340" cy="612068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600" dirty="0" smtClean="0">
                <a:latin typeface="+mj-lt"/>
                <a:ea typeface="Calibri"/>
                <a:cs typeface="Times New Roman"/>
              </a:rPr>
              <a:t>       Некто </a:t>
            </a:r>
            <a:r>
              <a:rPr lang="ru-RU" sz="4600" dirty="0">
                <a:latin typeface="+mj-lt"/>
                <a:ea typeface="Calibri"/>
                <a:cs typeface="Times New Roman"/>
              </a:rPr>
              <a:t>пришел в ряд, купил игрушек для малых ребят: за первую игрушку заплатил 1/5 часть всех своих денег, за другую – 3/7 остатка от первой покупки, за третью игрушку заплатил 3/5 остатка от второй покупки, а по приезде в дом нашел остальных в кошельке денег 1 руб. 92 коп. Спрашивается, сколько в кошельке денег было и сколько за которую игрушку денег заплачено.</a:t>
            </a:r>
          </a:p>
          <a:p>
            <a:pPr marL="238125">
              <a:lnSpc>
                <a:spcPts val="1200"/>
              </a:lnSpc>
              <a:spcAft>
                <a:spcPts val="600"/>
              </a:spcAft>
            </a:pPr>
            <a:endParaRPr lang="ru-RU" dirty="0">
              <a:latin typeface="+mj-lt"/>
              <a:ea typeface="Times New Roman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11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1488" cy="90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Подведение итогов и награждение победителей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7786"/>
            <a:ext cx="3887173" cy="293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720413" cy="279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Этапы математического боя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AutoNum type="arabicPeriod"/>
            </a:pPr>
            <a:r>
              <a:rPr lang="ru-RU" sz="1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Представление жюри</a:t>
            </a:r>
          </a:p>
          <a:p>
            <a:pPr>
              <a:buAutoNum type="arabicPeriod"/>
            </a:pPr>
            <a:r>
              <a:rPr lang="ru-RU" sz="1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Представление  команд</a:t>
            </a:r>
          </a:p>
          <a:p>
            <a:pPr>
              <a:buAutoNum type="arabicPeriod"/>
            </a:pPr>
            <a:r>
              <a:rPr lang="ru-RU" sz="1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Разминка</a:t>
            </a:r>
          </a:p>
          <a:p>
            <a:pPr>
              <a:buAutoNum type="arabicPeriod"/>
            </a:pPr>
            <a:r>
              <a:rPr lang="ru-RU" sz="1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Логические задачи для команд</a:t>
            </a:r>
          </a:p>
          <a:p>
            <a:pPr>
              <a:buAutoNum type="arabicPeriod"/>
            </a:pPr>
            <a:r>
              <a:rPr lang="ru-RU" sz="1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Конкурс  капитанов</a:t>
            </a:r>
          </a:p>
          <a:p>
            <a:pPr>
              <a:buAutoNum type="arabicPeriod"/>
            </a:pPr>
            <a:r>
              <a:rPr lang="ru-RU" sz="1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Занимательный этап</a:t>
            </a:r>
          </a:p>
          <a:p>
            <a:pPr>
              <a:buAutoNum type="arabicPeriod"/>
            </a:pPr>
            <a:r>
              <a:rPr lang="ru-RU" sz="1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Подведение итогов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11228"/>
            <a:ext cx="3059832" cy="341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468052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FF0000"/>
                </a:solidFill>
                <a:ea typeface="Calibri"/>
                <a:cs typeface="Times New Roman"/>
              </a:rPr>
              <a:t>Правила математического </a:t>
            </a:r>
            <a:r>
              <a:rPr lang="ru-RU" sz="4400" b="1" dirty="0" smtClean="0">
                <a:solidFill>
                  <a:srgbClr val="FF0000"/>
                </a:solidFill>
                <a:ea typeface="Calibri"/>
                <a:cs typeface="Times New Roman"/>
              </a:rPr>
              <a:t>боя: </a:t>
            </a:r>
            <a:br>
              <a:rPr lang="ru-RU" sz="4400" b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  добрый  </a:t>
            </a:r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путь </a:t>
            </a: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и  в </a:t>
            </a:r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добрый </a:t>
            </a: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час- </a:t>
            </a:r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начинаем </a:t>
            </a:r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бой  </a:t>
            </a:r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сейчас!</a:t>
            </a:r>
            <a:b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4186021"/>
            <a:ext cx="3672408" cy="26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4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332656"/>
            <a:ext cx="7520940" cy="54864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endParaRPr lang="ru-RU" sz="4400" b="1" cap="none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400" dirty="0" smtClean="0">
              <a:solidFill>
                <a:srgbClr val="333333"/>
              </a:solidFill>
              <a:latin typeface="Arial"/>
              <a:ea typeface="Calibri"/>
              <a:cs typeface="Times New Roman"/>
            </a:endParaRPr>
          </a:p>
          <a:p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107504"/>
            <a:ext cx="9396536" cy="92563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64088" y="81564"/>
            <a:ext cx="37797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Визитка            </a:t>
            </a:r>
            <a:r>
              <a:rPr lang="ru-RU" sz="6000" b="1" dirty="0" smtClean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  команд </a:t>
            </a:r>
            <a:endParaRPr lang="ru-RU" sz="6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9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Разминка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2" y="1196752"/>
            <a:ext cx="8517705" cy="236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lbina\Desktop\voobrazhenie_18020389_orig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72" y="3817315"/>
            <a:ext cx="5085928" cy="30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Логические   задачи : 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441660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</a:pPr>
            <a:r>
              <a:rPr lang="ru-RU" sz="5100" dirty="0" smtClean="0">
                <a:solidFill>
                  <a:srgbClr val="0070C0"/>
                </a:solidFill>
                <a:latin typeface="+mj-lt"/>
                <a:ea typeface="Calibri"/>
              </a:rPr>
              <a:t>Задача 1:  </a:t>
            </a:r>
            <a:r>
              <a:rPr lang="ru-RU" sz="5100" dirty="0" smtClean="0">
                <a:solidFill>
                  <a:srgbClr val="333333"/>
                </a:solidFill>
                <a:latin typeface="+mj-lt"/>
                <a:ea typeface="Calibri"/>
              </a:rPr>
              <a:t>Летела </a:t>
            </a:r>
            <a:r>
              <a:rPr lang="ru-RU" sz="5100" dirty="0">
                <a:solidFill>
                  <a:srgbClr val="333333"/>
                </a:solidFill>
                <a:latin typeface="+mj-lt"/>
                <a:ea typeface="Calibri"/>
              </a:rPr>
              <a:t>стая гусей. Навстречу ей гусь. «Здравствуйте, 100 гусей!» - говорит он стае. «Нет, нас не 100 гусей. Вот если бы нас было столько, да ещё раз столько, да </a:t>
            </a:r>
            <a:r>
              <a:rPr lang="ru-RU" sz="5100" dirty="0" err="1">
                <a:solidFill>
                  <a:srgbClr val="333333"/>
                </a:solidFill>
                <a:latin typeface="+mj-lt"/>
                <a:ea typeface="Calibri"/>
              </a:rPr>
              <a:t>пол-столька</a:t>
            </a:r>
            <a:r>
              <a:rPr lang="ru-RU" sz="5100" dirty="0">
                <a:solidFill>
                  <a:srgbClr val="333333"/>
                </a:solidFill>
                <a:latin typeface="+mj-lt"/>
                <a:ea typeface="Calibri"/>
              </a:rPr>
              <a:t>, да ещё четверть </a:t>
            </a:r>
            <a:r>
              <a:rPr lang="ru-RU" sz="5100" dirty="0" err="1">
                <a:solidFill>
                  <a:srgbClr val="333333"/>
                </a:solidFill>
                <a:latin typeface="+mj-lt"/>
                <a:ea typeface="Calibri"/>
              </a:rPr>
              <a:t>столька</a:t>
            </a:r>
            <a:r>
              <a:rPr lang="ru-RU" sz="5100" dirty="0">
                <a:solidFill>
                  <a:srgbClr val="333333"/>
                </a:solidFill>
                <a:latin typeface="+mj-lt"/>
                <a:ea typeface="Calibri"/>
              </a:rPr>
              <a:t>, да ещё ты, гусь, с нами, вот тогда бы нас было 100 гусей.» </a:t>
            </a:r>
          </a:p>
          <a:p>
            <a:pPr marL="0" lvl="0" indent="0">
              <a:spcBef>
                <a:spcPts val="0"/>
              </a:spcBef>
            </a:pPr>
            <a:r>
              <a:rPr lang="ru-RU" sz="5100" dirty="0">
                <a:solidFill>
                  <a:srgbClr val="333333"/>
                </a:solidFill>
                <a:latin typeface="+mj-lt"/>
                <a:ea typeface="Calibri"/>
              </a:rPr>
              <a:t>Сколько гусей было в стае?</a:t>
            </a:r>
            <a:endParaRPr lang="ru-RU" sz="5100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12290" name="Picture 2" descr="C:\Users\Albina\Desktop\63553683_02066511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18629"/>
            <a:ext cx="1769368" cy="25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none" dirty="0">
                <a:solidFill>
                  <a:srgbClr val="0070C0"/>
                </a:solidFill>
                <a:ea typeface="Calibri"/>
                <a:cs typeface="+mn-cs"/>
              </a:rPr>
              <a:t>Задача </a:t>
            </a:r>
            <a:r>
              <a:rPr lang="ru-RU" sz="3600" b="1" cap="none" dirty="0" smtClean="0">
                <a:solidFill>
                  <a:srgbClr val="0070C0"/>
                </a:solidFill>
                <a:ea typeface="Calibri"/>
                <a:cs typeface="+mn-cs"/>
              </a:rPr>
              <a:t>2: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280920" cy="3120460"/>
          </a:xfrm>
        </p:spPr>
        <p:txBody>
          <a:bodyPr>
            <a:normAutofit/>
          </a:bodyPr>
          <a:lstStyle/>
          <a:p>
            <a:pPr lvl="0" algn="just"/>
            <a:r>
              <a:rPr lang="ru-RU" sz="4400" dirty="0" smtClean="0">
                <a:solidFill>
                  <a:srgbClr val="333333"/>
                </a:solidFill>
                <a:latin typeface="+mj-lt"/>
                <a:ea typeface="Calibri"/>
              </a:rPr>
              <a:t>  Разрезать </a:t>
            </a:r>
            <a:r>
              <a:rPr lang="ru-RU" sz="4400" dirty="0">
                <a:solidFill>
                  <a:srgbClr val="333333"/>
                </a:solidFill>
                <a:latin typeface="+mj-lt"/>
                <a:ea typeface="Calibri"/>
              </a:rPr>
              <a:t>произвольный треугольник так, чтобы из частей можно было составить прямоугольник. </a:t>
            </a:r>
            <a:endParaRPr lang="ru-RU" sz="44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ru-RU" sz="4400" dirty="0">
              <a:latin typeface="+mj-lt"/>
            </a:endParaRPr>
          </a:p>
        </p:txBody>
      </p:sp>
      <p:pic>
        <p:nvPicPr>
          <p:cNvPr id="3074" name="Picture 2" descr="C:\Users\Albina\Desktop\final_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64934"/>
            <a:ext cx="3947826" cy="33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none" dirty="0">
                <a:solidFill>
                  <a:srgbClr val="0070C0"/>
                </a:solidFill>
                <a:ea typeface="Calibri"/>
              </a:rPr>
              <a:t>Задача </a:t>
            </a:r>
            <a:r>
              <a:rPr lang="ru-RU" sz="3600" b="1" cap="none" dirty="0" smtClean="0">
                <a:solidFill>
                  <a:srgbClr val="0070C0"/>
                </a:solidFill>
                <a:ea typeface="Calibri"/>
              </a:rPr>
              <a:t>3: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20891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+mj-lt"/>
                <a:ea typeface="Calibri"/>
                <a:cs typeface="Times New Roman"/>
              </a:rPr>
              <a:t>Из слова </a:t>
            </a:r>
            <a:r>
              <a:rPr lang="ru-RU" sz="4800" b="1" dirty="0" smtClean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«Математика</a:t>
            </a:r>
            <a:r>
              <a:rPr lang="ru-RU" sz="4800" b="1" dirty="0">
                <a:solidFill>
                  <a:srgbClr val="0070C0"/>
                </a:solidFill>
                <a:latin typeface="+mj-lt"/>
                <a:ea typeface="Calibri"/>
                <a:cs typeface="Times New Roman"/>
              </a:rPr>
              <a:t>» </a:t>
            </a:r>
            <a:r>
              <a:rPr lang="ru-RU" sz="4000" b="1" dirty="0" smtClean="0">
                <a:latin typeface="+mj-lt"/>
                <a:ea typeface="Calibri"/>
                <a:cs typeface="Times New Roman"/>
              </a:rPr>
              <a:t>составить слова </a:t>
            </a:r>
            <a:r>
              <a:rPr lang="ru-RU" sz="4000" b="1" dirty="0">
                <a:latin typeface="+mj-lt"/>
                <a:ea typeface="Calibri"/>
                <a:cs typeface="Times New Roman"/>
              </a:rPr>
              <a:t>(существительные</a:t>
            </a:r>
            <a:r>
              <a:rPr lang="ru-RU" sz="4000" b="1" dirty="0" smtClean="0">
                <a:latin typeface="+mj-lt"/>
                <a:ea typeface="Calibri"/>
                <a:cs typeface="Times New Roman"/>
              </a:rPr>
              <a:t>)</a:t>
            </a:r>
            <a:endParaRPr lang="ru-RU" sz="4000" b="1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5122" name="Picture 2" descr="C:\Users\Albina\Desktop\мате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1171"/>
            <a:ext cx="8354823" cy="41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none" dirty="0">
                <a:solidFill>
                  <a:srgbClr val="0070C0"/>
                </a:solidFill>
                <a:ea typeface="Calibri"/>
              </a:rPr>
              <a:t>Задача </a:t>
            </a:r>
            <a:r>
              <a:rPr lang="ru-RU" sz="3600" b="1" cap="none" dirty="0" smtClean="0">
                <a:solidFill>
                  <a:srgbClr val="0070C0"/>
                </a:solidFill>
                <a:ea typeface="Calibri"/>
              </a:rPr>
              <a:t>4: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0628"/>
            <a:ext cx="7732340" cy="420058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4400" dirty="0" smtClean="0">
                <a:solidFill>
                  <a:srgbClr val="333333"/>
                </a:solidFill>
                <a:latin typeface="Arial"/>
                <a:ea typeface="Calibri"/>
              </a:rPr>
              <a:t>  </a:t>
            </a:r>
            <a:r>
              <a:rPr lang="ru-RU" sz="4300" dirty="0" smtClean="0">
                <a:solidFill>
                  <a:srgbClr val="333333"/>
                </a:solidFill>
                <a:latin typeface="+mj-lt"/>
                <a:ea typeface="Calibri"/>
              </a:rPr>
              <a:t>К </a:t>
            </a:r>
            <a:r>
              <a:rPr lang="ru-RU" sz="4300" dirty="0">
                <a:solidFill>
                  <a:srgbClr val="333333"/>
                </a:solidFill>
                <a:latin typeface="+mj-lt"/>
                <a:ea typeface="Calibri"/>
              </a:rPr>
              <a:t>натуральному однозначному числу приписали ту же цифру, с помощью которой записано данное число. Во сколько раз получившееся число больше исходного? </a:t>
            </a:r>
            <a:endParaRPr lang="ru-RU" sz="4300" dirty="0">
              <a:latin typeface="+mj-lt"/>
            </a:endParaRPr>
          </a:p>
        </p:txBody>
      </p:sp>
      <p:pic>
        <p:nvPicPr>
          <p:cNvPr id="6146" name="Picture 2" descr="C:\Users\Albina\Desktop\confu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419600"/>
            <a:ext cx="29257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177</TotalTime>
  <Words>494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МАТЕМАТИЧЕСКИЙ БОЙ</vt:lpstr>
      <vt:lpstr>Этапы математического боя</vt:lpstr>
      <vt:lpstr>Правила математического боя:  в  добрый  путь  и  в добрый  час- начинаем  бой  сейчас! </vt:lpstr>
      <vt:lpstr>Презентация PowerPoint</vt:lpstr>
      <vt:lpstr>Разминка</vt:lpstr>
      <vt:lpstr>Логические   задачи :   </vt:lpstr>
      <vt:lpstr>Задача 2:</vt:lpstr>
      <vt:lpstr>Задача 3:</vt:lpstr>
      <vt:lpstr>Задача 4:</vt:lpstr>
      <vt:lpstr>Задача 5:</vt:lpstr>
      <vt:lpstr>Задача 6:</vt:lpstr>
      <vt:lpstr>Блиц-опрос для капитанов команд</vt:lpstr>
      <vt:lpstr>Блиц-опрос для капитанов команд</vt:lpstr>
      <vt:lpstr>Блиц-опрос для капитанов команд</vt:lpstr>
      <vt:lpstr>Задание на «внимание»</vt:lpstr>
      <vt:lpstr>Презентация PowerPoint</vt:lpstr>
      <vt:lpstr>Презентация PowerPoint</vt:lpstr>
      <vt:lpstr>Презентация PowerPoint</vt:lpstr>
      <vt:lpstr>Подведение итогов и награждение победителей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БОЙ</dc:title>
  <dc:creator>Школа №150</dc:creator>
  <cp:lastModifiedBy>Albina</cp:lastModifiedBy>
  <cp:revision>18</cp:revision>
  <dcterms:created xsi:type="dcterms:W3CDTF">2014-12-23T09:36:38Z</dcterms:created>
  <dcterms:modified xsi:type="dcterms:W3CDTF">2014-12-23T19:25:28Z</dcterms:modified>
</cp:coreProperties>
</file>