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63" r:id="rId5"/>
    <p:sldId id="268" r:id="rId6"/>
    <p:sldId id="264" r:id="rId7"/>
    <p:sldId id="265" r:id="rId8"/>
    <p:sldId id="266" r:id="rId9"/>
    <p:sldId id="269" r:id="rId10"/>
    <p:sldId id="270" r:id="rId11"/>
    <p:sldId id="262" r:id="rId12"/>
    <p:sldId id="258" r:id="rId13"/>
    <p:sldId id="261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E45F87-1713-4EAF-86A8-CBBA2D4BC16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5A909B-EF69-41E2-AEB7-9A30FC35797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ege.info/knigi-po-russkomu-yazyiku-gia-v-9-klasse/gia-2013-russkiy-yazyik-9-klass-30-variantov-tipovyih-testovyih-zadaniy-gosteva-yu-n-vasilevyih-i-p-egoraeva-g-t.html" TargetMode="External"/><Relationship Id="rId7" Type="http://schemas.openxmlformats.org/officeDocument/2006/relationships/hyperlink" Target="http://www.ctege.info/knigi-po-russkomu-yazyiku-gia-v-9-klasse/uspeshaya-podgotovka-k-gia-v-9-klasse-po-russkomu-yazyiku-avtoryi-drabkina-s-v-subbotin-d-i.html" TargetMode="External"/><Relationship Id="rId2" Type="http://schemas.openxmlformats.org/officeDocument/2006/relationships/hyperlink" Target="http://www.ctege.info/knigi-po-russkomu-yazyiku-gia-v-9-klasse/tipovyie-ekzamenatsionnyie-variantyi-gia-2013-po-russkomu-yazyiku-36-variantov--pod-red-tsyibulko-i-p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tege.info/knigi-po-russkomu-yazyiku-gia-v-9-klasse/gia-2012-russkiy-yazyik-uspeshnaya-podgotovka-razbor-zadaniy-drabkina-s-v-subbotin-d-i.html" TargetMode="External"/><Relationship Id="rId5" Type="http://schemas.openxmlformats.org/officeDocument/2006/relationships/hyperlink" Target="http://www.ctege.info/knigi-po-russkomu-yazyiku-gia-v-9-klasse/sbornik-zadaniy-gia-2013-po-russkomu-yazyiku-dlya-9-klassa-gosteva-yu-n-vasilevyih-i-p-haustova-d-a.html" TargetMode="External"/><Relationship Id="rId4" Type="http://schemas.openxmlformats.org/officeDocument/2006/relationships/hyperlink" Target="http://www.ctege.info/knigi-po-russkomu-yazyiku-gia-v-9-klasse/gia-2010-russkiy-yazyik-9-klass-podgotovka-k-gosudarstvennoy-itogovoy-attestatsii-2010-pod-red-seninoy-n-a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ge.edu.ru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ege100ballov" TargetMode="External"/><Relationship Id="rId5" Type="http://schemas.openxmlformats.org/officeDocument/2006/relationships/hyperlink" Target="http://saharina.ru/tests/" TargetMode="External"/><Relationship Id="rId4" Type="http://schemas.openxmlformats.org/officeDocument/2006/relationships/hyperlink" Target="http://egeigia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ОГЭ по русскому языку в 2016 году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08776"/>
          </a:xfrm>
        </p:spPr>
        <p:txBody>
          <a:bodyPr>
            <a:normAutofit/>
          </a:bodyPr>
          <a:lstStyle/>
          <a:p>
            <a:r>
              <a:rPr lang="ru-RU" dirty="0" smtClean="0"/>
              <a:t>Проведение, оценивание, результаты.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sz="1200" dirty="0" smtClean="0"/>
          </a:p>
          <a:p>
            <a:r>
              <a:rPr lang="ru-RU" sz="1200" dirty="0" smtClean="0"/>
              <a:t>Подготовлено к общешкольному родительскому собранию </a:t>
            </a:r>
          </a:p>
          <a:p>
            <a:r>
              <a:rPr lang="ru-RU" sz="1200" dirty="0" smtClean="0"/>
              <a:t>учителем русского языка и литературы</a:t>
            </a:r>
          </a:p>
          <a:p>
            <a:r>
              <a:rPr lang="ru-RU" sz="1200" dirty="0" smtClean="0"/>
              <a:t> Высшей квалификационной категории</a:t>
            </a:r>
          </a:p>
          <a:p>
            <a:r>
              <a:rPr lang="ru-RU" sz="1200" dirty="0" smtClean="0"/>
              <a:t> Е.А. Руденко</a:t>
            </a:r>
          </a:p>
          <a:p>
            <a:endParaRPr lang="ru-RU" sz="1200" dirty="0"/>
          </a:p>
          <a:p>
            <a:pPr algn="ctr"/>
            <a:r>
              <a:rPr lang="ru-RU" sz="1200" dirty="0" smtClean="0"/>
              <a:t>Ноябрь, 2015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68672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0413"/>
            <a:ext cx="8229600" cy="1022323"/>
          </a:xfrm>
        </p:spPr>
        <p:txBody>
          <a:bodyPr/>
          <a:lstStyle/>
          <a:p>
            <a:r>
              <a:rPr lang="ru-RU" dirty="0" smtClean="0"/>
              <a:t>ГК – грамотность (10 баллов)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ГК 1 – орфографические ошибки (максимальный балл -2);</a:t>
            </a:r>
          </a:p>
          <a:p>
            <a:pPr marL="0" indent="0">
              <a:buNone/>
            </a:pPr>
            <a:r>
              <a:rPr lang="ru-RU" sz="2800" dirty="0" smtClean="0"/>
              <a:t>ГК 2 – пунктуационные ошибки </a:t>
            </a:r>
            <a:r>
              <a:rPr lang="ru-RU" sz="2800" dirty="0"/>
              <a:t>(максимальный балл -2);</a:t>
            </a:r>
          </a:p>
          <a:p>
            <a:pPr marL="0" indent="0">
              <a:buNone/>
            </a:pPr>
            <a:r>
              <a:rPr lang="ru-RU" sz="2800" dirty="0" smtClean="0"/>
              <a:t>ГК 3 – грамматические ошибки  </a:t>
            </a:r>
            <a:r>
              <a:rPr lang="ru-RU" sz="2800" dirty="0"/>
              <a:t>(максимальный балл -2);</a:t>
            </a:r>
          </a:p>
          <a:p>
            <a:pPr marL="0" indent="0">
              <a:buNone/>
            </a:pPr>
            <a:r>
              <a:rPr lang="ru-RU" sz="2800" dirty="0" smtClean="0"/>
              <a:t>ГК 4 – речевые ошибки  </a:t>
            </a:r>
            <a:r>
              <a:rPr lang="ru-RU" sz="2800" dirty="0"/>
              <a:t>(максимальный балл -2</a:t>
            </a:r>
            <a:r>
              <a:rPr lang="ru-RU" sz="2800" dirty="0" smtClean="0"/>
              <a:t>);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ФК1 – фактические ошибки </a:t>
            </a:r>
            <a:r>
              <a:rPr lang="ru-RU" sz="2800" dirty="0"/>
              <a:t>(максимальный балл -2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19883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94421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Рекомендации по использованию и </a:t>
            </a:r>
            <a:r>
              <a:rPr lang="ru-RU" sz="2800" b="1" dirty="0" smtClean="0"/>
              <a:t>интерпретации </a:t>
            </a:r>
            <a:r>
              <a:rPr lang="ru-RU" sz="2800" b="1" dirty="0"/>
              <a:t>результатов выполнения </a:t>
            </a:r>
            <a:r>
              <a:rPr lang="ru-RU" sz="2800" b="1" dirty="0" smtClean="0"/>
              <a:t>экзаменационных </a:t>
            </a:r>
            <a:r>
              <a:rPr lang="ru-RU" sz="2800" b="1" dirty="0"/>
              <a:t>работ для проведения </a:t>
            </a:r>
            <a:r>
              <a:rPr lang="ru-RU" sz="2800" b="1" dirty="0" smtClean="0"/>
              <a:t>в 2016году основного </a:t>
            </a:r>
            <a:r>
              <a:rPr lang="ru-RU" sz="2800" b="1" dirty="0"/>
              <a:t>государственного экзамена (ОГЭ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04864"/>
            <a:ext cx="8435280" cy="437384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Максимальное </a:t>
            </a:r>
            <a:r>
              <a:rPr lang="ru-RU" dirty="0" smtClean="0">
                <a:solidFill>
                  <a:srgbClr val="FF0000"/>
                </a:solidFill>
              </a:rPr>
              <a:t>количество </a:t>
            </a:r>
            <a:r>
              <a:rPr lang="ru-RU" dirty="0"/>
              <a:t>баллов, которое может получить </a:t>
            </a:r>
            <a:r>
              <a:rPr lang="ru-RU" dirty="0" smtClean="0"/>
              <a:t>экзаменуемый </a:t>
            </a:r>
            <a:r>
              <a:rPr lang="ru-RU" dirty="0"/>
              <a:t>за </a:t>
            </a:r>
            <a:r>
              <a:rPr lang="ru-RU" dirty="0" smtClean="0"/>
              <a:t>выполнение </a:t>
            </a:r>
            <a:r>
              <a:rPr lang="ru-RU" dirty="0"/>
              <a:t>всей экзаменационной работы,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rgbClr val="FF0000"/>
                </a:solidFill>
              </a:rPr>
              <a:t>39</a:t>
            </a:r>
            <a:r>
              <a:rPr lang="ru-RU" dirty="0" smtClean="0"/>
              <a:t> баллов.</a:t>
            </a:r>
            <a:endParaRPr lang="ru-RU" dirty="0"/>
          </a:p>
          <a:p>
            <a:r>
              <a:rPr lang="ru-RU" dirty="0"/>
              <a:t>Рекомендуемый</a:t>
            </a:r>
            <a:r>
              <a:rPr lang="ru-RU" dirty="0">
                <a:solidFill>
                  <a:srgbClr val="FF0000"/>
                </a:solidFill>
              </a:rPr>
              <a:t> минимальный </a:t>
            </a:r>
            <a:r>
              <a:rPr lang="ru-RU" dirty="0"/>
              <a:t>балл для отбора </a:t>
            </a:r>
          </a:p>
          <a:p>
            <a:pPr marL="0" indent="0">
              <a:buNone/>
            </a:pPr>
            <a:r>
              <a:rPr lang="ru-RU" dirty="0" smtClean="0"/>
              <a:t>    обучающихся </a:t>
            </a:r>
            <a:r>
              <a:rPr lang="ru-RU" dirty="0"/>
              <a:t>в </a:t>
            </a:r>
            <a:r>
              <a:rPr lang="ru-RU" dirty="0">
                <a:solidFill>
                  <a:srgbClr val="FF0000"/>
                </a:solidFill>
              </a:rPr>
              <a:t>профильные</a:t>
            </a:r>
            <a:r>
              <a:rPr lang="ru-RU" dirty="0"/>
              <a:t> классы </a:t>
            </a:r>
            <a:r>
              <a:rPr lang="ru-RU" dirty="0" smtClean="0"/>
              <a:t>средней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школы – </a:t>
            </a:r>
            <a:r>
              <a:rPr lang="ru-RU" dirty="0" smtClean="0">
                <a:solidFill>
                  <a:srgbClr val="FF0000"/>
                </a:solidFill>
              </a:rPr>
              <a:t>31</a:t>
            </a:r>
            <a:r>
              <a:rPr lang="ru-RU" dirty="0" smtClean="0"/>
              <a:t> (не </a:t>
            </a:r>
            <a:r>
              <a:rPr lang="ru-RU" dirty="0"/>
              <a:t>менее 80% от общей суммы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первичных </a:t>
            </a:r>
            <a:r>
              <a:rPr lang="ru-RU" dirty="0"/>
              <a:t>баллов).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452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36815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</a:rPr>
              <a:t>Шкала </a:t>
            </a:r>
            <a:r>
              <a:rPr lang="ru-RU" sz="2600" b="1" dirty="0">
                <a:solidFill>
                  <a:schemeClr val="tx2">
                    <a:lumMod val="75000"/>
                  </a:schemeClr>
                </a:solidFill>
              </a:rPr>
              <a:t>пересчета первичного балла за выполнение </a:t>
            </a:r>
            <a:br>
              <a:rPr lang="ru-RU" sz="2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600" b="1" dirty="0">
                <a:solidFill>
                  <a:schemeClr val="tx2">
                    <a:lumMod val="75000"/>
                  </a:schemeClr>
                </a:solidFill>
              </a:rPr>
              <a:t>экзаменационной работы в отметку по пятибалльной шкале</a:t>
            </a:r>
            <a:br>
              <a:rPr lang="ru-RU" sz="26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644441"/>
              </p:ext>
            </p:extLst>
          </p:nvPr>
        </p:nvGraphicFramePr>
        <p:xfrm>
          <a:off x="108753" y="1186305"/>
          <a:ext cx="8927744" cy="5423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444"/>
                <a:gridCol w="1391463"/>
                <a:gridCol w="1295964"/>
                <a:gridCol w="2087940"/>
                <a:gridCol w="2303933"/>
              </a:tblGrid>
              <a:tr h="1062256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Отметка по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пятибалльной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шкале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  «2»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 «3»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</a:t>
                      </a:r>
                    </a:p>
                    <a:p>
                      <a:r>
                        <a:rPr lang="ru-RU" sz="2400" dirty="0" smtClean="0"/>
                        <a:t>      «4»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</a:t>
                      </a:r>
                    </a:p>
                    <a:p>
                      <a:r>
                        <a:rPr lang="ru-RU" sz="2400" dirty="0" smtClean="0"/>
                        <a:t>       «5»</a:t>
                      </a:r>
                      <a:endParaRPr lang="ru-RU" sz="2400" dirty="0"/>
                    </a:p>
                  </a:txBody>
                  <a:tcPr/>
                </a:tc>
              </a:tr>
              <a:tr h="436105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Общий балл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  0 - 14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15- 24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25–33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 из них не менее 4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баллов за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грамотность (по критериям ГК1 - ГК4).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по критериям ГК1–ГК4 учащийся набрал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4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баллов, выставляется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отметка «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34–39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 из них не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6 баллов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грамотность (по критериям ГК1 - ГК4).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по критериям ГК1–ГК4 учащийся набрал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6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баллов, выставляется отметка «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359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 Книги - помощники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u="sng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Типовые экзаменационные варианты ГИА 2016 по русскому языку (36 вариантов). Под ред. </a:t>
            </a:r>
            <a:r>
              <a:rPr lang="ru-RU" u="sng" dirty="0" err="1">
                <a:solidFill>
                  <a:schemeClr val="accent1">
                    <a:lumMod val="75000"/>
                  </a:schemeClr>
                </a:solidFill>
                <a:hlinkClick r:id="rId2"/>
              </a:rPr>
              <a:t>Цыбулько</a:t>
            </a:r>
            <a:r>
              <a:rPr lang="ru-RU" u="sng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 И.П. </a:t>
            </a:r>
            <a:endParaRPr lang="ru-RU" u="sng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ГИА 2016. Русский язык. 9 класс. 30 вариантов типовых тестовых заданий.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hlinkClick r:id="rId3"/>
              </a:rPr>
              <a:t>Гостева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 Ю.Н., Васильевых И.П.,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hlinkClick r:id="rId3"/>
              </a:rPr>
              <a:t>Егораева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 Г.Т.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ГИА 2016. Русский язык. 9 класс. Подготовка к государственной итоговой аттестации 2016. Под ред. Сениной Н.А.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Сборник заданий ГИА 2016 по русскому языку для 9 класса.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hlinkClick r:id="rId5"/>
              </a:rPr>
              <a:t>Гостева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 Ю.Н., Васильевых И.П., Хаустова Д.А.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ГИА 2015. Русский язык. Успешная подготовка. Разбор заданий.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hlinkClick r:id="rId6"/>
              </a:rPr>
              <a:t>Драбкина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 С.В., Субботин Д.И.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dirty="0" err="1">
                <a:solidFill>
                  <a:schemeClr val="accent1">
                    <a:lumMod val="75000"/>
                  </a:schemeClr>
                </a:solidFill>
                <a:hlinkClick r:id="rId7"/>
              </a:rPr>
              <a:t>Успешая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7"/>
              </a:rPr>
              <a:t> подготовка к ГИА в 9 классе по русскому языку. Авторы: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hlinkClick r:id="rId7"/>
              </a:rPr>
              <a:t>Драбкина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hlinkClick r:id="rId7"/>
              </a:rPr>
              <a:t> С.В., Субботин Д.И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189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Сайты - помощники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hlinkClick r:id="rId2"/>
              </a:rPr>
              <a:t>http://www.fipi.ru/</a:t>
            </a:r>
            <a:endParaRPr lang="ru-RU" dirty="0"/>
          </a:p>
          <a:p>
            <a:r>
              <a:rPr lang="ru-RU" u="sng" dirty="0">
                <a:hlinkClick r:id="rId3"/>
              </a:rPr>
              <a:t>http://ege.edu.ru</a:t>
            </a:r>
            <a:endParaRPr lang="ru-RU" dirty="0"/>
          </a:p>
          <a:p>
            <a:r>
              <a:rPr lang="ru-RU" u="sng" dirty="0">
                <a:hlinkClick r:id="rId4"/>
              </a:rPr>
              <a:t>http://egeigia.ru/</a:t>
            </a:r>
            <a:r>
              <a:rPr lang="ru-RU" dirty="0"/>
              <a:t>  - официальные сайты ЕГЭ и ОГЭ</a:t>
            </a:r>
          </a:p>
          <a:p>
            <a:r>
              <a:rPr lang="ru-RU" u="sng" dirty="0">
                <a:hlinkClick r:id="rId5"/>
              </a:rPr>
              <a:t>http://saharina.ru/tests/</a:t>
            </a:r>
            <a:r>
              <a:rPr lang="ru-RU" dirty="0"/>
              <a:t> - сайт Е.А. Захарьиной</a:t>
            </a:r>
          </a:p>
          <a:p>
            <a:r>
              <a:rPr lang="ru-RU" u="sng" dirty="0">
                <a:hlinkClick r:id="rId6"/>
              </a:rPr>
              <a:t>https://vk.com/ege100ballov</a:t>
            </a:r>
            <a:r>
              <a:rPr lang="ru-RU" u="sng" dirty="0"/>
              <a:t> </a:t>
            </a:r>
            <a:r>
              <a:rPr lang="ru-RU" dirty="0"/>
              <a:t>- «ЕГЭ и ОГЭ на 100 баллов»</a:t>
            </a:r>
          </a:p>
          <a:p>
            <a:r>
              <a:rPr lang="ru-RU" u="sng" dirty="0"/>
              <a:t>reshuege.ru</a:t>
            </a:r>
            <a:r>
              <a:rPr lang="ru-RU" dirty="0"/>
              <a:t> – «Решу </a:t>
            </a:r>
            <a:r>
              <a:rPr lang="ru-RU" dirty="0" smtClean="0"/>
              <a:t>ЕГЭ</a:t>
            </a:r>
            <a:r>
              <a:rPr lang="ru-RU" dirty="0"/>
              <a:t>» (сайт Д. Гущина)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90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368152"/>
          </a:xfrm>
        </p:spPr>
        <p:txBody>
          <a:bodyPr>
            <a:noAutofit/>
          </a:bodyPr>
          <a:lstStyle/>
          <a:p>
            <a:r>
              <a:rPr lang="ru-RU" sz="2800" b="1" dirty="0"/>
              <a:t>Официальное расписание ОГЭ по образовательным программам основного общего образования в 2016 году от </a:t>
            </a:r>
            <a:r>
              <a:rPr lang="ru-RU" sz="2800" b="1" dirty="0" err="1" smtClean="0"/>
              <a:t>Рособрнадзора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Основной период</a:t>
            </a:r>
          </a:p>
          <a:p>
            <a:r>
              <a:rPr lang="ru-RU" b="1" dirty="0"/>
              <a:t>26 мая 2016 г. (</a:t>
            </a:r>
            <a:r>
              <a:rPr lang="ru-RU" b="1" dirty="0" err="1"/>
              <a:t>чт</a:t>
            </a:r>
            <a:r>
              <a:rPr lang="ru-RU" b="1" dirty="0"/>
              <a:t>)</a:t>
            </a:r>
            <a:r>
              <a:rPr lang="ru-RU" dirty="0"/>
              <a:t> - иностранные языки</a:t>
            </a:r>
            <a:br>
              <a:rPr lang="ru-RU" dirty="0"/>
            </a:br>
            <a:r>
              <a:rPr lang="ru-RU" b="1" dirty="0"/>
              <a:t>28 мая 2016 г. (</a:t>
            </a:r>
            <a:r>
              <a:rPr lang="ru-RU" b="1" dirty="0" err="1"/>
              <a:t>сб</a:t>
            </a:r>
            <a:r>
              <a:rPr lang="ru-RU" b="1" dirty="0"/>
              <a:t>)</a:t>
            </a:r>
            <a:r>
              <a:rPr lang="ru-RU" dirty="0"/>
              <a:t> - иностранные языки</a:t>
            </a:r>
            <a:br>
              <a:rPr lang="ru-RU" dirty="0"/>
            </a:br>
            <a:r>
              <a:rPr lang="ru-RU" b="1" dirty="0"/>
              <a:t>31 мая 2016 г. (</a:t>
            </a:r>
            <a:r>
              <a:rPr lang="ru-RU" b="1" dirty="0" err="1"/>
              <a:t>вт</a:t>
            </a:r>
            <a:r>
              <a:rPr lang="ru-RU" b="1" dirty="0"/>
              <a:t>)</a:t>
            </a:r>
            <a:r>
              <a:rPr lang="ru-RU" dirty="0"/>
              <a:t> - математика</a:t>
            </a:r>
            <a:br>
              <a:rPr lang="ru-RU" dirty="0"/>
            </a:br>
            <a:r>
              <a:rPr lang="ru-RU" b="1" dirty="0">
                <a:solidFill>
                  <a:srgbClr val="FF0000"/>
                </a:solidFill>
              </a:rPr>
              <a:t>3 июня 2016 г. (</a:t>
            </a:r>
            <a:r>
              <a:rPr lang="ru-RU" b="1" dirty="0" err="1">
                <a:solidFill>
                  <a:srgbClr val="FF0000"/>
                </a:solidFill>
              </a:rPr>
              <a:t>пт</a:t>
            </a:r>
            <a:r>
              <a:rPr lang="ru-RU" b="1" dirty="0">
                <a:solidFill>
                  <a:srgbClr val="FF0000"/>
                </a:solidFill>
              </a:rPr>
              <a:t>)</a:t>
            </a:r>
            <a:r>
              <a:rPr lang="ru-RU" dirty="0">
                <a:solidFill>
                  <a:srgbClr val="FF0000"/>
                </a:solidFill>
              </a:rPr>
              <a:t> - русский язык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b="1" dirty="0"/>
              <a:t>7 июня 2016 г. (</a:t>
            </a:r>
            <a:r>
              <a:rPr lang="ru-RU" b="1" dirty="0" err="1"/>
              <a:t>вт</a:t>
            </a:r>
            <a:r>
              <a:rPr lang="ru-RU" b="1" dirty="0"/>
              <a:t>)</a:t>
            </a:r>
            <a:r>
              <a:rPr lang="ru-RU" dirty="0"/>
              <a:t> - обществознание, химия, литература, информатика и ИКТ</a:t>
            </a:r>
            <a:br>
              <a:rPr lang="ru-RU" dirty="0"/>
            </a:br>
            <a:r>
              <a:rPr lang="ru-RU" b="1" dirty="0"/>
              <a:t>9 июня 2016 г. (</a:t>
            </a:r>
            <a:r>
              <a:rPr lang="ru-RU" b="1" dirty="0" err="1"/>
              <a:t>чт</a:t>
            </a:r>
            <a:r>
              <a:rPr lang="ru-RU" b="1" dirty="0"/>
              <a:t>)</a:t>
            </a:r>
            <a:r>
              <a:rPr lang="ru-RU" dirty="0"/>
              <a:t> - география, история, биология, физика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21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rmAutofit fontScale="90000"/>
          </a:bodyPr>
          <a:lstStyle/>
          <a:p>
            <a:r>
              <a:rPr lang="ru-RU" dirty="0"/>
              <a:t>Инструкция по выполнению работы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83264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 выполнение экзаменационной работы по русскому языку даётся </a:t>
            </a:r>
            <a:r>
              <a:rPr lang="ru-RU" dirty="0">
                <a:solidFill>
                  <a:srgbClr val="FF0000"/>
                </a:solidFill>
              </a:rPr>
              <a:t>3 часа 55 минут </a:t>
            </a:r>
            <a:r>
              <a:rPr lang="ru-RU" dirty="0"/>
              <a:t>(235 минут). Работа состоит из 3-х частей.</a:t>
            </a:r>
          </a:p>
          <a:p>
            <a:r>
              <a:rPr lang="ru-RU" dirty="0"/>
              <a:t>Каждый вариант </a:t>
            </a:r>
            <a:r>
              <a:rPr lang="ru-RU" dirty="0">
                <a:solidFill>
                  <a:srgbClr val="FF0000"/>
                </a:solidFill>
              </a:rPr>
              <a:t>КИМ состоит из трёх частей </a:t>
            </a:r>
            <a:r>
              <a:rPr lang="ru-RU" dirty="0"/>
              <a:t>и включает </a:t>
            </a:r>
            <a:r>
              <a:rPr lang="ru-RU" dirty="0">
                <a:solidFill>
                  <a:srgbClr val="FF0000"/>
                </a:solidFill>
              </a:rPr>
              <a:t>15</a:t>
            </a:r>
            <a:r>
              <a:rPr lang="ru-RU" dirty="0"/>
              <a:t> заданий, различающихся формой и уровнем сложности.</a:t>
            </a:r>
          </a:p>
          <a:p>
            <a:r>
              <a:rPr lang="ru-RU" dirty="0"/>
              <a:t>Часть 1 — краткое изложение (задание 1).</a:t>
            </a:r>
          </a:p>
          <a:p>
            <a:r>
              <a:rPr lang="ru-RU" dirty="0"/>
              <a:t>Часть 2 (задания 2-14) — задания с кратким ответом.</a:t>
            </a:r>
          </a:p>
          <a:p>
            <a:r>
              <a:rPr lang="ru-RU" dirty="0"/>
              <a:t>В экзаменационной работе предложены следующие разновидности заданий с кратким ответом;</a:t>
            </a:r>
          </a:p>
          <a:p>
            <a:r>
              <a:rPr lang="ru-RU" dirty="0"/>
              <a:t>—  задания открытого типа на запись самостоятельно сформулированного краткого ответа;</a:t>
            </a:r>
          </a:p>
          <a:p>
            <a:r>
              <a:rPr lang="ru-RU" dirty="0"/>
              <a:t>—  задания на выбор и запись одного правильного ответа из предложенного перечня ответов.</a:t>
            </a:r>
          </a:p>
          <a:p>
            <a:r>
              <a:rPr lang="ru-RU" dirty="0"/>
              <a:t>Часть 3 (альтернативное задание 15) — задание открытого типа с развёрнутым ответом (сочинение), проверяющее умение создавать собственное высказывание на основе прочитанного текста. </a:t>
            </a:r>
          </a:p>
        </p:txBody>
      </p:sp>
    </p:spTree>
    <p:extLst>
      <p:ext uri="{BB962C8B-B14F-4D97-AF65-F5344CB8AC3E}">
        <p14:creationId xmlns:p14="http://schemas.microsoft.com/office/powerpoint/2010/main" val="140593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Распределение заданий по частям экзаменационной работы представлено в таблице 1</a:t>
            </a:r>
            <a:r>
              <a:rPr lang="ru-RU" sz="3100" dirty="0" smtClean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574825"/>
              </p:ext>
            </p:extLst>
          </p:nvPr>
        </p:nvGraphicFramePr>
        <p:xfrm>
          <a:off x="107504" y="980726"/>
          <a:ext cx="9036496" cy="5688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688"/>
                <a:gridCol w="2664296"/>
                <a:gridCol w="2160240"/>
                <a:gridCol w="2448272"/>
              </a:tblGrid>
              <a:tr h="954407">
                <a:tc>
                  <a:txBody>
                    <a:bodyPr/>
                    <a:lstStyle/>
                    <a:p>
                      <a:r>
                        <a:rPr lang="ru-RU" dirty="0"/>
                        <a:t>Части работы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Количество заданий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Максимальный первичный балл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Тип заданий</a:t>
                      </a:r>
                    </a:p>
                  </a:txBody>
                  <a:tcPr anchor="ctr"/>
                </a:tc>
              </a:tr>
              <a:tr h="94810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Часть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(задание </a:t>
                      </a:r>
                      <a:r>
                        <a:rPr lang="ru-RU" dirty="0" smtClean="0"/>
                        <a:t>1 – сжатое изложение)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   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Задание с развёрнутым ответом</a:t>
                      </a:r>
                    </a:p>
                  </a:txBody>
                  <a:tcPr anchor="ctr"/>
                </a:tc>
              </a:tr>
              <a:tr h="73528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Часть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13 (задания 2-14)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Задания с кратким ответом</a:t>
                      </a:r>
                    </a:p>
                  </a:txBody>
                  <a:tcPr anchor="ctr"/>
                </a:tc>
              </a:tr>
              <a:tr h="881479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Часть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(задание </a:t>
                      </a:r>
                      <a:r>
                        <a:rPr lang="ru-RU" dirty="0" smtClean="0"/>
                        <a:t>15 - сочинение)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Задание с развёрнутым ответом</a:t>
                      </a:r>
                    </a:p>
                  </a:txBody>
                  <a:tcPr anchor="ctr"/>
                </a:tc>
              </a:tr>
              <a:tr h="168064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Части 1 и 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 баллов за практическую грамотность и фактическую точность речи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488717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Итого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221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Задание 1. Сжатое изложение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</a:rPr>
              <a:t>Обратить внимание!</a:t>
            </a:r>
          </a:p>
          <a:p>
            <a:r>
              <a:rPr lang="ru-RU" sz="2800" dirty="0" smtClean="0"/>
              <a:t>1. Количество слов не </a:t>
            </a:r>
            <a:r>
              <a:rPr lang="ru-RU" sz="2800" dirty="0" smtClean="0">
                <a:solidFill>
                  <a:srgbClr val="FF0000"/>
                </a:solidFill>
              </a:rPr>
              <a:t>менее 70</a:t>
            </a:r>
            <a:r>
              <a:rPr lang="ru-RU" sz="2800" dirty="0" smtClean="0"/>
              <a:t>; оптимальный объём 70-90 слов.</a:t>
            </a:r>
          </a:p>
          <a:p>
            <a:r>
              <a:rPr lang="ru-RU" sz="2800" dirty="0" smtClean="0"/>
              <a:t>2. </a:t>
            </a:r>
            <a:r>
              <a:rPr lang="ru-RU" sz="2800" dirty="0" smtClean="0">
                <a:solidFill>
                  <a:srgbClr val="FF0000"/>
                </a:solidFill>
              </a:rPr>
              <a:t>Сохранение абзацев </a:t>
            </a:r>
            <a:r>
              <a:rPr lang="ru-RU" sz="2800" dirty="0" smtClean="0"/>
              <a:t>(</a:t>
            </a:r>
            <a:r>
              <a:rPr lang="ru-RU" sz="2800" dirty="0" err="1" smtClean="0"/>
              <a:t>микротем</a:t>
            </a:r>
            <a:r>
              <a:rPr lang="ru-RU" sz="2800" dirty="0" smtClean="0"/>
              <a:t>). Нарушение абзацного членения ведёт к снижению баллов сразу по 2-м критериям (ИК1, ИК3).</a:t>
            </a:r>
          </a:p>
          <a:p>
            <a:r>
              <a:rPr lang="ru-RU" sz="2800" dirty="0" smtClean="0"/>
              <a:t>Использование </a:t>
            </a:r>
            <a:r>
              <a:rPr lang="ru-RU" sz="2800" dirty="0" smtClean="0">
                <a:solidFill>
                  <a:srgbClr val="FF0000"/>
                </a:solidFill>
              </a:rPr>
              <a:t>не менее 1 способа компрессии </a:t>
            </a:r>
            <a:r>
              <a:rPr lang="ru-RU" sz="2800" dirty="0" smtClean="0"/>
              <a:t>(сжатия) (критерий ИК2).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81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Задание 1. Сжатое изложение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143541"/>
              </p:ext>
            </p:extLst>
          </p:nvPr>
        </p:nvGraphicFramePr>
        <p:xfrm>
          <a:off x="13257" y="0"/>
          <a:ext cx="9130743" cy="6741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581"/>
                <a:gridCol w="3043581"/>
                <a:gridCol w="3043581"/>
              </a:tblGrid>
              <a:tr h="41532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ИК1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ИК2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ИК3</a:t>
                      </a:r>
                      <a:endParaRPr lang="ru-RU" dirty="0"/>
                    </a:p>
                  </a:txBody>
                  <a:tcPr/>
                </a:tc>
              </a:tr>
              <a:tr h="47922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балла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балла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балла</a:t>
                      </a:r>
                      <a:endParaRPr lang="ru-RU" sz="2400" dirty="0"/>
                    </a:p>
                  </a:txBody>
                  <a:tcPr/>
                </a:tc>
              </a:tr>
              <a:tr h="1343653">
                <a:tc>
                  <a:txBody>
                    <a:bodyPr/>
                    <a:lstStyle/>
                    <a:p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Передал основное</a:t>
                      </a:r>
                    </a:p>
                    <a:p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</a:t>
                      </a:r>
                      <a:r>
                        <a:rPr kumimoji="0" lang="ru-RU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текста, </a:t>
                      </a:r>
                    </a:p>
                    <a:p>
                      <a:r>
                        <a:rPr kumimoji="0" lang="ru-RU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отразив все </a:t>
                      </a: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важные</a:t>
                      </a:r>
                    </a:p>
                    <a:p>
                      <a:r>
                        <a:rPr kumimoji="0" lang="ru-RU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микротемы</a:t>
                      </a:r>
                      <a:r>
                        <a:rPr kumimoji="0" lang="ru-RU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Применил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1 или несколько </a:t>
                      </a:r>
                      <a:r>
                        <a:rPr lang="ru-RU" baseline="0" dirty="0" smtClean="0"/>
                        <a:t>приемов сжатия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всех частей</a:t>
                      </a:r>
                      <a:r>
                        <a:rPr lang="ru-RU" baseline="0" dirty="0" smtClean="0"/>
                        <a:t> текста.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Смысловая цельность, речевая связность, последовательность.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Отсутствуют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логические ошибки и нарушения абзаца</a:t>
                      </a:r>
                      <a:r>
                        <a:rPr lang="ru-RU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  <a:tr h="4792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 балл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 балла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 балл</a:t>
                      </a:r>
                      <a:endParaRPr lang="ru-RU" sz="2400" dirty="0"/>
                    </a:p>
                  </a:txBody>
                  <a:tcPr/>
                </a:tc>
              </a:tr>
              <a:tr h="1343653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Передал основное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текста, но упустил или добавил </a:t>
                      </a:r>
                      <a:r>
                        <a:rPr kumimoji="0"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микротему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Применил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</a:rPr>
                        <a:t>1 или несколько </a:t>
                      </a:r>
                      <a:r>
                        <a:rPr lang="ru-RU" sz="1800" baseline="0" dirty="0" smtClean="0"/>
                        <a:t>приемов сжатия 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</a:rPr>
                        <a:t>в двух частях</a:t>
                      </a:r>
                      <a:r>
                        <a:rPr lang="ru-RU" sz="1800" baseline="0" dirty="0" smtClean="0"/>
                        <a:t> текста.</a:t>
                      </a:r>
                      <a:endParaRPr lang="ru-RU" sz="18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Смысловая цельность, речевая связность, последовательность.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НО есть 1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логическая ошибка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или 1 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нарушение абзаца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  <a:tr h="4792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 балл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</a:tr>
              <a:tr h="1343653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Передал основное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текста, но упустил или добавил </a:t>
                      </a:r>
                      <a:r>
                        <a:rPr kumimoji="0"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одной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микротемы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Применил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</a:rPr>
                        <a:t>1 или несколько </a:t>
                      </a:r>
                      <a:r>
                        <a:rPr lang="ru-RU" sz="1800" baseline="0" dirty="0" smtClean="0"/>
                        <a:t>приемов сжатия 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</a:rPr>
                        <a:t>в одной части</a:t>
                      </a:r>
                      <a:r>
                        <a:rPr lang="ru-RU" sz="1800" baseline="0" dirty="0" smtClean="0"/>
                        <a:t> текста.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Смысловая цельность, речевая связность, последовательность.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НО более 1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логической ошибки или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  более 1 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нарушения абзаца.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8716">
                <a:tc>
                  <a:txBody>
                    <a:bodyPr/>
                    <a:lstStyle/>
                    <a:p>
                      <a:pPr algn="ctr"/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88701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применял </a:t>
                      </a:r>
                      <a:r>
                        <a:rPr lang="ru-RU" dirty="0" smtClean="0"/>
                        <a:t>сжатия.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24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2800" dirty="0"/>
              <a:t>Часть 2 (задания 2-14) — задания с кратким ответом.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Autofit/>
          </a:bodyPr>
          <a:lstStyle/>
          <a:p>
            <a:r>
              <a:rPr lang="ru-RU" sz="2000" dirty="0"/>
              <a:t>4. Из предложений 51-55 выпишите слово, в котором правописание приставки определяется её </a:t>
            </a:r>
            <a:r>
              <a:rPr lang="ru-RU" sz="2000" b="1" dirty="0"/>
              <a:t>значением – «неполное действие». </a:t>
            </a:r>
            <a:endParaRPr lang="ru-RU" sz="2000" b="1" dirty="0" smtClean="0"/>
          </a:p>
          <a:p>
            <a:r>
              <a:rPr lang="ru-RU" sz="2000" dirty="0" smtClean="0"/>
              <a:t>5</a:t>
            </a:r>
            <a:r>
              <a:rPr lang="ru-RU" sz="2000" dirty="0"/>
              <a:t>. Из предложений 77-82 выпишите глагол, в котором правописание безударного суффикса </a:t>
            </a:r>
            <a:r>
              <a:rPr lang="ru-RU" sz="2000" b="1" dirty="0"/>
              <a:t>обусловлено конечным гласным основы неопределённой формы</a:t>
            </a:r>
            <a:r>
              <a:rPr lang="ru-RU" sz="2000" b="1" dirty="0" smtClean="0"/>
              <a:t>.</a:t>
            </a:r>
          </a:p>
          <a:p>
            <a:r>
              <a:rPr lang="ru-RU" sz="2000" b="1" dirty="0" smtClean="0"/>
              <a:t> </a:t>
            </a:r>
            <a:r>
              <a:rPr lang="ru-RU" sz="2000" dirty="0" smtClean="0"/>
              <a:t>6</a:t>
            </a:r>
            <a:r>
              <a:rPr lang="ru-RU" sz="2000" dirty="0"/>
              <a:t>. Замените </a:t>
            </a:r>
            <a:r>
              <a:rPr lang="ru-RU" sz="2000" b="1" dirty="0"/>
              <a:t>разговорное слово «болтался» </a:t>
            </a:r>
            <a:r>
              <a:rPr lang="ru-RU" sz="2000" dirty="0"/>
              <a:t>в предложении 17 стилистически нейтральным синонимом. Напишите этот синоним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7</a:t>
            </a:r>
            <a:r>
              <a:rPr lang="ru-RU" sz="2000" dirty="0"/>
              <a:t>. Замените словосочетание </a:t>
            </a:r>
            <a:r>
              <a:rPr lang="ru-RU" sz="2000" b="1" dirty="0"/>
              <a:t>«сказал с завистью», </a:t>
            </a:r>
            <a:r>
              <a:rPr lang="ru-RU" sz="2000" dirty="0"/>
              <a:t>построенное на основе</a:t>
            </a:r>
            <a:r>
              <a:rPr lang="ru-RU" sz="2000" b="1" dirty="0"/>
              <a:t> управления, </a:t>
            </a:r>
            <a:r>
              <a:rPr lang="ru-RU" sz="2000" dirty="0"/>
              <a:t>синонимичным словосочетанием</a:t>
            </a:r>
            <a:r>
              <a:rPr lang="ru-RU" sz="2000" b="1" dirty="0"/>
              <a:t> со связью примыкание. </a:t>
            </a:r>
            <a:r>
              <a:rPr lang="ru-RU" sz="2000" dirty="0"/>
              <a:t>Напишите получившееся словосочетание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8</a:t>
            </a:r>
            <a:r>
              <a:rPr lang="ru-RU" sz="2000" dirty="0"/>
              <a:t>. Выпишите</a:t>
            </a:r>
            <a:r>
              <a:rPr lang="ru-RU" sz="2000" b="1" dirty="0"/>
              <a:t> грамматическую основу </a:t>
            </a:r>
            <a:r>
              <a:rPr lang="ru-RU" sz="2000" dirty="0"/>
              <a:t>предложения 66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9</a:t>
            </a:r>
            <a:r>
              <a:rPr lang="ru-RU" sz="2000" dirty="0"/>
              <a:t>. Среди предложений </a:t>
            </a:r>
            <a:r>
              <a:rPr lang="ru-RU" sz="2000" b="1" dirty="0"/>
              <a:t>46-49 </a:t>
            </a:r>
            <a:r>
              <a:rPr lang="ru-RU" sz="2000" dirty="0"/>
              <a:t>найдите предложение </a:t>
            </a:r>
            <a:r>
              <a:rPr lang="ru-RU" sz="2000" b="1" dirty="0"/>
              <a:t>с обособленным несогласованным определением. </a:t>
            </a:r>
            <a:r>
              <a:rPr lang="ru-RU" sz="2000" dirty="0"/>
              <a:t>Напишите номер этого предложения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10</a:t>
            </a:r>
            <a:r>
              <a:rPr lang="ru-RU" sz="2000" dirty="0"/>
              <a:t>. В приведённых ниже предложениях из прочитанного текста пронумерованы все запятые. Выпишите цифру(-ы), обозначающую(-</a:t>
            </a:r>
            <a:r>
              <a:rPr lang="ru-RU" sz="2000" dirty="0" err="1"/>
              <a:t>ие</a:t>
            </a:r>
            <a:r>
              <a:rPr lang="ru-RU" sz="2000" dirty="0"/>
              <a:t>) запятую(-</a:t>
            </a:r>
            <a:r>
              <a:rPr lang="ru-RU" sz="2000" dirty="0" err="1"/>
              <a:t>ые</a:t>
            </a:r>
            <a:r>
              <a:rPr lang="ru-RU" sz="2000" dirty="0"/>
              <a:t>) </a:t>
            </a:r>
            <a:r>
              <a:rPr lang="ru-RU" sz="2000" b="1" dirty="0"/>
              <a:t>при вводном слове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i="1" dirty="0" smtClean="0"/>
              <a:t>– </a:t>
            </a:r>
            <a:r>
              <a:rPr lang="ru-RU" sz="2000" i="1" dirty="0"/>
              <a:t>А ты попрыгай! Может, (1) зазвенит,(2)– приказал,(3) ухмыляясь,(4) один парень. Тут мой папа нахмурился,(5) пригнул голову и с криком «А-а-а!» ударил этого парня головой в живот.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2144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6559"/>
            <a:ext cx="8229600" cy="820153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Часть 3 (альтернативное задание 15) — задание открытого типа с развёрнутым ответом (сочинение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958819"/>
              </p:ext>
            </p:extLst>
          </p:nvPr>
        </p:nvGraphicFramePr>
        <p:xfrm>
          <a:off x="13257" y="836712"/>
          <a:ext cx="9023238" cy="6078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7746"/>
                <a:gridCol w="3007746"/>
                <a:gridCol w="3007746"/>
              </a:tblGrid>
              <a:tr h="47765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55302">
                <a:tc>
                  <a:txBody>
                    <a:bodyPr/>
                    <a:lstStyle/>
                    <a:p>
                      <a:r>
                        <a:rPr lang="ru-RU" dirty="0" smtClean="0"/>
                        <a:t>Лингвистическое сочинение на основе высказывания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Сочинение на тему, связанную с анализом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Сочинение на основе термина (понятия)</a:t>
                      </a:r>
                      <a:endParaRPr lang="ru-RU" dirty="0"/>
                    </a:p>
                  </a:txBody>
                  <a:tcPr/>
                </a:tc>
              </a:tr>
              <a:tr h="477651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Важно!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871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Рассуждение на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теоретическом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уровне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Интерпретация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aseline="0" dirty="0" smtClean="0"/>
                        <a:t>фрагмента в соответствии с содержанием вопроса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Дать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определение </a:t>
                      </a:r>
                      <a:r>
                        <a:rPr lang="ru-RU" dirty="0" smtClean="0"/>
                        <a:t>понятию и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прокомментировать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4189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ru-RU" dirty="0" smtClean="0"/>
                        <a:t> примера –аргумента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из исходного текста </a:t>
                      </a:r>
                      <a:r>
                        <a:rPr lang="ru-RU" dirty="0" smtClean="0"/>
                        <a:t>с указанием конкретных предложений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ru-RU" dirty="0" smtClean="0"/>
                        <a:t> примера –аргумента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из исходного текста</a:t>
                      </a:r>
                      <a:r>
                        <a:rPr lang="ru-RU" dirty="0" smtClean="0"/>
                        <a:t>,  соответствующих объяснению содержания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ru-RU" dirty="0" smtClean="0"/>
                        <a:t> примера –аргумента:</a:t>
                      </a: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 из исходного текста,</a:t>
                      </a: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 из жизненного опыта или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худож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. произведения</a:t>
                      </a:r>
                      <a:endParaRPr lang="ru-RU" dirty="0"/>
                    </a:p>
                  </a:txBody>
                  <a:tcPr/>
                </a:tc>
              </a:tr>
              <a:tr h="955302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Композиционная стройность (тезис –доказательство - вывод)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Композиционная стройность (тезис –доказательство - вывод)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Композиционная стройность (тезис –доказательство - вывод)</a:t>
                      </a:r>
                      <a:endParaRPr lang="ru-RU" dirty="0"/>
                    </a:p>
                  </a:txBody>
                  <a:tcPr/>
                </a:tc>
              </a:tr>
              <a:tr h="668711">
                <a:tc>
                  <a:txBody>
                    <a:bodyPr/>
                    <a:lstStyle/>
                    <a:p>
                      <a:r>
                        <a:rPr lang="ru-RU" dirty="0" smtClean="0"/>
                        <a:t>Смысловая цельность и речевая связность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Смысловая цельность и речевая связность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Смысловая цельность и речевая связность</a:t>
                      </a:r>
                      <a:endParaRPr lang="ru-RU" dirty="0"/>
                    </a:p>
                  </a:txBody>
                  <a:tcPr/>
                </a:tc>
              </a:tr>
              <a:tr h="38742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менее 4 </a:t>
                      </a:r>
                      <a:r>
                        <a:rPr lang="ru-RU" dirty="0" smtClean="0"/>
                        <a:t>абзацев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менее 4 </a:t>
                      </a:r>
                      <a:r>
                        <a:rPr lang="ru-RU" dirty="0" smtClean="0"/>
                        <a:t>абзацев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менее 4 </a:t>
                      </a:r>
                      <a:r>
                        <a:rPr lang="ru-RU" dirty="0" smtClean="0"/>
                        <a:t>абзацев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152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0413"/>
            <a:ext cx="8229600" cy="59027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Внимание!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1.Если сочинение представляет собой полностью </a:t>
            </a:r>
            <a:r>
              <a:rPr lang="ru-RU" sz="2800" dirty="0" smtClean="0">
                <a:solidFill>
                  <a:srgbClr val="FF0000"/>
                </a:solidFill>
              </a:rPr>
              <a:t>переписанный или пересказанный текст</a:t>
            </a:r>
            <a:r>
              <a:rPr lang="ru-RU" sz="2800" dirty="0" smtClean="0"/>
              <a:t>, то такая работа оценивается </a:t>
            </a:r>
            <a:r>
              <a:rPr lang="ru-RU" sz="2800" dirty="0" smtClean="0">
                <a:solidFill>
                  <a:srgbClr val="FF0000"/>
                </a:solidFill>
              </a:rPr>
              <a:t>нулём баллов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2. </a:t>
            </a:r>
            <a:r>
              <a:rPr lang="ru-RU" sz="2800" dirty="0" smtClean="0">
                <a:solidFill>
                  <a:srgbClr val="FF0000"/>
                </a:solidFill>
              </a:rPr>
              <a:t>Объём</a:t>
            </a:r>
            <a:r>
              <a:rPr lang="ru-RU" sz="2800" dirty="0" smtClean="0"/>
              <a:t> сочинения должен быть </a:t>
            </a:r>
            <a:r>
              <a:rPr lang="ru-RU" sz="2800" dirty="0" smtClean="0">
                <a:solidFill>
                  <a:srgbClr val="FF0000"/>
                </a:solidFill>
              </a:rPr>
              <a:t>не менее 70 слов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3. Если </a:t>
            </a:r>
            <a:r>
              <a:rPr lang="ru-RU" sz="2800" dirty="0" smtClean="0">
                <a:solidFill>
                  <a:srgbClr val="FF0000"/>
                </a:solidFill>
              </a:rPr>
              <a:t>объём недостаточен</a:t>
            </a:r>
            <a:r>
              <a:rPr lang="ru-RU" sz="2800" dirty="0" smtClean="0"/>
              <a:t>, то по критериям СК1-СК4 выставляется </a:t>
            </a:r>
            <a:r>
              <a:rPr lang="ru-RU" sz="2800" dirty="0" smtClean="0">
                <a:solidFill>
                  <a:srgbClr val="FF0000"/>
                </a:solidFill>
              </a:rPr>
              <a:t>0 баллов</a:t>
            </a:r>
            <a:r>
              <a:rPr lang="ru-RU" sz="2800" dirty="0" smtClean="0"/>
              <a:t>, а при проверке  по критериям ГК1-ГК4 учитывается суммарный объем всех творческих работ (изложения и сочинения). </a:t>
            </a:r>
          </a:p>
          <a:p>
            <a:r>
              <a:rPr lang="ru-RU" sz="2800" dirty="0" smtClean="0"/>
              <a:t>4.Если </a:t>
            </a:r>
            <a:r>
              <a:rPr lang="ru-RU" sz="2800" dirty="0" smtClean="0">
                <a:solidFill>
                  <a:srgbClr val="FF0000"/>
                </a:solidFill>
              </a:rPr>
              <a:t>один из видов работ отсутствует </a:t>
            </a:r>
            <a:r>
              <a:rPr lang="ru-RU" sz="2800" dirty="0" smtClean="0"/>
              <a:t>(изложение или сочинение) и объём не превышает 70 слов, то по критериям </a:t>
            </a:r>
            <a:r>
              <a:rPr lang="ru-RU" sz="2800" dirty="0" smtClean="0">
                <a:solidFill>
                  <a:srgbClr val="FF0000"/>
                </a:solidFill>
              </a:rPr>
              <a:t>ГК1-ГК4 выставляется 0 баллов</a:t>
            </a:r>
            <a:r>
              <a:rPr lang="ru-RU" sz="2800" dirty="0" smtClean="0"/>
              <a:t>.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543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1258</Words>
  <Application>Microsoft Office PowerPoint</Application>
  <PresentationFormat>Экран (4:3)</PresentationFormat>
  <Paragraphs>171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ОГЭ по русскому языку в 2016 году</vt:lpstr>
      <vt:lpstr>Официальное расписание ОГЭ по образовательным программам основного общего образования в 2016 году от Рособрнадзора</vt:lpstr>
      <vt:lpstr>Инструкция по выполнению работы</vt:lpstr>
      <vt:lpstr>Распределение заданий по частям экзаменационной работы представлено в таблице 1.</vt:lpstr>
      <vt:lpstr>Задание 1. Сжатое изложение</vt:lpstr>
      <vt:lpstr>Задание 1. Сжатое изложение</vt:lpstr>
      <vt:lpstr>Часть 2 (задания 2-14) — задания с кратким ответом. </vt:lpstr>
      <vt:lpstr>Часть 3 (альтернативное задание 15) — задание открытого типа с развёрнутым ответом (сочинение)</vt:lpstr>
      <vt:lpstr>Внимание! </vt:lpstr>
      <vt:lpstr>ГК – грамотность (10 баллов)</vt:lpstr>
      <vt:lpstr>Рекомендации по использованию и интерпретации результатов выполнения экзаменационных работ для проведения в 2016году основного государственного экзамена (ОГЭ)</vt:lpstr>
      <vt:lpstr>    Шкала пересчета первичного балла за выполнение  экзаменационной работы в отметку по пятибалльной шкале </vt:lpstr>
      <vt:lpstr> Книги - помощники</vt:lpstr>
      <vt:lpstr>Сайты - помощники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Cabinet208</dc:creator>
  <cp:lastModifiedBy>Cabinet208</cp:lastModifiedBy>
  <cp:revision>26</cp:revision>
  <dcterms:created xsi:type="dcterms:W3CDTF">2015-11-25T12:37:55Z</dcterms:created>
  <dcterms:modified xsi:type="dcterms:W3CDTF">2015-11-25T15:13:17Z</dcterms:modified>
</cp:coreProperties>
</file>