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2" r:id="rId17"/>
    <p:sldId id="258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6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23.03.2015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indow.edu.ru/resource/174/37174" TargetMode="External"/><Relationship Id="rId2" Type="http://schemas.openxmlformats.org/officeDocument/2006/relationships/hyperlink" Target="http://www.edu.ru/db/portal/obschee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lenaranko.ucoz.ru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hyperlink" Target="http://smiles.33b.ru/smile.104595.html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smiles.33b.ru/smile.94686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hyperlink" Target="http://smiles.33b.ru/smile.94690.html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539552" y="188640"/>
            <a:ext cx="7992888" cy="432048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Государственное бюджетное образовательное  учреждение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 дополнительного профессионального образования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1400" b="1" dirty="0" smtClean="0">
                <a:latin typeface="Times New Roman" pitchFamily="18" charset="0"/>
                <a:cs typeface="Times New Roman" pitchFamily="18" charset="0"/>
              </a:rPr>
              <a:t>Тверской  областной  институт  усовершенствования  учителей</a:t>
            </a:r>
          </a:p>
          <a:p>
            <a:pPr lvl="0" algn="ctr">
              <a:spcBef>
                <a:spcPct val="0"/>
              </a:spcBef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Технологическая карта как современная форма планирования педагогического взаимодействия учителя и учащихся</a:t>
            </a:r>
          </a:p>
          <a:p>
            <a:pPr lvl="0" algn="ctr">
              <a:spcBef>
                <a:spcPct val="0"/>
              </a:spcBef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endParaRPr lang="ru-RU" sz="14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 algn="ctr">
              <a:spcBef>
                <a:spcPct val="0"/>
              </a:spcBef>
              <a:defRPr/>
            </a:pPr>
            <a:r>
              <a:rPr lang="ru-RU" sz="1400" dirty="0" smtClean="0"/>
              <a:t/>
            </a:r>
            <a:br>
              <a:rPr lang="ru-RU" sz="1400" dirty="0" smtClean="0"/>
            </a:br>
            <a:r>
              <a:rPr lang="ru-RU" sz="1400" dirty="0" smtClean="0"/>
              <a:t/>
            </a:r>
            <a:br>
              <a:rPr lang="ru-RU" sz="1400" dirty="0" smtClean="0"/>
            </a:br>
            <a:endParaRPr kumimoji="0" lang="ru-RU" sz="1400" i="0" u="none" strike="noStrike" kern="1200" cap="none" spc="0" normalizeH="0" baseline="0" noProof="0" dirty="0">
              <a:ln>
                <a:noFill/>
              </a:ln>
              <a:solidFill>
                <a:schemeClr val="accent2">
                  <a:lumMod val="75000"/>
                </a:schemeClr>
              </a:solidFill>
              <a:effectLst/>
              <a:uLnTx/>
              <a:uFillTx/>
              <a:latin typeface="+mn-lt"/>
              <a:ea typeface="+mj-ea"/>
              <a:cs typeface="+mj-cs"/>
            </a:endParaRPr>
          </a:p>
        </p:txBody>
      </p:sp>
      <p:sp>
        <p:nvSpPr>
          <p:cNvPr id="5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3779912" y="2636912"/>
            <a:ext cx="4896544" cy="36004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Участники </a:t>
            </a: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проекта: 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Цветкова Елена Викторовна</a:t>
            </a:r>
          </a:p>
          <a:p>
            <a:pPr>
              <a:buNone/>
            </a:pPr>
            <a:r>
              <a:rPr lang="ru-RU" sz="1800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Стуколова</a:t>
            </a: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Елена Анатольевна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Смирнова Ольга Александровна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Чепурнова Елена Юрьевна</a:t>
            </a:r>
          </a:p>
          <a:p>
            <a:pPr>
              <a:buNone/>
            </a:pPr>
            <a:r>
              <a:rPr lang="ru-RU" sz="1800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Руководитель: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Тихомирова Евгения Андреевна, доцент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кафедры основного общего, среднего и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профессионального образования, к.ф.н.,</a:t>
            </a:r>
          </a:p>
          <a:p>
            <a:pPr>
              <a:buNone/>
            </a:pPr>
            <a:r>
              <a:rPr lang="ru-RU" sz="18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доцент</a:t>
            </a:r>
          </a:p>
          <a:p>
            <a:pPr>
              <a:buNone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1800" b="1" dirty="0" smtClean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Тверь 2015 г.</a:t>
            </a:r>
          </a:p>
          <a:p>
            <a:pPr>
              <a:spcBef>
                <a:spcPts val="0"/>
              </a:spcBef>
              <a:buNone/>
            </a:pPr>
            <a:endParaRPr lang="ru-RU" sz="18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" y="0"/>
          <a:ext cx="9143999" cy="68580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536"/>
                <a:gridCol w="1322860"/>
                <a:gridCol w="1796262"/>
                <a:gridCol w="1418208"/>
                <a:gridCol w="1510221"/>
                <a:gridCol w="1700912"/>
              </a:tblGrid>
              <a:tr h="65291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Этап урока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Цель этапа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Содержание учебного материала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Деятельность учителя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Деятельность </a:t>
                      </a:r>
                      <a:r>
                        <a:rPr lang="ru-RU" sz="1400" b="1" dirty="0" smtClean="0"/>
                        <a:t>учащихся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="1" dirty="0"/>
                        <a:t>Формируемые УУД</a:t>
                      </a:r>
                      <a:endParaRPr lang="ru-RU" sz="14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19611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I</a:t>
                      </a:r>
                      <a:r>
                        <a:rPr lang="ru-RU" sz="1400" dirty="0" smtClean="0"/>
                        <a:t>. Мотивация </a:t>
                      </a:r>
                      <a:r>
                        <a:rPr lang="ru-RU" sz="1400" dirty="0"/>
                        <a:t>к учебной деятельности.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Включение учащихся в деятельность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Приветствует, </a:t>
                      </a:r>
                      <a:r>
                        <a:rPr lang="ru-RU" sz="1400" dirty="0" smtClean="0"/>
                        <a:t>проверяет </a:t>
                      </a:r>
                      <a:r>
                        <a:rPr lang="ru-RU" sz="1400" dirty="0"/>
                        <a:t>готовность класса к уроку, </a:t>
                      </a:r>
                      <a:r>
                        <a:rPr lang="ru-RU" sz="1400" dirty="0" smtClean="0"/>
                        <a:t>создает </a:t>
                      </a:r>
                      <a:r>
                        <a:rPr lang="ru-RU" sz="1400" dirty="0" err="1" smtClean="0"/>
                        <a:t>эмоциональ-ный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aseline="0" dirty="0" smtClean="0"/>
                        <a:t> </a:t>
                      </a:r>
                      <a:r>
                        <a:rPr lang="ru-RU" sz="1400" dirty="0" smtClean="0"/>
                        <a:t>настрой</a:t>
                      </a:r>
                      <a:r>
                        <a:rPr lang="ru-RU" sz="1400" dirty="0"/>
                        <a:t>, желает  успеха.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Отвечают на приветствие учителя.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Определяют свою готовность к уроку. Включаются  в  деловой  ритм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Уважение к учителю и сверстникам.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Самоопределение.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Самооценка готовности к уроку(Л)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  <a:tr h="42438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dirty="0"/>
                        <a:t>II. </a:t>
                      </a:r>
                      <a:r>
                        <a:rPr lang="en-US" sz="1400" dirty="0" err="1"/>
                        <a:t>Языковая</a:t>
                      </a:r>
                      <a:r>
                        <a:rPr lang="en-US" sz="1400" dirty="0"/>
                        <a:t> </a:t>
                      </a:r>
                      <a:r>
                        <a:rPr lang="en-US" sz="1400" dirty="0" err="1"/>
                        <a:t>разминка</a:t>
                      </a:r>
                      <a:r>
                        <a:rPr lang="en-US" sz="1400" dirty="0"/>
                        <a:t>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/>
                        <a:t>Актуализация знаний учащихся о написании гласных в суффиксах ик-ек имён существи -тельных с после- дующим выходом на проблемную ситуацию урока</a:t>
                      </a:r>
                      <a:endParaRPr lang="ru-RU" sz="1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Линейный диктант: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1 Ореш</a:t>
                      </a:r>
                      <a:r>
                        <a:rPr lang="ru-RU" sz="1400" b="1" dirty="0"/>
                        <a:t>е</a:t>
                      </a:r>
                      <a:r>
                        <a:rPr lang="ru-RU" sz="1400" dirty="0"/>
                        <a:t>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2.Гвозд</a:t>
                      </a:r>
                      <a:r>
                        <a:rPr lang="ru-RU" sz="1400" b="1" dirty="0" smtClean="0"/>
                        <a:t>и</a:t>
                      </a:r>
                      <a:r>
                        <a:rPr lang="ru-RU" sz="1400" dirty="0" smtClean="0"/>
                        <a:t>к </a:t>
                      </a:r>
                      <a:endParaRPr lang="ru-RU" sz="14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3.Карандаш</a:t>
                      </a:r>
                      <a:r>
                        <a:rPr lang="ru-RU" sz="1400" b="1" dirty="0"/>
                        <a:t>и</a:t>
                      </a:r>
                      <a:r>
                        <a:rPr lang="ru-RU" sz="1400" dirty="0"/>
                        <a:t>к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4. Свёрточ</a:t>
                      </a:r>
                      <a:r>
                        <a:rPr lang="ru-RU" sz="1400" b="1" dirty="0"/>
                        <a:t>е</a:t>
                      </a:r>
                      <a:r>
                        <a:rPr lang="ru-RU" sz="1400" dirty="0"/>
                        <a:t>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5. Лист</a:t>
                      </a:r>
                      <a:r>
                        <a:rPr lang="ru-RU" sz="1400" b="1" dirty="0"/>
                        <a:t>и</a:t>
                      </a:r>
                      <a:r>
                        <a:rPr lang="ru-RU" sz="1400" dirty="0"/>
                        <a:t>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6. Мяч</a:t>
                      </a:r>
                      <a:r>
                        <a:rPr lang="ru-RU" sz="1400" b="1" dirty="0"/>
                        <a:t>и</a:t>
                      </a:r>
                      <a:r>
                        <a:rPr lang="ru-RU" sz="1400" dirty="0"/>
                        <a:t>к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7. Цветоч</a:t>
                      </a:r>
                      <a:r>
                        <a:rPr lang="ru-RU" sz="1400" b="1" dirty="0"/>
                        <a:t>е</a:t>
                      </a:r>
                      <a:r>
                        <a:rPr lang="ru-RU" sz="1400" b="0" dirty="0"/>
                        <a:t>к</a:t>
                      </a:r>
                      <a:r>
                        <a:rPr lang="ru-RU" sz="1400" dirty="0"/>
                        <a:t>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8. Котёноч</a:t>
                      </a:r>
                      <a:r>
                        <a:rPr lang="ru-RU" sz="1400" b="1" dirty="0"/>
                        <a:t>е</a:t>
                      </a:r>
                      <a:r>
                        <a:rPr lang="ru-RU" sz="1400" dirty="0"/>
                        <a:t>к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9. Комоч</a:t>
                      </a:r>
                      <a:r>
                        <a:rPr lang="ru-RU" sz="1400" b="1" dirty="0"/>
                        <a:t>е</a:t>
                      </a:r>
                      <a:r>
                        <a:rPr lang="ru-RU" sz="1400" dirty="0"/>
                        <a:t>к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10. Сухар</a:t>
                      </a:r>
                      <a:r>
                        <a:rPr lang="ru-RU" sz="1400" b="1" dirty="0"/>
                        <a:t>и</a:t>
                      </a:r>
                      <a:r>
                        <a:rPr lang="ru-RU" sz="1400" dirty="0"/>
                        <a:t>к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Диктует слова. 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Работая по способу действия, </a:t>
                      </a:r>
                      <a:r>
                        <a:rPr lang="ru-RU" sz="1400" dirty="0" smtClean="0"/>
                        <a:t>записывают </a:t>
                      </a:r>
                      <a:r>
                        <a:rPr lang="ru-RU" sz="1400" dirty="0"/>
                        <a:t>гласные в </a:t>
                      </a:r>
                      <a:r>
                        <a:rPr lang="ru-RU" sz="1400" dirty="0" err="1"/>
                        <a:t>суф</a:t>
                      </a:r>
                      <a:r>
                        <a:rPr lang="ru-RU" sz="1400" dirty="0"/>
                        <a:t> -фиксах имён </a:t>
                      </a:r>
                      <a:r>
                        <a:rPr lang="ru-RU" sz="1400" dirty="0" err="1" smtClean="0"/>
                        <a:t>существитель-ных</a:t>
                      </a:r>
                      <a:r>
                        <a:rPr lang="ru-RU" sz="1400" dirty="0" smtClean="0"/>
                        <a:t> </a:t>
                      </a:r>
                      <a:r>
                        <a:rPr lang="ru-RU" sz="1400" b="1" dirty="0" err="1"/>
                        <a:t>ек-ик</a:t>
                      </a:r>
                      <a:r>
                        <a:rPr lang="ru-RU" sz="1400" dirty="0"/>
                        <a:t>. Осуществляют самопроверку и </a:t>
                      </a:r>
                      <a:r>
                        <a:rPr lang="ru-RU" sz="1400" dirty="0" smtClean="0"/>
                        <a:t>взаимопроверку </a:t>
                      </a:r>
                      <a:r>
                        <a:rPr lang="ru-RU" sz="1400" dirty="0"/>
                        <a:t>, воспроизводя способ действий  выставляют </a:t>
                      </a:r>
                      <a:r>
                        <a:rPr lang="ru-RU" sz="1400" dirty="0" smtClean="0"/>
                        <a:t>отметки в </a:t>
                      </a:r>
                      <a:r>
                        <a:rPr lang="ru-RU" sz="1400" dirty="0"/>
                        <a:t>соответствии с нормами.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/>
                        <a:t>Анализировать сравнивать, обобщать, делать выводы, работать по способу действия (П). Находить и </a:t>
                      </a:r>
                      <a:r>
                        <a:rPr lang="ru-RU" sz="1400" dirty="0" smtClean="0"/>
                        <a:t>исправлять </a:t>
                      </a:r>
                      <a:r>
                        <a:rPr lang="ru-RU" sz="1400" dirty="0"/>
                        <a:t>ошибки, оценивать (Р), осуществлять самопроверку и </a:t>
                      </a:r>
                      <a:r>
                        <a:rPr lang="ru-RU" sz="1400" dirty="0" smtClean="0"/>
                        <a:t>взаимопроверку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/>
                        <a:t>(</a:t>
                      </a:r>
                      <a:r>
                        <a:rPr lang="ru-RU" sz="1400" dirty="0"/>
                        <a:t>К).</a:t>
                      </a:r>
                      <a:endParaRPr lang="ru-RU" sz="1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-1" y="0"/>
          <a:ext cx="9144000" cy="68580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536"/>
                <a:gridCol w="1322860"/>
                <a:gridCol w="1796261"/>
                <a:gridCol w="1418207"/>
                <a:gridCol w="1510221"/>
                <a:gridCol w="1700915"/>
              </a:tblGrid>
              <a:tr h="685800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III. Введение в тему с формулировкой темы и проблемы  урока.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Выявление места затруднения, фиксация во внешней речи причины затруднения.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/>
                        <a:t>1. Подводящий диалог: </a:t>
                      </a:r>
                      <a:r>
                        <a:rPr lang="ru-RU" sz="1200" dirty="0" smtClean="0"/>
                        <a:t>1.Как </a:t>
                      </a:r>
                      <a:r>
                        <a:rPr lang="ru-RU" sz="1200" dirty="0"/>
                        <a:t>слова, которые мы писали в диктанте, связаны с той большой темой, которую мы сейчас изучаем? (Существительные)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2. Что мы узнали нового или повторили на прошлом уроке, изучая тему «Имя </a:t>
                      </a:r>
                      <a:r>
                        <a:rPr lang="ru-RU" sz="1200" dirty="0" smtClean="0"/>
                        <a:t>существительное</a:t>
                      </a:r>
                      <a:r>
                        <a:rPr lang="ru-RU" sz="1200" dirty="0"/>
                        <a:t>? (имеют форму единственного и множественного числа)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/>
                        <a:t>2.Давайте поиграем в игру «Верни слово». </a:t>
                      </a:r>
                      <a:r>
                        <a:rPr lang="ru-RU" sz="1200" dirty="0"/>
                        <a:t>Я вам буду называть слово во множественном числе, а вы мне возвращать в единственном (</a:t>
                      </a:r>
                      <a:r>
                        <a:rPr lang="ru-RU" sz="1200" dirty="0" smtClean="0"/>
                        <a:t>ученики - </a:t>
                      </a:r>
                      <a:r>
                        <a:rPr lang="ru-RU" sz="1200" dirty="0"/>
                        <a:t>ученик, </a:t>
                      </a:r>
                      <a:r>
                        <a:rPr lang="ru-RU" sz="1200" dirty="0" smtClean="0"/>
                        <a:t>столы - </a:t>
                      </a:r>
                      <a:r>
                        <a:rPr lang="ru-RU" sz="1200" dirty="0"/>
                        <a:t>стол, гости – гость, каникулы-…, консервы…).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1.Почему </a:t>
                      </a:r>
                      <a:r>
                        <a:rPr lang="ru-RU" sz="1200" dirty="0"/>
                        <a:t>не смогли вернуть мне слово</a:t>
                      </a:r>
                      <a:r>
                        <a:rPr lang="ru-RU" sz="1200" dirty="0" smtClean="0"/>
                        <a:t>? </a:t>
                      </a:r>
                      <a:endParaRPr lang="ru-RU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2.К </a:t>
                      </a:r>
                      <a:r>
                        <a:rPr lang="ru-RU" sz="1200" dirty="0"/>
                        <a:t>кому или чему можем обратиться за помощью?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/>
                        <a:t>3.Анализ материала  для наблюдений и формулировки проблемного вопроса </a:t>
                      </a:r>
                      <a:endParaRPr lang="ru-RU" sz="1200" dirty="0"/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Создаёт условия для проблемной ситуации в </a:t>
                      </a:r>
                      <a:r>
                        <a:rPr lang="ru-RU" sz="1200" dirty="0" smtClean="0"/>
                        <a:t>технологии </a:t>
                      </a:r>
                      <a:r>
                        <a:rPr lang="ru-RU" sz="1200" dirty="0"/>
                        <a:t>проблемного (подводящего) диалога. Проводит параллель с ранее изученным </a:t>
                      </a:r>
                      <a:r>
                        <a:rPr lang="ru-RU" sz="1200" dirty="0" smtClean="0"/>
                        <a:t>материалом</a:t>
                      </a:r>
                      <a:r>
                        <a:rPr lang="ru-RU" sz="1200" dirty="0"/>
                        <a:t>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Организует </a:t>
                      </a:r>
                      <a:r>
                        <a:rPr lang="ru-RU" sz="1200" dirty="0"/>
                        <a:t>игру, фиксирует затруднения.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Организует </a:t>
                      </a:r>
                      <a:r>
                        <a:rPr lang="ru-RU" sz="1200" dirty="0"/>
                        <a:t>наблюдение над </a:t>
                      </a:r>
                      <a:r>
                        <a:rPr lang="ru-RU" sz="1200" dirty="0" smtClean="0"/>
                        <a:t>материалом,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Отвечают на </a:t>
                      </a:r>
                      <a:r>
                        <a:rPr lang="ru-RU" sz="1200" dirty="0" smtClean="0"/>
                        <a:t>вопросы.</a:t>
                      </a:r>
                      <a:endParaRPr lang="ru-RU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err="1" smtClean="0"/>
                        <a:t>Применют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/>
                        <a:t>ранее полученные знания,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в игровой </a:t>
                      </a:r>
                      <a:r>
                        <a:rPr lang="ru-RU" sz="1200" dirty="0" smtClean="0"/>
                        <a:t>форме, </a:t>
                      </a:r>
                      <a:r>
                        <a:rPr lang="ru-RU" sz="1200" dirty="0"/>
                        <a:t>образуют от существительных в форме множествен </a:t>
                      </a:r>
                      <a:r>
                        <a:rPr lang="ru-RU" sz="1200" dirty="0" smtClean="0"/>
                        <a:t>–</a:t>
                      </a:r>
                      <a:r>
                        <a:rPr lang="ru-RU" sz="1200" dirty="0" err="1" smtClean="0"/>
                        <a:t>ного</a:t>
                      </a:r>
                      <a:r>
                        <a:rPr lang="ru-RU" sz="1200" dirty="0" smtClean="0"/>
                        <a:t> числа в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форму </a:t>
                      </a:r>
                      <a:r>
                        <a:rPr lang="ru-RU" sz="1200" dirty="0"/>
                        <a:t>единственного числа, проговаривают затруднения, с которыми </a:t>
                      </a:r>
                      <a:r>
                        <a:rPr lang="ru-RU" sz="1200" dirty="0" smtClean="0"/>
                        <a:t>столкнулись.</a:t>
                      </a:r>
                      <a:endParaRPr lang="ru-RU" sz="1200" dirty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Анализируют</a:t>
                      </a:r>
                      <a:r>
                        <a:rPr lang="ru-RU" sz="1200" dirty="0"/>
                        <a:t>, </a:t>
                      </a:r>
                      <a:r>
                        <a:rPr lang="ru-RU" sz="1200" dirty="0" err="1"/>
                        <a:t>срав</a:t>
                      </a:r>
                      <a:r>
                        <a:rPr lang="ru-RU" sz="1200" dirty="0"/>
                        <a:t>- </a:t>
                      </a:r>
                      <a:r>
                        <a:rPr lang="ru-RU" sz="1200" dirty="0" err="1"/>
                        <a:t>нивают</a:t>
                      </a:r>
                      <a:r>
                        <a:rPr lang="ru-RU" sz="1200" dirty="0"/>
                        <a:t>, обобщают, делают </a:t>
                      </a:r>
                      <a:r>
                        <a:rPr lang="ru-RU" sz="1200" dirty="0" smtClean="0"/>
                        <a:t>вывод.</a:t>
                      </a:r>
                      <a:endParaRPr lang="ru-RU" sz="1200" dirty="0"/>
                    </a:p>
                  </a:txBody>
                  <a:tcPr marL="44335" marR="44335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Высказывать предположения на основе наблюдений.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Формулировать тему и проблему урока(Р)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335" marR="44335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1"/>
          <a:ext cx="9144000" cy="687254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537"/>
                <a:gridCol w="1322860"/>
                <a:gridCol w="1796261"/>
                <a:gridCol w="1418207"/>
                <a:gridCol w="1510220"/>
                <a:gridCol w="1700915"/>
              </a:tblGrid>
              <a:tr h="364305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IV</a:t>
                      </a:r>
                      <a:r>
                        <a:rPr lang="ru-RU" sz="1200" dirty="0"/>
                        <a:t>. </a:t>
                      </a:r>
                      <a:r>
                        <a:rPr lang="ru-RU" sz="1200" dirty="0" smtClean="0"/>
                        <a:t>Физкультминутка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 </a:t>
                      </a: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Предупреждение </a:t>
                      </a:r>
                      <a:r>
                        <a:rPr lang="ru-RU" sz="1200" dirty="0"/>
                        <a:t>общего утомления учащихся, </a:t>
                      </a:r>
                      <a:r>
                        <a:rPr lang="ru-RU" sz="1200" dirty="0" smtClean="0"/>
                        <a:t>переключение  </a:t>
                      </a:r>
                      <a:r>
                        <a:rPr lang="ru-RU" sz="1200" dirty="0"/>
                        <a:t>их с умственной деятельности на </a:t>
                      </a:r>
                      <a:r>
                        <a:rPr lang="ru-RU" sz="1200" dirty="0" smtClean="0"/>
                        <a:t>умственно-физическую</a:t>
                      </a:r>
                      <a:r>
                        <a:rPr lang="ru-RU" sz="1200" dirty="0"/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Обсудите в парах и сформулируйте тему и проблему  урока. Какие слова сегодня у нас будут ключевыми?</a:t>
                      </a: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1.Волна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2.Стена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3.Зима 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4 .Страна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5.Снежинка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6. </a:t>
                      </a:r>
                      <a:r>
                        <a:rPr lang="ru-RU" sz="1200" b="1" dirty="0"/>
                        <a:t>Холодный </a:t>
                      </a:r>
                      <a:endParaRPr lang="ru-RU" sz="1200" b="1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7</a:t>
                      </a:r>
                      <a:r>
                        <a:rPr lang="ru-RU" sz="1200" b="1" dirty="0"/>
                        <a:t>. Далёкий </a:t>
                      </a:r>
                      <a:endParaRPr lang="ru-RU" sz="1200" b="1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8</a:t>
                      </a:r>
                      <a:r>
                        <a:rPr lang="ru-RU" sz="1200" b="1" dirty="0"/>
                        <a:t>. Скрипучий </a:t>
                      </a:r>
                      <a:endParaRPr lang="ru-RU" sz="1200" b="1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9.Столы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10 </a:t>
                      </a:r>
                      <a:r>
                        <a:rPr lang="ru-RU" sz="1200" b="1" dirty="0"/>
                        <a:t>Цветы</a:t>
                      </a:r>
                      <a:endParaRPr lang="ru-RU" sz="12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способствующим выходу на тему и проблему урока.</a:t>
                      </a: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Диктует </a:t>
                      </a:r>
                      <a:r>
                        <a:rPr lang="ru-RU" sz="1200" dirty="0"/>
                        <a:t>слова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Работают в парах, формулируют тему, проблему, ключевые слова  урока, сравнивают с  формулировкой в учебнике.</a:t>
                      </a: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 smtClean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Встают</a:t>
                      </a:r>
                      <a:r>
                        <a:rPr lang="ru-RU" sz="1200" baseline="0" dirty="0" smtClean="0"/>
                        <a:t> в </a:t>
                      </a:r>
                      <a:r>
                        <a:rPr lang="ru-RU" sz="1200" dirty="0" smtClean="0"/>
                        <a:t>соответствии </a:t>
                      </a:r>
                      <a:r>
                        <a:rPr lang="ru-RU" sz="1200" dirty="0"/>
                        <a:t>с буквой, </a:t>
                      </a:r>
                      <a:r>
                        <a:rPr lang="ru-RU" sz="1200" dirty="0" smtClean="0"/>
                        <a:t>которую </a:t>
                      </a:r>
                      <a:r>
                        <a:rPr lang="ru-RU" sz="1200" dirty="0"/>
                        <a:t>нужно писать в корне слова, совершают повороты головы и туловища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А</a:t>
                      </a:r>
                      <a:endParaRPr lang="ru-RU" sz="1200" b="1" dirty="0"/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 smtClean="0"/>
                        <a:t>ЕО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 </a:t>
                      </a:r>
                      <a:r>
                        <a:rPr lang="ru-RU" sz="1200" b="1" dirty="0" smtClean="0"/>
                        <a:t>И</a:t>
                      </a:r>
                      <a:endParaRPr lang="ru-RU" sz="1200" b="1" dirty="0" smtClean="0"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</a:tr>
              <a:tr h="32149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V. Поиск решения. Открытие новых знаний.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Построение плана достижения цели,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Фиксация нового знания в речи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1.Анализ материала  для наблюдений и формулировки правила: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Ножницы, духи, сутки, шахматы, сумерки.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</a:t>
                      </a:r>
                      <a:r>
                        <a:rPr lang="ru-RU" sz="1200" b="0" dirty="0"/>
                        <a:t>.В</a:t>
                      </a:r>
                      <a:r>
                        <a:rPr lang="ru-RU" sz="1200" dirty="0"/>
                        <a:t> технологии проблемного </a:t>
                      </a:r>
                      <a:r>
                        <a:rPr lang="ru-RU" sz="1200" dirty="0" err="1"/>
                        <a:t>диа</a:t>
                      </a:r>
                      <a:r>
                        <a:rPr lang="ru-RU" sz="1200" dirty="0"/>
                        <a:t>- лога организует наблюдение: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1.Прочитайте слова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2. Что их </a:t>
                      </a:r>
                      <a:r>
                        <a:rPr lang="ru-RU" sz="1200" dirty="0" smtClean="0"/>
                        <a:t>объединяет</a:t>
                      </a:r>
                      <a:r>
                        <a:rPr lang="ru-RU" sz="1200" dirty="0"/>
                        <a:t>? (окончание мн. ч. </a:t>
                      </a:r>
                      <a:r>
                        <a:rPr lang="ru-RU" sz="1200" dirty="0" err="1"/>
                        <a:t>и-ы</a:t>
                      </a:r>
                      <a:r>
                        <a:rPr lang="ru-RU" sz="1200" dirty="0"/>
                        <a:t>)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3 Как же мы будем  отличать </a:t>
                      </a:r>
                      <a:r>
                        <a:rPr lang="ru-RU" sz="1200" dirty="0" smtClean="0"/>
                        <a:t>существительные</a:t>
                      </a:r>
                      <a:r>
                        <a:rPr lang="ru-RU" sz="1200" dirty="0"/>
                        <a:t>, имеющие форму только </a:t>
                      </a:r>
                      <a:r>
                        <a:rPr lang="ru-RU" sz="1200" dirty="0" smtClean="0"/>
                        <a:t>множественного </a:t>
                      </a:r>
                      <a:r>
                        <a:rPr lang="ru-RU" sz="1200" dirty="0"/>
                        <a:t>числа, от </a:t>
                      </a:r>
                      <a:r>
                        <a:rPr lang="ru-RU" sz="1200" dirty="0" smtClean="0"/>
                        <a:t> </a:t>
                      </a:r>
                      <a:endParaRPr lang="ru-RU" sz="1200" dirty="0"/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Отвечают на вопросы, применяя выработанный на предыдущем уроке способ действия.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Составляют схему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Тематические группы имён </a:t>
                      </a:r>
                      <a:r>
                        <a:rPr lang="ru-RU" sz="1200" b="1" dirty="0" err="1" smtClean="0"/>
                        <a:t>существитель-ных</a:t>
                      </a:r>
                      <a:r>
                        <a:rPr lang="ru-RU" sz="1200" b="1" dirty="0"/>
                        <a:t>, имеющих форму только множественного числа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1.Парные предметы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2. Отрезки времени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3.Вещества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4.Явления </a:t>
                      </a:r>
                      <a:r>
                        <a:rPr lang="ru-RU" sz="1200" dirty="0" smtClean="0"/>
                        <a:t>природы</a:t>
                      </a:r>
                      <a:endParaRPr lang="ru-RU" sz="1200" dirty="0"/>
                    </a:p>
                  </a:txBody>
                  <a:tcPr marL="41564" marR="41564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Искать пути решения проблемы, строить логически обоснованные рассуждения, группировать слова по самостоятельно выбранным основаниям. (П.Р).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Осуществлять познавательную и личностную рефлексию (К).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1564" marR="41564" marT="0" marB="0"/>
                </a:tc>
              </a:tr>
            </a:tbl>
          </a:graphicData>
        </a:graphic>
      </p:graphicFrame>
      <p:sp>
        <p:nvSpPr>
          <p:cNvPr id="25601" name="Прямая со стрелкой 2"/>
          <p:cNvSpPr>
            <a:spLocks noChangeShapeType="1"/>
          </p:cNvSpPr>
          <p:nvPr/>
        </p:nvSpPr>
        <p:spPr bwMode="auto">
          <a:xfrm flipV="1">
            <a:off x="6516216" y="3068960"/>
            <a:ext cx="864096" cy="45719"/>
          </a:xfrm>
          <a:prstGeom prst="straightConnector1">
            <a:avLst/>
          </a:prstGeom>
          <a:noFill/>
          <a:ln w="9525">
            <a:solidFill>
              <a:srgbClr val="4A7EBB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5602" name="Прямая со стрелкой 1"/>
          <p:cNvSpPr>
            <a:spLocks noChangeShapeType="1"/>
          </p:cNvSpPr>
          <p:nvPr/>
        </p:nvSpPr>
        <p:spPr bwMode="auto">
          <a:xfrm rot="5400000" flipV="1">
            <a:off x="6658481" y="3070711"/>
            <a:ext cx="625285" cy="45719"/>
          </a:xfrm>
          <a:prstGeom prst="straightConnector1">
            <a:avLst/>
          </a:prstGeom>
          <a:noFill/>
          <a:ln w="9525">
            <a:solidFill>
              <a:srgbClr val="4579B8"/>
            </a:solidFill>
            <a:round/>
            <a:headEnd type="arrow" w="med" len="med"/>
            <a:tailEnd type="arrow" w="med" len="med"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0" y="0"/>
          <a:ext cx="9144000" cy="688050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536"/>
                <a:gridCol w="1322860"/>
                <a:gridCol w="1796262"/>
                <a:gridCol w="1497502"/>
                <a:gridCol w="1430925"/>
                <a:gridCol w="1700915"/>
              </a:tblGrid>
              <a:tr h="373530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/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существительных</a:t>
                      </a:r>
                      <a:r>
                        <a:rPr lang="ru-RU" sz="1200" dirty="0"/>
                        <a:t>, которые стоят в форме мн. числа, но при этом имеют форму единствен -</a:t>
                      </a:r>
                      <a:r>
                        <a:rPr lang="ru-RU" sz="1200" dirty="0" err="1"/>
                        <a:t>ного</a:t>
                      </a:r>
                      <a:r>
                        <a:rPr lang="ru-RU" sz="1200" dirty="0"/>
                        <a:t> числа?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b="1" dirty="0"/>
                        <a:t>II</a:t>
                      </a:r>
                      <a:r>
                        <a:rPr lang="ru-RU" sz="1200" dirty="0"/>
                        <a:t>.Организует пар -</a:t>
                      </a:r>
                      <a:r>
                        <a:rPr lang="ru-RU" sz="1200" dirty="0" err="1"/>
                        <a:t>ную</a:t>
                      </a:r>
                      <a:r>
                        <a:rPr lang="ru-RU" sz="1200" dirty="0"/>
                        <a:t> работу по </a:t>
                      </a:r>
                      <a:r>
                        <a:rPr lang="ru-RU" sz="1200" dirty="0" err="1"/>
                        <a:t>ана</a:t>
                      </a:r>
                      <a:r>
                        <a:rPr lang="ru-RU" sz="1200" dirty="0"/>
                        <a:t>- </a:t>
                      </a:r>
                      <a:r>
                        <a:rPr lang="ru-RU" sz="1200" dirty="0" err="1"/>
                        <a:t>лизу</a:t>
                      </a:r>
                      <a:r>
                        <a:rPr lang="ru-RU" sz="1200" dirty="0"/>
                        <a:t> материала для наблюдений и по- </a:t>
                      </a:r>
                      <a:r>
                        <a:rPr lang="ru-RU" sz="1200" dirty="0" err="1"/>
                        <a:t>буждает</a:t>
                      </a:r>
                      <a:r>
                        <a:rPr lang="ru-RU" sz="1200" dirty="0"/>
                        <a:t> к </a:t>
                      </a:r>
                      <a:r>
                        <a:rPr lang="ru-RU" sz="1200" dirty="0" err="1"/>
                        <a:t>высказы</a:t>
                      </a:r>
                      <a:r>
                        <a:rPr lang="ru-RU" sz="1200" dirty="0"/>
                        <a:t>- </a:t>
                      </a:r>
                      <a:r>
                        <a:rPr lang="ru-RU" sz="1200" dirty="0" err="1"/>
                        <a:t>ванию</a:t>
                      </a:r>
                      <a:r>
                        <a:rPr lang="ru-RU" sz="1200" dirty="0"/>
                        <a:t> своего мне- </a:t>
                      </a:r>
                      <a:r>
                        <a:rPr lang="ru-RU" sz="1200" dirty="0" err="1"/>
                        <a:t>ния</a:t>
                      </a:r>
                      <a:r>
                        <a:rPr lang="ru-RU" sz="1200" dirty="0"/>
                        <a:t> (Обсудите в па- </a:t>
                      </a:r>
                      <a:r>
                        <a:rPr lang="ru-RU" sz="1200" dirty="0" err="1"/>
                        <a:t>рах</a:t>
                      </a:r>
                      <a:r>
                        <a:rPr lang="ru-RU" sz="1200" dirty="0"/>
                        <a:t>, на какие тема- </a:t>
                      </a:r>
                      <a:r>
                        <a:rPr lang="ru-RU" sz="1200" dirty="0" err="1"/>
                        <a:t>тические</a:t>
                      </a:r>
                      <a:r>
                        <a:rPr lang="ru-RU" sz="1200" dirty="0"/>
                        <a:t> группы вы разделили бы эти слова. Дополните </a:t>
                      </a:r>
                      <a:r>
                        <a:rPr lang="ru-RU" sz="1200" dirty="0" smtClean="0"/>
                        <a:t>своими примерами</a:t>
                      </a:r>
                      <a:r>
                        <a:rPr lang="ru-RU" sz="1200" dirty="0"/>
                        <a:t>).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…, </a:t>
                      </a:r>
                      <a:r>
                        <a:rPr lang="ru-RU" sz="1200" dirty="0"/>
                        <a:t>дополняя их своими примерами.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После наблюдений в </a:t>
                      </a:r>
                      <a:r>
                        <a:rPr lang="ru-RU" sz="1200" dirty="0" smtClean="0"/>
                        <a:t>парах высказывают </a:t>
                      </a:r>
                      <a:r>
                        <a:rPr lang="ru-RU" sz="1200" dirty="0"/>
                        <a:t>свои гипотезы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  <a:tr h="162341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VI</a:t>
                      </a:r>
                      <a:r>
                        <a:rPr lang="ru-RU" sz="1200" dirty="0" smtClean="0"/>
                        <a:t>. </a:t>
                      </a:r>
                      <a:r>
                        <a:rPr lang="ru-RU" sz="1200" dirty="0"/>
                        <a:t>Реализация построенного проекта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Выбор оптимального </a:t>
                      </a:r>
                      <a:r>
                        <a:rPr lang="ru-RU" sz="1200" dirty="0"/>
                        <a:t>из предложенных детьми варианта решения проблемы.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1.Сравнением с текстом учебника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2. Дополнение предложенной детьми схемы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Организует работу с текстом правила в технологии </a:t>
                      </a:r>
                      <a:r>
                        <a:rPr lang="ru-RU" sz="1200" dirty="0" smtClean="0"/>
                        <a:t>изучающего </a:t>
                      </a:r>
                      <a:r>
                        <a:rPr lang="ru-RU" sz="1200" dirty="0"/>
                        <a:t>чтения.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Отмечает степень вовлечённости учащихся в работу на уроке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Формулируют </a:t>
                      </a:r>
                      <a:r>
                        <a:rPr lang="ru-RU" sz="1200" dirty="0"/>
                        <a:t>правило, затем сравнивают с текстом в рамке учебника, читая его в технологии изучающего чтения.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Выделять главное, свёртывать информацию до ключевых понятий.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 Владеть технологией и приёмами изучающего чтения (П).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  <a:tr h="149927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VII</a:t>
                      </a:r>
                      <a:r>
                        <a:rPr lang="ru-RU" sz="1200" dirty="0" smtClean="0"/>
                        <a:t>. </a:t>
                      </a:r>
                      <a:r>
                        <a:rPr lang="en-US" sz="1200" dirty="0" err="1" smtClean="0"/>
                        <a:t>Физкультминутка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Предупреждение общего утомления учащихся, пере- ключение их с умственной деятельности  на физическую.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Вместе с детьми выполняет упражнения для снятия напряжения глаз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Вместе с учителем выполняют упражнения для снятия напряжения с глаз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0" y="0"/>
          <a:ext cx="9143999" cy="68580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395536"/>
                <a:gridCol w="1322861"/>
                <a:gridCol w="1796262"/>
                <a:gridCol w="1418208"/>
                <a:gridCol w="1510218"/>
                <a:gridCol w="1700914"/>
              </a:tblGrid>
              <a:tr h="25949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V</a:t>
                      </a:r>
                      <a:r>
                        <a:rPr lang="en-US" sz="1200" dirty="0"/>
                        <a:t>III</a:t>
                      </a:r>
                      <a:r>
                        <a:rPr lang="ru-RU" sz="1200" dirty="0"/>
                        <a:t>. Развитие </a:t>
                      </a:r>
                      <a:r>
                        <a:rPr lang="ru-RU" sz="1200" dirty="0" err="1" smtClean="0"/>
                        <a:t>учебноязыковых</a:t>
                      </a:r>
                      <a:r>
                        <a:rPr lang="ru-RU" sz="1200" dirty="0" smtClean="0"/>
                        <a:t>  </a:t>
                      </a:r>
                      <a:r>
                        <a:rPr lang="ru-RU" sz="1200" dirty="0"/>
                        <a:t>умений. Решение жизненной ситуации.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Организация усвоения детьми  способа действия при различении </a:t>
                      </a:r>
                      <a:r>
                        <a:rPr lang="ru-RU" sz="1200" dirty="0" err="1" smtClean="0"/>
                        <a:t>существитель-ных</a:t>
                      </a:r>
                      <a:r>
                        <a:rPr lang="ru-RU" sz="1200" dirty="0"/>
                        <a:t>, имеющих формы обоих чисел и только </a:t>
                      </a:r>
                      <a:r>
                        <a:rPr lang="ru-RU" sz="1200" dirty="0" smtClean="0"/>
                        <a:t>множественного числа.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err="1" smtClean="0"/>
                        <a:t>Примене-ние</a:t>
                      </a:r>
                      <a:r>
                        <a:rPr lang="ru-RU" sz="1200" dirty="0" smtClean="0"/>
                        <a:t> полученных </a:t>
                      </a:r>
                      <a:r>
                        <a:rPr lang="ru-RU" sz="1200" dirty="0"/>
                        <a:t>знаний </a:t>
                      </a:r>
                      <a:r>
                        <a:rPr lang="ru-RU" sz="1200" dirty="0" smtClean="0"/>
                        <a:t>для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решения </a:t>
                      </a:r>
                      <a:r>
                        <a:rPr lang="ru-RU" sz="1200" dirty="0" err="1" smtClean="0"/>
                        <a:t>жиз-ненных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 err="1" smtClean="0"/>
                        <a:t>ситуац</a:t>
                      </a:r>
                      <a:r>
                        <a:rPr lang="ru-RU" sz="1200" dirty="0" smtClean="0"/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b="1" dirty="0"/>
                        <a:t>Ситуация:</a:t>
                      </a:r>
                      <a:r>
                        <a:rPr lang="ru-RU" sz="1200" dirty="0"/>
                        <a:t> семья переехала в новую квартиру в другом городе.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Цель: помочь родителям разложить все вещи, сходить в магазин, организовать вечерний досуг и продумать маршрут экскурсии на выходные дни</a:t>
                      </a:r>
                      <a:r>
                        <a:rPr lang="ru-RU" sz="1200" dirty="0" smtClean="0"/>
                        <a:t>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Уточняет понимание задания.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Отмечает степень вовлечённости учащихся в работу на уроке. </a:t>
                      </a:r>
                      <a:r>
                        <a:rPr lang="ru-RU" sz="1200" dirty="0" smtClean="0"/>
                        <a:t>Осуществляет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индивидуальный </a:t>
                      </a:r>
                      <a:r>
                        <a:rPr lang="ru-RU" sz="1200" dirty="0"/>
                        <a:t>контроль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Выполняют задания в группах в соответствии с выбранной ролью, необходимой для решения жизненной ситуации.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Строить логически обоснованные рассуждения, группировать слова по заданным основаниям. (П</a:t>
                      </a:r>
                      <a:r>
                        <a:rPr lang="ru-RU" sz="1200" dirty="0" smtClean="0"/>
                        <a:t>.,Р</a:t>
                      </a:r>
                      <a:r>
                        <a:rPr lang="ru-RU" sz="1200" dirty="0"/>
                        <a:t>).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Работать в группе, участвовать в выработке решения (К).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  <a:tr h="222421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/>
                        <a:t>IX</a:t>
                      </a:r>
                      <a:r>
                        <a:rPr lang="ru-RU" sz="1200" dirty="0" smtClean="0"/>
                        <a:t>.</a:t>
                      </a:r>
                      <a:r>
                        <a:rPr lang="ru-RU" sz="1200" baseline="0" dirty="0" smtClean="0"/>
                        <a:t> </a:t>
                      </a:r>
                      <a:r>
                        <a:rPr lang="ru-RU" sz="1200" dirty="0" smtClean="0"/>
                        <a:t>Самостоятельная </a:t>
                      </a:r>
                      <a:r>
                        <a:rPr lang="ru-RU" sz="1200" dirty="0"/>
                        <a:t>работа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Организация </a:t>
                      </a:r>
                      <a:r>
                        <a:rPr lang="ru-RU" sz="1200" dirty="0" err="1" smtClean="0"/>
                        <a:t>самостоятельно-го</a:t>
                      </a:r>
                      <a:r>
                        <a:rPr lang="ru-RU" sz="1200" dirty="0" smtClean="0"/>
                        <a:t> </a:t>
                      </a:r>
                      <a:r>
                        <a:rPr lang="ru-RU" sz="1200" dirty="0"/>
                        <a:t>выполнения задания на новый способ действия.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Найди четвертое лишнее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1.Джинсы</a:t>
                      </a:r>
                      <a:r>
                        <a:rPr lang="ru-RU" sz="1200" dirty="0"/>
                        <a:t>, штаны, юбки, шорты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2.Соки</a:t>
                      </a:r>
                      <a:r>
                        <a:rPr lang="ru-RU" sz="1200" dirty="0"/>
                        <a:t>, супы, макароны, напитки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3. </a:t>
                      </a:r>
                      <a:r>
                        <a:rPr lang="ru-RU" sz="1200" dirty="0" smtClean="0"/>
                        <a:t>Шашки</a:t>
                      </a:r>
                      <a:r>
                        <a:rPr lang="ru-RU" sz="1200" dirty="0"/>
                        <a:t>, шахматы, викторины, прятки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4. </a:t>
                      </a:r>
                      <a:r>
                        <a:rPr lang="ru-RU" sz="1200" dirty="0"/>
                        <a:t>Сухиничи, Калуга, </a:t>
                      </a:r>
                      <a:r>
                        <a:rPr lang="ru-RU" sz="1200" dirty="0" err="1"/>
                        <a:t>Износки</a:t>
                      </a:r>
                      <a:r>
                        <a:rPr lang="ru-RU" sz="1200" dirty="0"/>
                        <a:t>, Думиничи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 smtClean="0"/>
                        <a:t>5. Сумерки</a:t>
                      </a:r>
                      <a:r>
                        <a:rPr lang="ru-RU" sz="1200" dirty="0"/>
                        <a:t>, потёмки, сутки, </a:t>
                      </a:r>
                      <a:r>
                        <a:rPr lang="ru-RU" sz="1200" dirty="0" smtClean="0"/>
                        <a:t>заморозки</a:t>
                      </a:r>
                      <a:endParaRPr lang="ru-RU" sz="1200" dirty="0"/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Уточняет понимание задания, осуществляет индивидуальный контроль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Выполняют задание, определяя в каждом ряду лишнее слово. 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Строить логически обоснованные рассуждения, группировать слова по заданным основаниям оценивать свою работу (П</a:t>
                      </a:r>
                      <a:r>
                        <a:rPr lang="ru-RU" sz="1200" dirty="0" smtClean="0"/>
                        <a:t>.,Р</a:t>
                      </a:r>
                      <a:r>
                        <a:rPr lang="ru-RU" sz="1200" dirty="0"/>
                        <a:t>).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  <a:tr h="166816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/>
                        <a:t>X</a:t>
                      </a:r>
                      <a:r>
                        <a:rPr lang="ru-RU" sz="1200"/>
                        <a:t> Рефлексия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Организовать оценивание учащимися собственной деятельности и деятельности одноклассников.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Организует рефлексию через подводящий диалог.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/>
                        <a:t>Какой была тема урока? Какую проблему мы решали? Как её </a:t>
                      </a:r>
                      <a:r>
                        <a:rPr lang="ru-RU" sz="1200" dirty="0" smtClean="0"/>
                        <a:t>решили?</a:t>
                      </a:r>
                      <a:r>
                        <a:rPr lang="ru-RU" sz="1200" baseline="0" dirty="0" smtClean="0"/>
                        <a:t> 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Отвечают на вопросы, подводят итог работы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Соотносить цели и результаты своей деятельности.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/>
                        <a:t>Вырабатывать критерии оценки и определять степень успешности работы(Р)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  <a:tr h="37070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/>
                        <a:t>XI</a:t>
                      </a:r>
                      <a:r>
                        <a:rPr lang="ru-RU" sz="1200"/>
                        <a:t>Домашнее задание</a:t>
                      </a:r>
                      <a:endParaRPr lang="ru-RU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/>
                        <a:t>&amp;4</a:t>
                      </a:r>
                      <a:r>
                        <a:rPr lang="ru-RU" sz="1200" dirty="0"/>
                        <a:t>5</a:t>
                      </a:r>
                      <a:r>
                        <a:rPr lang="en-US" sz="1200" dirty="0"/>
                        <a:t>. </a:t>
                      </a:r>
                      <a:r>
                        <a:rPr lang="ru-RU" sz="1200" dirty="0"/>
                        <a:t>Упр.398, инд. задания.</a:t>
                      </a:r>
                      <a:endParaRPr lang="ru-RU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ru-RU" sz="1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6142" marR="36142" marT="0" marB="0"/>
                </a:tc>
              </a:tr>
            </a:tbl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63688" y="332657"/>
            <a:ext cx="561662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C00000"/>
                </a:solidFill>
              </a:rPr>
              <a:t>Анализ (самоанализ) урока </a:t>
            </a:r>
          </a:p>
          <a:p>
            <a:pPr algn="ctr"/>
            <a:r>
              <a:rPr lang="ru-RU" b="1" dirty="0" smtClean="0">
                <a:solidFill>
                  <a:srgbClr val="C00000"/>
                </a:solidFill>
              </a:rPr>
              <a:t>с использованием технологической карты</a:t>
            </a:r>
            <a:endParaRPr lang="ru-RU" b="1" dirty="0">
              <a:solidFill>
                <a:srgbClr val="C00000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-1" y="908718"/>
          <a:ext cx="9144001" cy="5903492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542386"/>
                <a:gridCol w="5601615"/>
              </a:tblGrid>
              <a:tr h="404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Ведущие аспекты анализа урока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/>
                        <a:t>Содержание наблюдения</a:t>
                      </a:r>
                      <a:endParaRPr lang="ru-RU" sz="1100" b="1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5313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Дидактическая задача урока (краткий оценочный анализ)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1.Соответствие дидактической задачи урока отобранному содержанию.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2.Результативность решения дидактической задачи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04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Содержание урока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Соответствие основного содержания урока содержанию программы и учебника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20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Методы обучения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Соответствие приемов обучения и учения (методов обучения) решению триединой образовательной цели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609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Формы обучения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1. Соответствие форм обучения (фронтальная, групповая, индивидуальная, коллективная) решению основной дидактической задачи урока.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2. Целесообразность использования предложенных заданий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29287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Результативность урока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Достижение цели и решение основной дидактической задачи урока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20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Практическая направленность урока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Практическая направленность вопросов, упражнений и задач, предлагаемых для выполнения школьникам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8755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Самостоятельная работа школьников как форма организации учебной деятельности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1.Уровень самостоятельности школьников при решении дидактической задачи урока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2. Характер самостоятельной учебной деятельности (репродуктивный, творческий)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3. Взаимопомощь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5040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Формирование универсальных учебных действий на каждом этапе урока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Личностные, познавательные, коммуникативные, регулятивные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04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Формирование ИКТ-компетентности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Применение ИКТ на уроке, уровень </a:t>
                      </a:r>
                      <a:r>
                        <a:rPr lang="ru-RU" sz="1100" dirty="0" err="1"/>
                        <a:t>сформированности</a:t>
                      </a:r>
                      <a:r>
                        <a:rPr lang="ru-RU" sz="1100" dirty="0"/>
                        <a:t> ИКТ компетентности учащихся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04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Структура урока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Соответствие структуры урока основной дидактической задаче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20889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Педагогический стиль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Соблюдение норм педагогической этики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  <a:tr h="42059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/>
                        <a:t>Гигиенические требования</a:t>
                      </a:r>
                      <a:endParaRPr lang="ru-RU" sz="110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/>
                        <a:t>Температурный режим, проветривание класса, чередование видов деятельности, динамические паузы</a:t>
                      </a:r>
                      <a:endParaRPr lang="ru-RU" sz="1100" dirty="0">
                        <a:latin typeface="Times New Roman"/>
                        <a:ea typeface="Times New Roman"/>
                      </a:endParaRPr>
                    </a:p>
                  </a:txBody>
                  <a:tcPr marL="40158" marR="40158" marT="0" marB="0" anchor="ctr"/>
                </a:tc>
              </a:tr>
            </a:tbl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467544" y="808471"/>
            <a:ext cx="8280920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   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Итак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, технологическая карта урока позволяет увидеть учебный материал целостно и системно,</a:t>
            </a:r>
            <a:r>
              <a:rPr kumimoji="0" lang="ru-RU" sz="2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проектировать образовательный процесс по освоению темы с учётом цели освоения курса, гибко использовать эффективные приёмы и формы работы с детьми на уроке, согласовать действия учителя и учащихся, организовать самостоятельную деятельность школьников в процессе обучения; осуществлять интегративный контроль результатов учебной деятельности.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3" name="Picture 18" descr="lady_news_anchor_md_wht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79911" y="4653136"/>
            <a:ext cx="1932215" cy="16561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539552" y="1916832"/>
            <a:ext cx="8064896" cy="9387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2400" i="1" dirty="0" smtClean="0"/>
          </a:p>
          <a:p>
            <a:pPr algn="ctr"/>
            <a:endParaRPr lang="ru-RU" sz="2400" i="1" dirty="0" smtClean="0"/>
          </a:p>
          <a:p>
            <a:pPr algn="ctr"/>
            <a:endParaRPr lang="ru-RU" sz="700" i="1" dirty="0" smtClean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539552" y="188640"/>
            <a:ext cx="8064896" cy="1296144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Литература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и интернет – ресурсы:</a:t>
            </a:r>
            <a:endParaRPr kumimoji="0" lang="ru-RU" sz="36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1412776"/>
            <a:ext cx="8424936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AutoNum type="arabicPeriod"/>
            </a:pPr>
            <a:r>
              <a:rPr lang="ru-RU" sz="1600" dirty="0" smtClean="0"/>
              <a:t>Новый стандарт общего образования-</a:t>
            </a:r>
            <a:r>
              <a:rPr lang="en-US" sz="1600" u="sng" dirty="0" smtClean="0">
                <a:hlinkClick r:id="rId2"/>
              </a:rPr>
              <a:t>http</a:t>
            </a:r>
            <a:r>
              <a:rPr lang="ru-RU" sz="1600" u="sng" dirty="0" smtClean="0">
                <a:hlinkClick r:id="rId2"/>
              </a:rPr>
              <a:t>://</a:t>
            </a:r>
            <a:r>
              <a:rPr lang="en-US" sz="1600" u="sng" dirty="0" smtClean="0">
                <a:hlinkClick r:id="rId2"/>
              </a:rPr>
              <a:t>www</a:t>
            </a:r>
            <a:r>
              <a:rPr lang="ru-RU" sz="1600" u="sng" dirty="0" smtClean="0">
                <a:hlinkClick r:id="rId2"/>
              </a:rPr>
              <a:t>.</a:t>
            </a:r>
            <a:r>
              <a:rPr lang="en-US" sz="1600" u="sng" dirty="0" err="1" smtClean="0">
                <a:hlinkClick r:id="rId2"/>
              </a:rPr>
              <a:t>edu</a:t>
            </a:r>
            <a:r>
              <a:rPr lang="ru-RU" sz="1600" u="sng" dirty="0" smtClean="0">
                <a:hlinkClick r:id="rId2"/>
              </a:rPr>
              <a:t>.</a:t>
            </a:r>
            <a:r>
              <a:rPr lang="en-US" sz="1600" u="sng" dirty="0" err="1" smtClean="0">
                <a:hlinkClick r:id="rId2"/>
              </a:rPr>
              <a:t>ru</a:t>
            </a:r>
            <a:r>
              <a:rPr lang="ru-RU" sz="1600" u="sng" dirty="0" smtClean="0">
                <a:hlinkClick r:id="rId2"/>
              </a:rPr>
              <a:t>/</a:t>
            </a:r>
            <a:r>
              <a:rPr lang="en-US" sz="1600" u="sng" dirty="0" smtClean="0">
                <a:hlinkClick r:id="rId2"/>
              </a:rPr>
              <a:t>db</a:t>
            </a:r>
            <a:r>
              <a:rPr lang="ru-RU" sz="1600" u="sng" dirty="0" smtClean="0">
                <a:hlinkClick r:id="rId2"/>
              </a:rPr>
              <a:t>/</a:t>
            </a:r>
            <a:r>
              <a:rPr lang="en-US" sz="1600" u="sng" dirty="0" smtClean="0">
                <a:hlinkClick r:id="rId2"/>
              </a:rPr>
              <a:t>portal</a:t>
            </a:r>
            <a:r>
              <a:rPr lang="ru-RU" sz="1600" u="sng" dirty="0" smtClean="0">
                <a:hlinkClick r:id="rId2"/>
              </a:rPr>
              <a:t>/</a:t>
            </a:r>
            <a:r>
              <a:rPr lang="en-US" sz="1600" u="sng" dirty="0" err="1" smtClean="0">
                <a:hlinkClick r:id="rId2"/>
              </a:rPr>
              <a:t>obschee</a:t>
            </a:r>
            <a:r>
              <a:rPr lang="ru-RU" sz="1600" u="sng" dirty="0" smtClean="0">
                <a:hlinkClick r:id="rId2"/>
              </a:rPr>
              <a:t>/</a:t>
            </a:r>
            <a:endParaRPr lang="ru-RU" sz="1600" u="sng" dirty="0" smtClean="0"/>
          </a:p>
          <a:p>
            <a:pPr marL="800100" lvl="1" indent="-342900"/>
            <a:r>
              <a:rPr lang="ru-RU" sz="1600" dirty="0" smtClean="0"/>
              <a:t> </a:t>
            </a:r>
          </a:p>
          <a:p>
            <a:pPr lvl="1"/>
            <a:r>
              <a:rPr lang="ru-RU" sz="1600" dirty="0" smtClean="0"/>
              <a:t>2. Примерные программы по учебным предметам. Русский язык. 5 – 9 класс: проект. – 3 – е изд., </a:t>
            </a:r>
            <a:r>
              <a:rPr lang="ru-RU" sz="1600" dirty="0" err="1" smtClean="0"/>
              <a:t>дораб</a:t>
            </a:r>
            <a:r>
              <a:rPr lang="ru-RU" sz="1600" dirty="0" smtClean="0"/>
              <a:t>. – М.: Просвещение. – (Стандарты второго поколения). </a:t>
            </a:r>
            <a:r>
              <a:rPr lang="en-US" sz="1600" u="sng" dirty="0" smtClean="0">
                <a:hlinkClick r:id="rId3"/>
              </a:rPr>
              <a:t>http</a:t>
            </a:r>
            <a:r>
              <a:rPr lang="ru-RU" sz="1600" u="sng" dirty="0" smtClean="0">
                <a:hlinkClick r:id="rId3"/>
              </a:rPr>
              <a:t>://</a:t>
            </a:r>
            <a:r>
              <a:rPr lang="en-US" sz="1600" u="sng" dirty="0" smtClean="0">
                <a:hlinkClick r:id="rId3"/>
              </a:rPr>
              <a:t>window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edu</a:t>
            </a:r>
            <a:r>
              <a:rPr lang="ru-RU" sz="1600" u="sng" dirty="0" smtClean="0">
                <a:hlinkClick r:id="rId3"/>
              </a:rPr>
              <a:t>.</a:t>
            </a:r>
            <a:r>
              <a:rPr lang="en-US" sz="1600" u="sng" dirty="0" err="1" smtClean="0">
                <a:hlinkClick r:id="rId3"/>
              </a:rPr>
              <a:t>ru</a:t>
            </a:r>
            <a:r>
              <a:rPr lang="ru-RU" sz="1600" u="sng" dirty="0" smtClean="0">
                <a:hlinkClick r:id="rId3"/>
              </a:rPr>
              <a:t>/</a:t>
            </a:r>
            <a:r>
              <a:rPr lang="en-US" sz="1600" u="sng" dirty="0" smtClean="0">
                <a:hlinkClick r:id="rId3"/>
              </a:rPr>
              <a:t>resource</a:t>
            </a:r>
            <a:r>
              <a:rPr lang="ru-RU" sz="1600" u="sng" dirty="0" smtClean="0">
                <a:hlinkClick r:id="rId3"/>
              </a:rPr>
              <a:t>/174/37174</a:t>
            </a:r>
            <a:endParaRPr lang="ru-RU" sz="1600" u="sng" dirty="0" smtClean="0"/>
          </a:p>
          <a:p>
            <a:pPr lvl="1"/>
            <a:endParaRPr lang="ru-RU" sz="1600" dirty="0" smtClean="0"/>
          </a:p>
          <a:p>
            <a:pPr lvl="1"/>
            <a:r>
              <a:rPr lang="ru-RU" sz="1600" dirty="0" smtClean="0"/>
              <a:t>3. </a:t>
            </a:r>
            <a:r>
              <a:rPr lang="ru-RU" sz="1600" dirty="0" err="1" smtClean="0"/>
              <a:t>Трунцева</a:t>
            </a:r>
            <a:r>
              <a:rPr lang="ru-RU" sz="1600" dirty="0" smtClean="0"/>
              <a:t> Т.Н. Проектирование технологических карт уроков литературы и русского языка. 5-9 </a:t>
            </a:r>
            <a:r>
              <a:rPr lang="ru-RU" sz="1600" dirty="0" err="1" smtClean="0"/>
              <a:t>кл</a:t>
            </a:r>
            <a:r>
              <a:rPr lang="ru-RU" sz="1600" dirty="0" smtClean="0"/>
              <a:t>. – М.: ВАКО, 2015. – 176 с. – (Мастерская учителя словесника).</a:t>
            </a:r>
          </a:p>
          <a:p>
            <a:pPr lvl="1"/>
            <a:endParaRPr lang="ru-RU" sz="1600" dirty="0" smtClean="0"/>
          </a:p>
          <a:p>
            <a:pPr lvl="1"/>
            <a:r>
              <a:rPr lang="ru-RU" sz="1600" dirty="0" smtClean="0"/>
              <a:t>4. Русский язык. 5 класс: </a:t>
            </a:r>
            <a:r>
              <a:rPr lang="ru-RU" sz="1600" dirty="0" smtClean="0"/>
              <a:t> Технологические </a:t>
            </a:r>
            <a:r>
              <a:rPr lang="ru-RU" sz="1600" dirty="0" smtClean="0"/>
              <a:t>карты уроков по учебнику </a:t>
            </a:r>
            <a:r>
              <a:rPr lang="ru-RU" sz="1600" dirty="0" err="1" smtClean="0"/>
              <a:t>Т.А.Ладыженской</a:t>
            </a:r>
            <a:r>
              <a:rPr lang="ru-RU" sz="1600" dirty="0" smtClean="0"/>
              <a:t>, М.Т.Баранова, </a:t>
            </a:r>
            <a:r>
              <a:rPr lang="ru-RU" sz="1600" dirty="0" err="1" smtClean="0"/>
              <a:t>Л.А.Тростенцовой</a:t>
            </a:r>
            <a:r>
              <a:rPr lang="ru-RU" sz="1600" dirty="0" smtClean="0"/>
              <a:t> ( и </a:t>
            </a:r>
            <a:r>
              <a:rPr lang="ru-RU" sz="1600" dirty="0" err="1" smtClean="0"/>
              <a:t>др</a:t>
            </a:r>
            <a:r>
              <a:rPr lang="ru-RU" sz="1600" dirty="0" smtClean="0"/>
              <a:t>). 2 части/ авт. – сост. Г.В.Цветкова – Волгоград: Учитель, 2014. – 315с.</a:t>
            </a:r>
          </a:p>
          <a:p>
            <a:pPr lvl="1"/>
            <a:endParaRPr lang="ru-RU" sz="1600" dirty="0" smtClean="0"/>
          </a:p>
          <a:p>
            <a:pPr lvl="1"/>
            <a:r>
              <a:rPr lang="ru-RU" sz="1600" dirty="0" smtClean="0"/>
              <a:t>5. Русский язык. 5 класс. Учебник в 2 кн. </a:t>
            </a:r>
            <a:r>
              <a:rPr lang="ru-RU" sz="1600" dirty="0" err="1" smtClean="0"/>
              <a:t>Бунеев</a:t>
            </a:r>
            <a:r>
              <a:rPr lang="ru-RU" sz="1600" dirty="0" smtClean="0"/>
              <a:t>  Р.Н</a:t>
            </a:r>
            <a:r>
              <a:rPr lang="ru-RU" sz="1600" dirty="0" smtClean="0"/>
              <a:t>., </a:t>
            </a:r>
            <a:r>
              <a:rPr lang="ru-RU" sz="1600" dirty="0" err="1" smtClean="0"/>
              <a:t>Бунеева</a:t>
            </a:r>
            <a:r>
              <a:rPr lang="ru-RU" sz="1600" dirty="0" smtClean="0"/>
              <a:t> Е.Ф</a:t>
            </a:r>
            <a:r>
              <a:rPr lang="ru-RU" sz="1600" dirty="0" smtClean="0"/>
              <a:t>. и др. (2008; 192 с., 208 с.)</a:t>
            </a:r>
          </a:p>
          <a:p>
            <a:pPr lvl="1"/>
            <a:endParaRPr lang="ru-RU" sz="1600" dirty="0" smtClean="0"/>
          </a:p>
          <a:p>
            <a:pPr lvl="1"/>
            <a:r>
              <a:rPr lang="ru-RU" sz="1600" dirty="0" smtClean="0">
                <a:latin typeface="Times New Roman" pitchFamily="18" charset="0"/>
                <a:cs typeface="Arial" pitchFamily="34" charset="0"/>
              </a:rPr>
              <a:t>6. Источник шаблона: </a:t>
            </a:r>
            <a:r>
              <a:rPr lang="ru-RU" sz="1600" b="1" i="1" dirty="0" err="1" smtClean="0">
                <a:latin typeface="Times New Roman" pitchFamily="18" charset="0"/>
                <a:cs typeface="Arial" pitchFamily="34" charset="0"/>
              </a:rPr>
              <a:t>Ранько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 Елена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Алексеевна, учитель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начальных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классов, МАОУ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лицей №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21,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г. </a:t>
            </a:r>
            <a:r>
              <a:rPr lang="ru-RU" sz="1600" b="1" i="1" dirty="0" smtClean="0">
                <a:latin typeface="Times New Roman" pitchFamily="18" charset="0"/>
                <a:cs typeface="Arial" pitchFamily="34" charset="0"/>
              </a:rPr>
              <a:t>Иваново. </a:t>
            </a:r>
            <a:r>
              <a:rPr lang="ru-RU" sz="1600" i="1" dirty="0" smtClean="0">
                <a:latin typeface="Times New Roman" pitchFamily="18" charset="0"/>
                <a:cs typeface="Arial" pitchFamily="34" charset="0"/>
              </a:rPr>
              <a:t>Сайт</a:t>
            </a:r>
            <a:r>
              <a:rPr lang="ru-RU" sz="1600" i="1" dirty="0" smtClean="0">
                <a:latin typeface="Times New Roman" pitchFamily="18" charset="0"/>
                <a:cs typeface="Arial" pitchFamily="34" charset="0"/>
              </a:rPr>
              <a:t>: </a:t>
            </a:r>
            <a:r>
              <a:rPr lang="en-US" sz="1600" i="1" dirty="0" smtClean="0">
                <a:latin typeface="Times New Roman" pitchFamily="18" charset="0"/>
                <a:cs typeface="Arial" pitchFamily="34" charset="0"/>
                <a:hlinkClick r:id="rId4"/>
              </a:rPr>
              <a:t>http://elenaranko.ucoz.ru/</a:t>
            </a:r>
            <a:r>
              <a:rPr lang="ru-RU" sz="1600" i="1" dirty="0" smtClean="0">
                <a:latin typeface="Times New Roman" pitchFamily="18" charset="0"/>
                <a:cs typeface="Arial" pitchFamily="34" charset="0"/>
              </a:rPr>
              <a:t>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s://sites.google.com/site/istoriapedagogiki/_/rsrc/1323264946952/dzon-dui/21914694_1207205541_John_Dewey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s://www.withfriendship.com/images/g/31873/Arthur-Rimbaud-wallpaper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 descr="C:\Users\Леночка\Documents\John-Dewey-9273497-1-4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340768"/>
            <a:ext cx="3829050" cy="3829050"/>
          </a:xfrm>
          <a:prstGeom prst="rect">
            <a:avLst/>
          </a:prstGeom>
          <a:noFill/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4317166" y="1273028"/>
            <a:ext cx="4359290" cy="35394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0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Если мы</a:t>
            </a: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будем учить сегодня так, 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как мы учили вчера,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1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мы украдем у детей завтра»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Calibri" pitchFamily="34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Джон </a:t>
            </a:r>
            <a:r>
              <a:rPr kumimoji="0" lang="ru-RU" sz="3200" b="1" i="0" u="none" strike="noStrike" cap="none" normalizeH="0" baseline="0" dirty="0" err="1" smtClean="0">
                <a:ln>
                  <a:noFill/>
                </a:ln>
                <a:solidFill>
                  <a:srgbClr val="0070C0"/>
                </a:solidFill>
                <a:effectLst/>
                <a:latin typeface="Calibri" pitchFamily="34" charset="0"/>
                <a:ea typeface="Times New Roman" pitchFamily="18" charset="0"/>
                <a:cs typeface="Times New Roman" pitchFamily="18" charset="0"/>
              </a:rPr>
              <a:t>Дьюи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</a:rPr>
              <a:t>Актуальность проекта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Введение новых стандартов требует</a:t>
            </a:r>
          </a:p>
          <a:p>
            <a:pPr algn="ctr">
              <a:buNone/>
            </a:pPr>
            <a:r>
              <a:rPr lang="ru-RU" dirty="0" smtClean="0"/>
              <a:t>изменения не только содержания</a:t>
            </a:r>
          </a:p>
          <a:p>
            <a:pPr algn="ctr">
              <a:buNone/>
            </a:pPr>
            <a:r>
              <a:rPr lang="ru-RU" dirty="0" smtClean="0"/>
              <a:t>образования, но и типологии, а также</a:t>
            </a:r>
          </a:p>
          <a:p>
            <a:pPr algn="ctr">
              <a:buNone/>
            </a:pPr>
            <a:r>
              <a:rPr lang="ru-RU" dirty="0" smtClean="0"/>
              <a:t>структуры урока. Наряду с традиционной</a:t>
            </a:r>
          </a:p>
          <a:p>
            <a:pPr algn="ctr">
              <a:buNone/>
            </a:pPr>
            <a:r>
              <a:rPr lang="ru-RU" dirty="0" smtClean="0"/>
              <a:t>формой представления урока (конспект)</a:t>
            </a:r>
          </a:p>
          <a:p>
            <a:pPr algn="ctr">
              <a:buNone/>
            </a:pPr>
            <a:r>
              <a:rPr lang="ru-RU" dirty="0" smtClean="0"/>
              <a:t>предлагается новая форма -</a:t>
            </a:r>
          </a:p>
          <a:p>
            <a:pPr algn="ctr">
              <a:buNone/>
            </a:pPr>
            <a:r>
              <a:rPr lang="ru-RU" dirty="0" smtClean="0"/>
              <a:t>технологическая карта.</a:t>
            </a:r>
          </a:p>
          <a:p>
            <a:endParaRPr lang="ru-RU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124744"/>
            <a:ext cx="2543175" cy="1004078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Цель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ru-RU" dirty="0" smtClean="0"/>
              <a:t>Смоделировать технологическую карту</a:t>
            </a:r>
          </a:p>
          <a:p>
            <a:pPr algn="ctr">
              <a:buNone/>
            </a:pPr>
            <a:r>
              <a:rPr lang="ru-RU" dirty="0" smtClean="0"/>
              <a:t>урока с опорой на новую структуру урока</a:t>
            </a:r>
          </a:p>
          <a:p>
            <a:pPr algn="ctr">
              <a:buNone/>
            </a:pPr>
            <a:r>
              <a:rPr lang="ru-RU" dirty="0" smtClean="0"/>
              <a:t>в соответствии с требованиями ФГОС .</a:t>
            </a:r>
          </a:p>
          <a:p>
            <a:pPr>
              <a:buNone/>
            </a:pPr>
            <a:endParaRPr lang="ru-RU" dirty="0" smtClean="0"/>
          </a:p>
          <a:p>
            <a:pPr algn="ctr">
              <a:buNone/>
            </a:pPr>
            <a:endParaRPr lang="ru-RU" dirty="0"/>
          </a:p>
        </p:txBody>
      </p:sp>
      <p:pic>
        <p:nvPicPr>
          <p:cNvPr id="4" name="Picture 27" descr="78ce56ae5fa75ac85e3ab5e321d88a9d">
            <a:hlinkClick r:id="rId2"/>
          </p:cNvPr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47865" y="4197733"/>
            <a:ext cx="3816423" cy="15987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C00000"/>
                </a:solidFill>
              </a:rPr>
              <a:t>Задачи проекта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78539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1. Изучить, что представляет собой понятие «технологическая карта» в дидактическом контексте.</a:t>
            </a:r>
          </a:p>
          <a:p>
            <a:pPr>
              <a:buNone/>
            </a:pPr>
            <a:r>
              <a:rPr lang="ru-RU" dirty="0" smtClean="0"/>
              <a:t>2. Ознакомиться с вариантами технологических карт для выбора оптимальной структуры.</a:t>
            </a:r>
          </a:p>
          <a:p>
            <a:pPr>
              <a:buNone/>
            </a:pPr>
            <a:r>
              <a:rPr lang="ru-RU" dirty="0" smtClean="0"/>
              <a:t>3. Разработать анализ урока с использованием технологической карты.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1026" name="Picture 2" descr="I:\АНИМАЦИИ\Разделители вертикальные\8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40352" y="2492896"/>
            <a:ext cx="857250" cy="295232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Понятие технологическая карта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184576"/>
          </a:xfrm>
        </p:spPr>
        <p:txBody>
          <a:bodyPr>
            <a:normAutofit fontScale="55000" lnSpcReduction="20000"/>
          </a:bodyPr>
          <a:lstStyle/>
          <a:p>
            <a:r>
              <a:rPr lang="ru-RU" sz="4600" dirty="0" smtClean="0"/>
              <a:t>Технологическая карта в дидактическом контексте представляет проект учебного процесса, в котором представлено описание от цели до результата.</a:t>
            </a:r>
          </a:p>
          <a:p>
            <a:pPr>
              <a:buNone/>
            </a:pPr>
            <a:endParaRPr lang="ru-RU" sz="4600" dirty="0" smtClean="0"/>
          </a:p>
          <a:p>
            <a:r>
              <a:rPr lang="ru-RU" sz="4600" b="1" dirty="0" smtClean="0"/>
              <a:t>Технологическая карта урока </a:t>
            </a:r>
            <a:r>
              <a:rPr lang="ru-RU" sz="4600" dirty="0" smtClean="0"/>
              <a:t>– современная форма планирования педагогического взаимодействия учителя и учащихся на уроке.</a:t>
            </a:r>
          </a:p>
          <a:p>
            <a:pPr>
              <a:buNone/>
            </a:pPr>
            <a:endParaRPr lang="ru-RU" sz="4600" dirty="0" smtClean="0"/>
          </a:p>
          <a:p>
            <a:r>
              <a:rPr lang="ru-RU" sz="4600" dirty="0" smtClean="0"/>
              <a:t>Технологической карте присущи следующие отличительные черты: интерактивность, структурированность, </a:t>
            </a:r>
            <a:r>
              <a:rPr lang="ru-RU" sz="4600" dirty="0" err="1" smtClean="0"/>
              <a:t>алгоритмичность</a:t>
            </a:r>
            <a:r>
              <a:rPr lang="ru-RU" sz="4600" dirty="0" smtClean="0"/>
              <a:t> при работе с информацией, технологичность и обобщённость.</a:t>
            </a:r>
          </a:p>
          <a:p>
            <a:pPr>
              <a:buNone/>
            </a:pPr>
            <a:endParaRPr lang="ru-RU" dirty="0"/>
          </a:p>
        </p:txBody>
      </p:sp>
      <p:pic>
        <p:nvPicPr>
          <p:cNvPr id="4" name="Picture 10" descr="0f94a4ef70a1d04cae12a6bf4e462cc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5445224"/>
            <a:ext cx="4320480" cy="5760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080120"/>
          </a:xfrm>
        </p:spPr>
        <p:txBody>
          <a:bodyPr>
            <a:noAutofit/>
          </a:bodyPr>
          <a:lstStyle/>
          <a:p>
            <a:pPr algn="l"/>
            <a:r>
              <a:rPr lang="ru-RU" sz="4000" dirty="0" smtClean="0">
                <a:solidFill>
                  <a:srgbClr val="C00000"/>
                </a:solidFill>
              </a:rPr>
              <a:t>                      Цели </a:t>
            </a:r>
            <a:br>
              <a:rPr lang="ru-RU" sz="4000" dirty="0" smtClean="0">
                <a:solidFill>
                  <a:srgbClr val="C00000"/>
                </a:solidFill>
              </a:rPr>
            </a:br>
            <a:r>
              <a:rPr lang="ru-RU" sz="4000" dirty="0" smtClean="0">
                <a:solidFill>
                  <a:srgbClr val="C00000"/>
                </a:solidFill>
              </a:rPr>
              <a:t>создания технологической карты </a:t>
            </a:r>
            <a:endParaRPr lang="ru-RU" sz="40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ru-RU" dirty="0" smtClean="0"/>
              <a:t>Технологическая карта позволит учителю:</a:t>
            </a:r>
          </a:p>
          <a:p>
            <a:pPr lvl="0"/>
            <a:r>
              <a:rPr lang="ru-RU" dirty="0" smtClean="0"/>
              <a:t>реализовать планируемые результаты ФГОС второго поколения;</a:t>
            </a:r>
          </a:p>
          <a:p>
            <a:r>
              <a:rPr lang="ru-RU" dirty="0" smtClean="0"/>
              <a:t>тщательно планировать каждый этап деятельности, максимально полно отражать последовательность всех осуществляемых действий и операций, приводящих к намеченному результату;</a:t>
            </a:r>
          </a:p>
          <a:p>
            <a:pPr lvl="0"/>
            <a:r>
              <a:rPr lang="ru-RU" dirty="0" smtClean="0"/>
              <a:t>системно формировать у учащихся универсальные учебные действия;</a:t>
            </a:r>
          </a:p>
          <a:p>
            <a:r>
              <a:rPr lang="ru-RU" dirty="0" smtClean="0"/>
              <a:t>выполнять диагностику достижения планируемых результатов учащимися на каждом этапе освоения темы;</a:t>
            </a:r>
          </a:p>
          <a:p>
            <a:pPr lvl="0"/>
            <a:r>
              <a:rPr lang="ru-RU" dirty="0" smtClean="0"/>
              <a:t>проектировать свою деятельность на четверть, полугодие, год посредством перехода от поурочного планирования к проектированию темы.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Структура </a:t>
            </a:r>
            <a:br>
              <a:rPr lang="ru-RU" b="1" dirty="0" smtClean="0">
                <a:solidFill>
                  <a:srgbClr val="C00000"/>
                </a:solidFill>
              </a:rPr>
            </a:br>
            <a:r>
              <a:rPr lang="ru-RU" b="1" dirty="0" smtClean="0">
                <a:solidFill>
                  <a:srgbClr val="C00000"/>
                </a:solidFill>
              </a:rPr>
              <a:t>технологической карты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ctr">
              <a:buAutoNum type="arabicPeriod"/>
            </a:pPr>
            <a:r>
              <a:rPr lang="ru-RU" sz="3600" dirty="0" smtClean="0"/>
              <a:t>Этапы урока</a:t>
            </a:r>
          </a:p>
          <a:p>
            <a:pPr marL="514350" indent="-514350" algn="ctr">
              <a:buAutoNum type="arabicPeriod"/>
            </a:pPr>
            <a:r>
              <a:rPr lang="ru-RU" sz="3600" dirty="0" smtClean="0"/>
              <a:t>Цели каждого этапа</a:t>
            </a:r>
          </a:p>
          <a:p>
            <a:pPr marL="514350" indent="-514350" algn="ctr">
              <a:buAutoNum type="arabicPeriod"/>
            </a:pPr>
            <a:r>
              <a:rPr lang="ru-RU" sz="3600" dirty="0" smtClean="0"/>
              <a:t>Содержание учебного материала</a:t>
            </a:r>
          </a:p>
          <a:p>
            <a:pPr marL="514350" indent="-514350" algn="ctr">
              <a:buAutoNum type="arabicPeriod"/>
            </a:pPr>
            <a:r>
              <a:rPr lang="ru-RU" sz="3600" dirty="0" smtClean="0"/>
              <a:t>Деятельность учителя</a:t>
            </a:r>
          </a:p>
          <a:p>
            <a:pPr marL="514350" indent="-514350" algn="ctr">
              <a:buAutoNum type="arabicPeriod"/>
            </a:pPr>
            <a:r>
              <a:rPr lang="ru-RU" sz="3600" dirty="0" smtClean="0"/>
              <a:t>Деятельность учащихся</a:t>
            </a:r>
          </a:p>
          <a:p>
            <a:pPr marL="514350" indent="-514350" algn="ctr">
              <a:buAutoNum type="arabicPeriod"/>
            </a:pPr>
            <a:r>
              <a:rPr lang="ru-RU" sz="3600" dirty="0" smtClean="0"/>
              <a:t>Формирование УУД</a:t>
            </a:r>
          </a:p>
          <a:p>
            <a:pPr marL="514350" indent="-514350" algn="ctr">
              <a:buNone/>
            </a:pPr>
            <a:endParaRPr lang="ru-RU" sz="3600" dirty="0" smtClean="0"/>
          </a:p>
          <a:p>
            <a:pPr>
              <a:buNone/>
            </a:pPr>
            <a:endParaRPr lang="ru-RU" dirty="0"/>
          </a:p>
        </p:txBody>
      </p:sp>
      <p:pic>
        <p:nvPicPr>
          <p:cNvPr id="4" name="Picture 12" descr="96af3a3d67fc123575389ec061ebfc9b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55776" y="5733256"/>
            <a:ext cx="4279739" cy="51764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C00000"/>
                </a:solidFill>
              </a:rPr>
              <a:t>Вариант технологической карты</a:t>
            </a:r>
            <a:endParaRPr lang="ru-RU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400" b="1" dirty="0" smtClean="0"/>
              <a:t>Учитель:</a:t>
            </a:r>
            <a:r>
              <a:rPr lang="ru-RU" sz="1400" dirty="0" smtClean="0"/>
              <a:t>  </a:t>
            </a:r>
            <a:r>
              <a:rPr lang="ru-RU" sz="1400" b="1" dirty="0" smtClean="0"/>
              <a:t>Класс:</a:t>
            </a:r>
            <a:r>
              <a:rPr lang="ru-RU" sz="1400" dirty="0" smtClean="0"/>
              <a:t> 5  </a:t>
            </a:r>
            <a:r>
              <a:rPr lang="ru-RU" sz="1400" b="1" dirty="0" smtClean="0"/>
              <a:t>Предмет:</a:t>
            </a:r>
            <a:r>
              <a:rPr lang="ru-RU" sz="1400" dirty="0" smtClean="0"/>
              <a:t>  русский язык</a:t>
            </a:r>
          </a:p>
          <a:p>
            <a:pPr>
              <a:buNone/>
            </a:pPr>
            <a:r>
              <a:rPr lang="ru-RU" sz="1400" b="1" dirty="0" smtClean="0"/>
              <a:t>Тема урока</a:t>
            </a:r>
            <a:r>
              <a:rPr lang="ru-RU" sz="1400" dirty="0" smtClean="0"/>
              <a:t> :Имена существительные, имеющие форму только множественного числа.</a:t>
            </a:r>
          </a:p>
          <a:p>
            <a:pPr>
              <a:buNone/>
            </a:pPr>
            <a:r>
              <a:rPr lang="ru-RU" sz="1400" b="1" dirty="0" smtClean="0"/>
              <a:t>Тип урока:</a:t>
            </a:r>
            <a:r>
              <a:rPr lang="ru-RU" sz="1400" dirty="0" smtClean="0"/>
              <a:t> Урок открытия новых знаний.</a:t>
            </a:r>
          </a:p>
          <a:p>
            <a:pPr>
              <a:buNone/>
            </a:pPr>
            <a:r>
              <a:rPr lang="ru-RU" sz="1400" b="1" dirty="0" smtClean="0"/>
              <a:t>Цели урока (образовательные):</a:t>
            </a:r>
            <a:r>
              <a:rPr lang="ru-RU" sz="1400" dirty="0" smtClean="0"/>
              <a:t>выделять из группы существительные, которые имеют форму только множественного числа, опознавать их в тексте и устной речи,  определять  принадлежность к тематическим группам, уметь употреблять в речи в соответствии с жизненной ситуацией. расширить словарный запас детей.</a:t>
            </a:r>
          </a:p>
          <a:p>
            <a:pPr>
              <a:buNone/>
            </a:pPr>
            <a:r>
              <a:rPr lang="ru-RU" sz="1400" b="1" dirty="0" smtClean="0"/>
              <a:t>Универсальные учебные действия</a:t>
            </a:r>
            <a:r>
              <a:rPr lang="ru-RU" sz="1400" dirty="0" smtClean="0"/>
              <a:t>:</a:t>
            </a:r>
          </a:p>
          <a:p>
            <a:r>
              <a:rPr lang="ru-RU" sz="1400" b="1" dirty="0" smtClean="0"/>
              <a:t>Личностные: </a:t>
            </a:r>
            <a:r>
              <a:rPr lang="ru-RU" sz="1400" dirty="0" smtClean="0"/>
              <a:t>обеспечивать значимость  решения учебных задач, увязывая их с реальными жизненными ценностями и ситуациями, развивать познавательные интересы; развивать этические чувства, осознание ответственности за общее дело, установка на здоровый образ жизни.</a:t>
            </a:r>
            <a:endParaRPr lang="ru-RU" sz="1400" b="1" dirty="0" smtClean="0"/>
          </a:p>
          <a:p>
            <a:r>
              <a:rPr lang="ru-RU" sz="1400" b="1" dirty="0" smtClean="0"/>
              <a:t>Регулятивные</a:t>
            </a:r>
            <a:r>
              <a:rPr lang="ru-RU" sz="1400" dirty="0" smtClean="0"/>
              <a:t>: Высказывать предположения на основе наблюдений. Искать пути её решения. Соотносить цели и результаты своей деятельности. Определять степень успешности работы.</a:t>
            </a:r>
          </a:p>
          <a:p>
            <a:r>
              <a:rPr lang="ru-RU" sz="1400" b="1" dirty="0" smtClean="0"/>
              <a:t>Познавательные: </a:t>
            </a:r>
            <a:r>
              <a:rPr lang="ru-RU" sz="1400" dirty="0" smtClean="0"/>
              <a:t>Формулировать тему, проблему урока. Выделять главное, свёртывать информацию до ключевых понятий. Искать пути решения проблемы, строить логически обоснованные рассуждения, группировать слова по самостоятельно выбранным основаниям. </a:t>
            </a:r>
          </a:p>
          <a:p>
            <a:r>
              <a:rPr lang="ru-RU" sz="1400" b="1" dirty="0" smtClean="0"/>
              <a:t>Коммуникативные: </a:t>
            </a:r>
            <a:r>
              <a:rPr lang="ru-RU" sz="1400" dirty="0" smtClean="0"/>
              <a:t>планировать учебное сотрудничество с учителем и сверстниками, соблюдать правила речевого поведения. Уметь высказывать и обосновывать свою точку зрения, слушать и слышать других, быть готовым корректировать свою точку зрения.</a:t>
            </a:r>
          </a:p>
          <a:p>
            <a:pPr>
              <a:buNone/>
            </a:pPr>
            <a:r>
              <a:rPr lang="ru-RU" sz="1400" dirty="0" smtClean="0"/>
              <a:t>	</a:t>
            </a:r>
            <a:r>
              <a:rPr lang="ru-RU" sz="1400" b="1" dirty="0" smtClean="0"/>
              <a:t>Оборудование урока: </a:t>
            </a:r>
            <a:r>
              <a:rPr lang="ru-RU" sz="1400" dirty="0" smtClean="0"/>
              <a:t>авторская </a:t>
            </a:r>
            <a:r>
              <a:rPr lang="ru-RU" sz="1400" dirty="0" err="1" smtClean="0"/>
              <a:t>мультимедийная</a:t>
            </a:r>
            <a:r>
              <a:rPr lang="ru-RU" sz="1400" dirty="0" smtClean="0"/>
              <a:t> презентация, интерактивная доска, раздаточный материал для групповой работы</a:t>
            </a:r>
          </a:p>
          <a:p>
            <a:pPr>
              <a:buNone/>
            </a:pPr>
            <a:endParaRPr lang="ru-RU" sz="14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C00000"/>
      </a:hlink>
      <a:folHlink>
        <a:srgbClr val="FAC08F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674</TotalTime>
  <Words>2134</Words>
  <Application>Microsoft Office PowerPoint</Application>
  <PresentationFormat>Экран (4:3)</PresentationFormat>
  <Paragraphs>314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Слайд 1</vt:lpstr>
      <vt:lpstr>Слайд 2</vt:lpstr>
      <vt:lpstr>Актуальность проекта</vt:lpstr>
      <vt:lpstr>Цель проекта</vt:lpstr>
      <vt:lpstr>Задачи проекта</vt:lpstr>
      <vt:lpstr>Понятие технологическая карта</vt:lpstr>
      <vt:lpstr>                      Цели  создания технологической карты </vt:lpstr>
      <vt:lpstr>Структура  технологической карты</vt:lpstr>
      <vt:lpstr>Вариант технологической карты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Елена</dc:creator>
  <cp:lastModifiedBy>Леночка</cp:lastModifiedBy>
  <cp:revision>72</cp:revision>
  <dcterms:created xsi:type="dcterms:W3CDTF">2013-08-20T22:02:58Z</dcterms:created>
  <dcterms:modified xsi:type="dcterms:W3CDTF">2015-03-23T07:36:29Z</dcterms:modified>
</cp:coreProperties>
</file>