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70" r:id="rId3"/>
    <p:sldId id="257" r:id="rId4"/>
    <p:sldId id="260" r:id="rId5"/>
    <p:sldId id="262" r:id="rId6"/>
    <p:sldId id="264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2DAD2-4686-48A6-A810-7B9118CAB87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09A45-72AE-412B-AF24-2B66ABADE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B582-DB1C-426B-8441-7A1C446270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4786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F375-7A37-4E1F-B3A6-637CC6B661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4221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D5E5-2E91-45B3-88E4-3E8FE6600A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1997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95C1-C734-4597-9037-4698711BEA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488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9563-47DF-498E-AD42-663BCFA803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1698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9B12-0E6B-4624-85EA-F62C475A87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5553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7205-ADB8-41B1-B2E8-290BBF0AFA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0309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312C-C5FC-4D4E-A501-2BFF184E74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1470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AAC-B151-4B54-AA2B-0AAAA10189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5628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7E59-4F9C-4C14-A547-F1E4FB15F5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3561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00FF-9353-4D28-99B7-9E30F6CA5D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2542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4530-1D7E-4A78-8EED-42869DD47D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58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8;&#1088;&#1080;&#1086;%20&#1052;&#1077;&#1088;&#1080;&#1076;&#1080;&#1072;&#1085;%20-%20&#1052;&#1080;&#1082;&#1072;&#1101;&#1083;%20&#1058;&#1072;&#1088;&#1080;&#1074;&#1077;&#1088;&#1076;&#1080;&#1077;&#1074;%20-%20&#1051;&#1102;&#1073;&#1083;&#1102;%20(102&#1049;%20&#1057;&#1086;&#1085;&#1077;&#1090;%20&#1064;&#1077;&#1082;&#1089;&#1087;&#1080;&#1088;&#1072;)%20%5b&#1089;%20&#1089;&#1072;&#1081;&#1090;&#1072;%20www.ololo.fm%5d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/>
          </a:p>
        </p:txBody>
      </p:sp>
      <p:pic>
        <p:nvPicPr>
          <p:cNvPr id="4" name="Рисунок 3" descr="Shakespeare-s-Sonnet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67744" y="1124744"/>
            <a:ext cx="5151549" cy="51000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Трио Меридиан - Микаэл Таривердиев - Люблю (102Й Сонет Шекспира) [с сайта www.ololo.fm]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7596336" y="5013176"/>
            <a:ext cx="304800" cy="304800"/>
          </a:xfrm>
          <a:prstGeom prst="rect">
            <a:avLst/>
          </a:prstGeom>
        </p:spPr>
      </p:pic>
      <p:pic>
        <p:nvPicPr>
          <p:cNvPr id="5" name="Рисунок 4" descr="Sonnets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19672" y="1052736"/>
            <a:ext cx="3529803" cy="5400600"/>
          </a:xfrm>
          <a:prstGeom prst="rect">
            <a:avLst/>
          </a:prstGeom>
        </p:spPr>
      </p:pic>
      <p:pic>
        <p:nvPicPr>
          <p:cNvPr id="7" name="Рисунок 6" descr="250px-Shakespear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40152" y="1196752"/>
            <a:ext cx="2381250" cy="304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3100" b="1" dirty="0" smtClean="0"/>
              <a:t>SONNET 73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6336704" cy="4800600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 2"/>
              <a:buNone/>
            </a:pPr>
            <a:r>
              <a:rPr lang="en-US" sz="2400" dirty="0" smtClean="0"/>
              <a:t>That time of year thou </a:t>
            </a:r>
            <a:r>
              <a:rPr lang="en-US" sz="2400" dirty="0" err="1" smtClean="0"/>
              <a:t>may'st</a:t>
            </a:r>
            <a:r>
              <a:rPr lang="en-US" sz="2400" dirty="0" smtClean="0"/>
              <a:t> in me behold </a:t>
            </a:r>
            <a:br>
              <a:rPr lang="en-US" sz="2400" dirty="0" smtClean="0"/>
            </a:br>
            <a:r>
              <a:rPr lang="en-US" sz="2400" dirty="0" smtClean="0"/>
              <a:t>When yellow leaves, or none, or few, do hang</a:t>
            </a:r>
            <a:br>
              <a:rPr lang="en-US" sz="2400" dirty="0" smtClean="0"/>
            </a:br>
            <a:r>
              <a:rPr lang="en-US" sz="2400" dirty="0" smtClean="0"/>
              <a:t>Upon those boughs which shake against the cold, </a:t>
            </a:r>
            <a:br>
              <a:rPr lang="en-US" sz="2400" dirty="0" smtClean="0"/>
            </a:br>
            <a:r>
              <a:rPr lang="en-US" sz="2400" dirty="0" smtClean="0"/>
              <a:t>Bare </a:t>
            </a:r>
            <a:r>
              <a:rPr lang="en-US" sz="2400" dirty="0" err="1" smtClean="0"/>
              <a:t>ruin'd</a:t>
            </a:r>
            <a:r>
              <a:rPr lang="en-US" sz="2400" dirty="0" smtClean="0"/>
              <a:t> choirs, where late the sweet birds sang. </a:t>
            </a:r>
          </a:p>
          <a:p>
            <a:pPr algn="ctr">
              <a:buFont typeface="Wingdings 2"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me thou </a:t>
            </a:r>
            <a:r>
              <a:rPr lang="en-US" sz="2400" dirty="0" err="1" smtClean="0"/>
              <a:t>see'st</a:t>
            </a:r>
            <a:r>
              <a:rPr lang="en-US" sz="2400" dirty="0" smtClean="0"/>
              <a:t> the twilight of such day, </a:t>
            </a:r>
            <a:br>
              <a:rPr lang="en-US" sz="2400" dirty="0" smtClean="0"/>
            </a:br>
            <a:r>
              <a:rPr lang="en-US" sz="2400" dirty="0" smtClean="0"/>
              <a:t>As after sunset </a:t>
            </a:r>
            <a:r>
              <a:rPr lang="en-US" sz="2400" dirty="0" err="1" smtClean="0"/>
              <a:t>fadeth</a:t>
            </a:r>
            <a:r>
              <a:rPr lang="en-US" sz="2400" dirty="0" smtClean="0"/>
              <a:t> in the west, </a:t>
            </a:r>
            <a:br>
              <a:rPr lang="en-US" sz="2400" dirty="0" smtClean="0"/>
            </a:br>
            <a:r>
              <a:rPr lang="en-US" sz="2400" dirty="0" smtClean="0"/>
              <a:t>Which by-and-by black night doth take away,</a:t>
            </a:r>
            <a:br>
              <a:rPr lang="en-US" sz="2400" dirty="0" smtClean="0"/>
            </a:br>
            <a:r>
              <a:rPr lang="en-US" sz="2400" dirty="0" smtClean="0"/>
              <a:t>Death's second self, that seals up all in rest. </a:t>
            </a:r>
          </a:p>
          <a:p>
            <a:pPr algn="ctr">
              <a:buFont typeface="Wingdings 2"/>
              <a:buNone/>
            </a:pPr>
            <a:endParaRPr lang="en-US" sz="2400" dirty="0" smtClean="0"/>
          </a:p>
          <a:p>
            <a:pPr algn="ctr">
              <a:buFont typeface="Wingdings 2"/>
              <a:buNone/>
            </a:pPr>
            <a:r>
              <a:rPr lang="en-US" sz="2400" dirty="0" smtClean="0"/>
              <a:t>In me thou </a:t>
            </a:r>
            <a:r>
              <a:rPr lang="en-US" sz="2400" dirty="0" err="1" smtClean="0"/>
              <a:t>see'st</a:t>
            </a:r>
            <a:r>
              <a:rPr lang="en-US" sz="2400" dirty="0" smtClean="0"/>
              <a:t> the glowing of such fire </a:t>
            </a:r>
            <a:br>
              <a:rPr lang="en-US" sz="2400" dirty="0" smtClean="0"/>
            </a:br>
            <a:r>
              <a:rPr lang="en-US" sz="2400" dirty="0" smtClean="0"/>
              <a:t>That on the ashes of his youth doth lie, </a:t>
            </a:r>
            <a:br>
              <a:rPr lang="en-US" sz="2400" dirty="0" smtClean="0"/>
            </a:br>
            <a:r>
              <a:rPr lang="en-US" sz="2400" dirty="0" smtClean="0"/>
              <a:t>As the death-bed whereon it must expire </a:t>
            </a:r>
            <a:br>
              <a:rPr lang="en-US" sz="2400" dirty="0" smtClean="0"/>
            </a:br>
            <a:r>
              <a:rPr lang="en-US" sz="2400" dirty="0" err="1" smtClean="0"/>
              <a:t>Consum'd</a:t>
            </a:r>
            <a:r>
              <a:rPr lang="en-US" sz="2400" dirty="0" smtClean="0"/>
              <a:t> with that which it was </a:t>
            </a:r>
            <a:r>
              <a:rPr lang="en-US" sz="2400" dirty="0" err="1" smtClean="0"/>
              <a:t>nourish'd</a:t>
            </a:r>
            <a:r>
              <a:rPr lang="en-US" sz="2400" dirty="0" smtClean="0"/>
              <a:t> by. </a:t>
            </a:r>
          </a:p>
          <a:p>
            <a:pPr algn="ctr">
              <a:buFont typeface="Wingdings 2"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This thou </a:t>
            </a:r>
            <a:r>
              <a:rPr lang="en-US" sz="2400" dirty="0" err="1" smtClean="0"/>
              <a:t>perceivest</a:t>
            </a:r>
            <a:r>
              <a:rPr lang="en-US" sz="2400" dirty="0" smtClean="0"/>
              <a:t>, which makes thy love more strong,</a:t>
            </a:r>
          </a:p>
          <a:p>
            <a:pPr algn="ctr">
              <a:buFont typeface="Wingdings 2"/>
              <a:buNone/>
            </a:pPr>
            <a:r>
              <a:rPr lang="en-US" sz="2400" dirty="0" smtClean="0"/>
              <a:t>To love that well which thou must leave ere long.</a:t>
            </a:r>
            <a:endParaRPr lang="ru-RU" sz="2400" dirty="0" smtClean="0"/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ante_Gabriel_Rossetti_-_The_Day_Drea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72200" y="1124744"/>
            <a:ext cx="2411760" cy="45365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Sonnet 90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000" dirty="0" smtClean="0"/>
              <a:t>Then hate me when thou wilt, if ever, now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Now while the world is bent my deeds to cross,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Join with the spite of Fortune, make me bow,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And do not drop in for an after-loss.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Ah do not, when my heart has </a:t>
            </a:r>
            <a:r>
              <a:rPr lang="en-US" sz="3000" dirty="0" err="1" smtClean="0"/>
              <a:t>scaped</a:t>
            </a:r>
            <a:r>
              <a:rPr lang="en-US" sz="3000" dirty="0" smtClean="0"/>
              <a:t> this sorrow,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Come in the rearward of a conquered woe;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Give not a windy night a rainy morrow,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To linger out a purposed overthrow.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If thou wilt leave me, do not leave me last,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When other petty </a:t>
            </a:r>
            <a:r>
              <a:rPr lang="en-US" sz="3000" dirty="0" err="1" smtClean="0"/>
              <a:t>griefs</a:t>
            </a:r>
            <a:r>
              <a:rPr lang="en-US" sz="3000" dirty="0" smtClean="0"/>
              <a:t> have done their spite,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But in the onset come; so shall I taste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At first the very worst of Fortune's might;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And other strains of woe, which now seem woe,</a:t>
            </a: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Compared with loss of thee, will not seem so.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5" name="Рисунок 4" descr="640px-Dante_Gabriel_Rossetti_-_Beata_Beatrix,_1864-1870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7308304" y="4143375"/>
            <a:ext cx="1990725" cy="2714625"/>
          </a:xfrm>
          <a:prstGeom prst="rect">
            <a:avLst/>
          </a:prstGeom>
        </p:spPr>
      </p:pic>
      <p:pic>
        <p:nvPicPr>
          <p:cNvPr id="6" name="Рисунок 5" descr="PreRaphJealous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979712" cy="256490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Sonnet 9</a:t>
            </a:r>
            <a:r>
              <a:rPr lang="ru-RU" dirty="0" smtClean="0"/>
              <a:t>1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7210048" cy="4800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/>
              <a:buNone/>
            </a:pPr>
            <a:endParaRPr lang="en-US" sz="2500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sz="2400" dirty="0" smtClean="0"/>
              <a:t>Some glory in their birth, some in their skill,</a:t>
            </a:r>
            <a:br>
              <a:rPr lang="en-US" sz="2400" dirty="0" smtClean="0"/>
            </a:br>
            <a:r>
              <a:rPr lang="en-US" sz="2400" dirty="0" smtClean="0"/>
              <a:t>Some in their wealth, some in their body's force,</a:t>
            </a:r>
            <a:br>
              <a:rPr lang="en-US" sz="2400" dirty="0" smtClean="0"/>
            </a:br>
            <a:r>
              <a:rPr lang="en-US" sz="2400" dirty="0" smtClean="0"/>
              <a:t>Some in their garments though new-fangled ill;</a:t>
            </a:r>
            <a:br>
              <a:rPr lang="en-US" sz="2400" dirty="0" smtClean="0"/>
            </a:br>
            <a:r>
              <a:rPr lang="en-US" sz="2400" dirty="0" smtClean="0"/>
              <a:t>Some in their hawks and hounds, some in their horse;</a:t>
            </a:r>
            <a:br>
              <a:rPr lang="en-US" sz="2400" dirty="0" smtClean="0"/>
            </a:br>
            <a:r>
              <a:rPr lang="en-US" sz="2400" dirty="0" smtClean="0"/>
              <a:t>And every </a:t>
            </a:r>
            <a:r>
              <a:rPr lang="en-US" sz="2400" dirty="0" err="1" smtClean="0"/>
              <a:t>humour hath his adjunct pleasure,</a:t>
            </a:r>
            <a:br>
              <a:rPr lang="en-US" sz="2400" dirty="0" err="1" smtClean="0"/>
            </a:br>
            <a:r>
              <a:rPr lang="en-US" sz="2400" dirty="0" err="1" smtClean="0"/>
              <a:t>Wherein it finds a joy above the rest:</a:t>
            </a:r>
            <a:br>
              <a:rPr lang="en-US" sz="2400" dirty="0" err="1" smtClean="0"/>
            </a:br>
            <a:r>
              <a:rPr lang="en-US" sz="2400" dirty="0" err="1" smtClean="0"/>
              <a:t>But these particulars are not my measure,</a:t>
            </a:r>
            <a:br>
              <a:rPr lang="en-US" sz="2400" dirty="0" err="1" smtClean="0"/>
            </a:br>
            <a:r>
              <a:rPr lang="en-US" sz="2400" dirty="0" err="1" smtClean="0"/>
              <a:t>All these I better in one general best.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2500" dirty="0" smtClean="0"/>
              <a:t>Thy love is better than high birth to me,</a:t>
            </a:r>
            <a:br>
              <a:rPr lang="en-US" sz="2500" dirty="0" smtClean="0"/>
            </a:br>
            <a:r>
              <a:rPr lang="en-US" sz="2500" dirty="0" smtClean="0"/>
              <a:t>Richer than wealth, prouder than garments' cost,</a:t>
            </a:r>
            <a:br>
              <a:rPr lang="en-US" sz="2500" dirty="0" smtClean="0"/>
            </a:br>
            <a:r>
              <a:rPr lang="en-US" sz="2500" dirty="0" smtClean="0"/>
              <a:t>Of more delight than hawks and horses be;</a:t>
            </a:r>
            <a:br>
              <a:rPr lang="en-US" sz="2500" dirty="0" smtClean="0"/>
            </a:br>
            <a:r>
              <a:rPr lang="en-US" sz="2500" dirty="0" smtClean="0"/>
              <a:t>And having thee, of all men's pride I boast:</a:t>
            </a:r>
            <a:br>
              <a:rPr lang="en-US" sz="2500" dirty="0" smtClean="0"/>
            </a:br>
            <a:r>
              <a:rPr lang="en-US" sz="2500" dirty="0" smtClean="0"/>
              <a:t>Wretched in this alone, that thou </a:t>
            </a:r>
            <a:r>
              <a:rPr lang="en-US" sz="2500" dirty="0" err="1" smtClean="0"/>
              <a:t>mayst</a:t>
            </a:r>
            <a:r>
              <a:rPr lang="en-US" sz="2500" dirty="0" smtClean="0"/>
              <a:t> take</a:t>
            </a:r>
            <a:br>
              <a:rPr lang="en-US" sz="2500" dirty="0" smtClean="0"/>
            </a:br>
            <a:r>
              <a:rPr lang="en-US" sz="2500" dirty="0" smtClean="0"/>
              <a:t>All this away, and me most wretched make.</a:t>
            </a:r>
            <a:endParaRPr lang="ru-RU" sz="2500" dirty="0" smtClean="0"/>
          </a:p>
          <a:p>
            <a:pPr>
              <a:buNone/>
            </a:pPr>
            <a:endParaRPr lang="ru-RU" dirty="0">
              <a:latin typeface="Corbel" pitchFamily="34" charset="0"/>
            </a:endParaRPr>
          </a:p>
        </p:txBody>
      </p:sp>
      <p:pic>
        <p:nvPicPr>
          <p:cNvPr id="4" name="Рисунок 3" descr="Essex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88224" y="1772816"/>
            <a:ext cx="2267744" cy="34563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Sonnet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dirty="0" smtClean="0"/>
              <a:t>Shall I compare thee to a summer's day? </a:t>
            </a:r>
            <a:br>
              <a:rPr lang="en-US" sz="2200" dirty="0" smtClean="0"/>
            </a:br>
            <a:r>
              <a:rPr lang="en-US" sz="2200" dirty="0" smtClean="0"/>
              <a:t>Thou art more lovely and more temperate: </a:t>
            </a:r>
            <a:br>
              <a:rPr lang="en-US" sz="2200" dirty="0" smtClean="0"/>
            </a:br>
            <a:r>
              <a:rPr lang="en-US" sz="2200" dirty="0" smtClean="0"/>
              <a:t>Rough winds do shake the darling buds of May, </a:t>
            </a:r>
            <a:br>
              <a:rPr lang="en-US" sz="2200" dirty="0" smtClean="0"/>
            </a:br>
            <a:r>
              <a:rPr lang="en-US" sz="2200" dirty="0" smtClean="0"/>
              <a:t>And summer's lease hath all too short a date: </a:t>
            </a:r>
            <a:br>
              <a:rPr lang="en-US" sz="2200" dirty="0" smtClean="0"/>
            </a:br>
            <a:r>
              <a:rPr lang="en-US" sz="2200" dirty="0" smtClean="0"/>
              <a:t>Sometime too hot the eye of heaven shines, </a:t>
            </a:r>
            <a:br>
              <a:rPr lang="en-US" sz="2200" dirty="0" smtClean="0"/>
            </a:br>
            <a:r>
              <a:rPr lang="en-US" sz="2200" dirty="0" smtClean="0"/>
              <a:t>And often is his gold complexion </a:t>
            </a:r>
            <a:r>
              <a:rPr lang="en-US" sz="2200" dirty="0" err="1" smtClean="0"/>
              <a:t>dimm'd</a:t>
            </a:r>
            <a:r>
              <a:rPr lang="en-US" sz="2200" dirty="0" smtClean="0"/>
              <a:t>; </a:t>
            </a:r>
            <a:br>
              <a:rPr lang="en-US" sz="2200" dirty="0" smtClean="0"/>
            </a:br>
            <a:r>
              <a:rPr lang="en-US" sz="2200" dirty="0" smtClean="0"/>
              <a:t>And every fair from fair sometime declines, </a:t>
            </a:r>
            <a:br>
              <a:rPr lang="en-US" sz="2200" dirty="0" smtClean="0"/>
            </a:br>
            <a:r>
              <a:rPr lang="en-US" sz="2200" dirty="0" smtClean="0"/>
              <a:t>By chance or nature's changing course </a:t>
            </a:r>
            <a:r>
              <a:rPr lang="en-US" sz="2200" dirty="0" err="1" smtClean="0"/>
              <a:t>untrimm'd</a:t>
            </a:r>
            <a:r>
              <a:rPr lang="en-US" sz="2200" dirty="0" smtClean="0"/>
              <a:t>; </a:t>
            </a:r>
            <a:br>
              <a:rPr lang="en-US" sz="2200" dirty="0" smtClean="0"/>
            </a:br>
            <a:r>
              <a:rPr lang="en-US" sz="2200" dirty="0" smtClean="0"/>
              <a:t>But thy eternal summer shall not fade </a:t>
            </a:r>
            <a:br>
              <a:rPr lang="en-US" sz="2200" dirty="0" smtClean="0"/>
            </a:br>
            <a:r>
              <a:rPr lang="en-US" sz="2200" dirty="0" smtClean="0"/>
              <a:t>Nor lose possession of that fair thou </a:t>
            </a:r>
            <a:r>
              <a:rPr lang="en-US" sz="2200" dirty="0" err="1" smtClean="0"/>
              <a:t>owest</a:t>
            </a:r>
            <a:r>
              <a:rPr lang="en-US" sz="2200" dirty="0" smtClean="0"/>
              <a:t>; </a:t>
            </a:r>
            <a:br>
              <a:rPr lang="en-US" sz="2200" dirty="0" smtClean="0"/>
            </a:br>
            <a:r>
              <a:rPr lang="en-US" sz="2200" dirty="0" smtClean="0"/>
              <a:t>Nor shall Death brag thou </a:t>
            </a:r>
            <a:r>
              <a:rPr lang="en-US" sz="2200" dirty="0" err="1" smtClean="0"/>
              <a:t>wander'st</a:t>
            </a:r>
            <a:r>
              <a:rPr lang="en-US" sz="2200" dirty="0" smtClean="0"/>
              <a:t> in his shade, </a:t>
            </a:r>
            <a:br>
              <a:rPr lang="en-US" sz="2200" dirty="0" smtClean="0"/>
            </a:br>
            <a:r>
              <a:rPr lang="en-US" sz="2200" dirty="0" smtClean="0"/>
              <a:t>When in eternal lines to time thou </a:t>
            </a:r>
            <a:r>
              <a:rPr lang="en-US" sz="2200" dirty="0" err="1" smtClean="0"/>
              <a:t>growest</a:t>
            </a:r>
            <a:r>
              <a:rPr lang="en-US" sz="2200" dirty="0" smtClean="0"/>
              <a:t>: </a:t>
            </a:r>
            <a:br>
              <a:rPr lang="en-US" sz="2200" dirty="0" smtClean="0"/>
            </a:br>
            <a:r>
              <a:rPr lang="en-US" sz="2200" dirty="0" smtClean="0"/>
              <a:t>So long as men can breathe or eyes can see, </a:t>
            </a:r>
            <a:br>
              <a:rPr lang="en-US" sz="2200" dirty="0" smtClean="0"/>
            </a:br>
            <a:r>
              <a:rPr lang="en-US" sz="2200" dirty="0" smtClean="0"/>
              <a:t>So long lives this and this gives life to thee.</a:t>
            </a:r>
            <a:endParaRPr lang="ru-RU" sz="2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hakespeare`s_sonnets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7164288" y="0"/>
            <a:ext cx="1979712" cy="331931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94928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7568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9208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185</Words>
  <Application>Microsoft Office PowerPoint</Application>
  <PresentationFormat>Экран (4:3)</PresentationFormat>
  <Paragraphs>38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</vt:lpstr>
      <vt:lpstr>Слайд 2</vt:lpstr>
      <vt:lpstr> SONNET 73  </vt:lpstr>
      <vt:lpstr>Sonnet 90</vt:lpstr>
      <vt:lpstr>Sonnet 91 </vt:lpstr>
      <vt:lpstr>Sonnet 18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Ольга</dc:creator>
  <cp:lastModifiedBy>Ольга</cp:lastModifiedBy>
  <cp:revision>15</cp:revision>
  <dcterms:created xsi:type="dcterms:W3CDTF">2015-01-31T18:56:04Z</dcterms:created>
  <dcterms:modified xsi:type="dcterms:W3CDTF">2015-11-05T19:45:41Z</dcterms:modified>
</cp:coreProperties>
</file>