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4382912"/>
          </a:xfrm>
        </p:spPr>
        <p:txBody>
          <a:bodyPr>
            <a:noAutofit/>
          </a:bodyPr>
          <a:lstStyle/>
          <a:p>
            <a:pPr algn="ctr"/>
            <a:r>
              <a:rPr lang="ru-RU" dirty="0" smtClean="0">
                <a:solidFill>
                  <a:schemeClr val="accent6"/>
                </a:solidFill>
              </a:rPr>
              <a:t>Возрастные особенности формирования зависимого поведения</a:t>
            </a:r>
            <a:endParaRPr lang="ru-R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42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sz="4400" b="1" i="1" dirty="0">
                <a:solidFill>
                  <a:schemeClr val="accent6"/>
                </a:solidFill>
              </a:rPr>
              <a:t>8—11 лет. </a:t>
            </a:r>
            <a:endParaRPr lang="ru-RU" sz="4400" b="1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ru-RU" sz="4400" b="1" i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6"/>
                </a:solidFill>
              </a:rPr>
              <a:t>Детей </a:t>
            </a:r>
            <a:r>
              <a:rPr lang="ru-RU" sz="4400" b="1" dirty="0">
                <a:solidFill>
                  <a:schemeClr val="accent6"/>
                </a:solidFill>
              </a:rPr>
              <a:t>интересует все, что связано с наркотиками, — их действие, способы употребления. </a:t>
            </a:r>
            <a:endParaRPr lang="ru-RU" sz="4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4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400" b="1" i="1" dirty="0">
                <a:solidFill>
                  <a:schemeClr val="accent6"/>
                </a:solidFill>
              </a:rPr>
              <a:t>11-13 лет. </a:t>
            </a:r>
            <a:endParaRPr lang="ru-RU" sz="4400" b="1" i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6"/>
                </a:solidFill>
              </a:rPr>
              <a:t>Основной </a:t>
            </a:r>
            <a:r>
              <a:rPr lang="ru-RU" sz="4400" b="1" dirty="0">
                <a:solidFill>
                  <a:schemeClr val="accent6"/>
                </a:solidFill>
              </a:rPr>
              <a:t>возраст начала приема наркотиков</a:t>
            </a:r>
            <a:r>
              <a:rPr lang="ru-RU" b="1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97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/>
            <a:endParaRPr lang="ru-RU" sz="4400" b="1" i="1" dirty="0" smtClean="0">
              <a:solidFill>
                <a:schemeClr val="accent6"/>
              </a:solidFill>
            </a:endParaRPr>
          </a:p>
          <a:p>
            <a:pPr algn="ctr"/>
            <a:r>
              <a:rPr lang="ru-RU" sz="4400" b="1" i="1" dirty="0" smtClean="0">
                <a:solidFill>
                  <a:schemeClr val="accent6"/>
                </a:solidFill>
              </a:rPr>
              <a:t>14-17 </a:t>
            </a:r>
            <a:r>
              <a:rPr lang="ru-RU" sz="4400" b="1" i="1" dirty="0">
                <a:solidFill>
                  <a:schemeClr val="accent6"/>
                </a:solidFill>
              </a:rPr>
              <a:t>лет. </a:t>
            </a:r>
            <a:endParaRPr lang="ru-RU" sz="4400" b="1" i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endParaRPr lang="ru-RU" sz="4400" b="1" i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accent6"/>
                </a:solidFill>
              </a:rPr>
              <a:t>Наиболее </a:t>
            </a:r>
            <a:r>
              <a:rPr lang="ru-RU" sz="4400" b="1" dirty="0">
                <a:solidFill>
                  <a:schemeClr val="accent6"/>
                </a:solidFill>
              </a:rPr>
              <a:t>опасный возраст для начала экспериментирования с </a:t>
            </a:r>
            <a:r>
              <a:rPr lang="ru-RU" sz="4400" b="1" i="1" dirty="0">
                <a:solidFill>
                  <a:schemeClr val="accent6"/>
                </a:solidFill>
              </a:rPr>
              <a:t>любыми </a:t>
            </a:r>
            <a:r>
              <a:rPr lang="ru-RU" sz="4400" b="1" dirty="0" err="1">
                <a:solidFill>
                  <a:schemeClr val="accent6"/>
                </a:solidFill>
              </a:rPr>
              <a:t>психоактивными</a:t>
            </a:r>
            <a:r>
              <a:rPr lang="ru-RU" sz="4400" b="1" dirty="0">
                <a:solidFill>
                  <a:schemeClr val="accent6"/>
                </a:solidFill>
              </a:rPr>
              <a:t> веществами</a:t>
            </a:r>
            <a:r>
              <a:rPr lang="ru-RU" sz="4400" b="1" dirty="0"/>
              <a:t>.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8847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-824088"/>
            <a:ext cx="8534400" cy="78796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chemeClr val="accent6"/>
                </a:solidFill>
              </a:rPr>
              <a:t>Черты характера, способствующие формированию зависимого поведения.</a:t>
            </a:r>
            <a:r>
              <a:rPr lang="ru-RU" sz="1600" dirty="0">
                <a:solidFill>
                  <a:schemeClr val="accent6"/>
                </a:solidFill>
              </a:rPr>
              <a:t> </a:t>
            </a:r>
            <a:endParaRPr lang="ru-RU" sz="1600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sz="1600" b="1" i="1" dirty="0" smtClean="0">
                <a:solidFill>
                  <a:schemeClr val="accent6"/>
                </a:solidFill>
              </a:rPr>
              <a:t>1.Подростки</a:t>
            </a:r>
            <a:r>
              <a:rPr lang="ru-RU" sz="1600" b="1" i="1" dirty="0">
                <a:solidFill>
                  <a:schemeClr val="accent6"/>
                </a:solidFill>
              </a:rPr>
              <a:t>, отличающиеся преобладанием приподнятого настроения, жаждой деятельности, повышенной словоохотливостью, неугасимым оптимизмом, склонностью к риску, острым ощущениям, неразборчивостью в выборе </a:t>
            </a:r>
            <a:r>
              <a:rPr lang="ru-RU" sz="1600" b="1" i="1" dirty="0" smtClean="0">
                <a:solidFill>
                  <a:schemeClr val="accent6"/>
                </a:solidFill>
              </a:rPr>
              <a:t>знакомств.</a:t>
            </a:r>
          </a:p>
          <a:p>
            <a:pPr marL="0" indent="0" algn="ctr">
              <a:buNone/>
            </a:pPr>
            <a:r>
              <a:rPr lang="ru-RU" sz="1600" b="1" i="1" dirty="0" smtClean="0">
                <a:solidFill>
                  <a:schemeClr val="accent6"/>
                </a:solidFill>
              </a:rPr>
              <a:t>2. Подростки </a:t>
            </a:r>
            <a:r>
              <a:rPr lang="ru-RU" sz="1600" b="1" i="1" dirty="0">
                <a:solidFill>
                  <a:schemeClr val="accent6"/>
                </a:solidFill>
              </a:rPr>
              <a:t>с постоянным сниженным настроением .</a:t>
            </a:r>
            <a:endParaRPr lang="ru-RU" sz="1600" b="1" i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accent6"/>
                </a:solidFill>
              </a:rPr>
              <a:t>3. Живо </a:t>
            </a:r>
            <a:r>
              <a:rPr lang="ru-RU" sz="1600" b="1" dirty="0">
                <a:solidFill>
                  <a:schemeClr val="accent6"/>
                </a:solidFill>
              </a:rPr>
              <a:t>на все реагирующие и впечатлительные </a:t>
            </a:r>
            <a:r>
              <a:rPr lang="ru-RU" sz="1600" b="1" dirty="0" smtClean="0">
                <a:solidFill>
                  <a:schemeClr val="accent6"/>
                </a:solidFill>
              </a:rPr>
              <a:t>подростки.</a:t>
            </a:r>
          </a:p>
          <a:p>
            <a:pPr marL="0" indent="0" algn="ctr">
              <a:buNone/>
            </a:pPr>
            <a:r>
              <a:rPr lang="ru-RU" sz="1600" b="1" i="1" cap="small" dirty="0" smtClean="0">
                <a:solidFill>
                  <a:schemeClr val="accent6"/>
                </a:solidFill>
              </a:rPr>
              <a:t>4.</a:t>
            </a:r>
            <a:r>
              <a:rPr lang="ru-RU" sz="1600" b="1" dirty="0"/>
              <a:t> </a:t>
            </a:r>
            <a:r>
              <a:rPr lang="ru-RU" sz="1600" b="1" dirty="0">
                <a:solidFill>
                  <a:schemeClr val="accent6"/>
                </a:solidFill>
              </a:rPr>
              <a:t>Нерешительные, сомневающиеся, мнительные, пугающиеся всего нового, постоянно тревожные </a:t>
            </a:r>
            <a:r>
              <a:rPr lang="ru-RU" sz="1600" b="1" dirty="0" smtClean="0">
                <a:solidFill>
                  <a:schemeClr val="accent6"/>
                </a:solidFill>
              </a:rPr>
              <a:t>подростки</a:t>
            </a:r>
            <a:r>
              <a:rPr lang="ru-RU" sz="1600" b="1" dirty="0"/>
              <a:t>.</a:t>
            </a:r>
            <a:endParaRPr lang="ru-RU" sz="1600" b="1" dirty="0" smtClean="0"/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accent6"/>
                </a:solidFill>
              </a:rPr>
              <a:t>5.</a:t>
            </a:r>
            <a:r>
              <a:rPr lang="ru-RU" sz="1600" b="1" dirty="0">
                <a:solidFill>
                  <a:schemeClr val="accent6"/>
                </a:solidFill>
              </a:rPr>
              <a:t> П</a:t>
            </a:r>
            <a:r>
              <a:rPr lang="ru-RU" sz="1600" b="1" dirty="0" smtClean="0">
                <a:solidFill>
                  <a:schemeClr val="accent6"/>
                </a:solidFill>
              </a:rPr>
              <a:t>одростки </a:t>
            </a:r>
            <a:r>
              <a:rPr lang="ru-RU" sz="1600" b="1" dirty="0">
                <a:solidFill>
                  <a:schemeClr val="accent6"/>
                </a:solidFill>
              </a:rPr>
              <a:t>с выраженной </a:t>
            </a:r>
            <a:r>
              <a:rPr lang="ru-RU" sz="1600" b="1" dirty="0" err="1">
                <a:solidFill>
                  <a:schemeClr val="accent6"/>
                </a:solidFill>
              </a:rPr>
              <a:t>интравертированностью</a:t>
            </a:r>
            <a:r>
              <a:rPr lang="ru-RU" sz="1600" b="1" dirty="0">
                <a:solidFill>
                  <a:schemeClr val="accent6"/>
                </a:solidFill>
              </a:rPr>
              <a:t>, пребывающих в вымышленном мире собственных схем и фантазий, склонных к </a:t>
            </a:r>
            <a:r>
              <a:rPr lang="ru-RU" sz="1600" b="1" dirty="0" smtClean="0">
                <a:solidFill>
                  <a:schemeClr val="accent6"/>
                </a:solidFill>
              </a:rPr>
              <a:t>уединению.</a:t>
            </a: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accent6"/>
                </a:solidFill>
              </a:rPr>
              <a:t>6. </a:t>
            </a:r>
            <a:r>
              <a:rPr lang="ru-RU" sz="1600" b="1" dirty="0">
                <a:solidFill>
                  <a:schemeClr val="accent6"/>
                </a:solidFill>
              </a:rPr>
              <a:t>С</a:t>
            </a:r>
            <a:r>
              <a:rPr lang="ru-RU" sz="1600" b="1" dirty="0" smtClean="0">
                <a:solidFill>
                  <a:schemeClr val="accent6"/>
                </a:solidFill>
              </a:rPr>
              <a:t>клонные </a:t>
            </a:r>
            <a:r>
              <a:rPr lang="ru-RU" sz="1600" b="1" dirty="0">
                <a:solidFill>
                  <a:schemeClr val="accent6"/>
                </a:solidFill>
              </a:rPr>
              <a:t>к бурным вспышкам аффекта, неожиданным действиям и поступкам, решению конфликтов с помощью грубой физической силы. </a:t>
            </a:r>
            <a:endParaRPr lang="ru-RU" sz="1600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accent6"/>
                </a:solidFill>
              </a:rPr>
              <a:t>7. </a:t>
            </a:r>
            <a:r>
              <a:rPr lang="ru-RU" sz="1600" b="1" dirty="0" err="1">
                <a:solidFill>
                  <a:schemeClr val="accent6"/>
                </a:solidFill>
              </a:rPr>
              <a:t>Истероидные</a:t>
            </a:r>
            <a:r>
              <a:rPr lang="ru-RU" sz="1600" b="1" dirty="0">
                <a:solidFill>
                  <a:schemeClr val="accent6"/>
                </a:solidFill>
              </a:rPr>
              <a:t> подростки, характеризующиеся эгоцентризмом, капризностью, </a:t>
            </a:r>
            <a:r>
              <a:rPr lang="ru-RU" sz="1600" b="1" dirty="0" err="1">
                <a:solidFill>
                  <a:schemeClr val="accent6"/>
                </a:solidFill>
              </a:rPr>
              <a:t>демонстративностью</a:t>
            </a:r>
            <a:r>
              <a:rPr lang="ru-RU" sz="1600" b="1" dirty="0">
                <a:solidFill>
                  <a:schemeClr val="accent6"/>
                </a:solidFill>
              </a:rPr>
              <a:t>, потребностью в признании, </a:t>
            </a:r>
            <a:r>
              <a:rPr lang="ru-RU" sz="1600" b="1" dirty="0" smtClean="0">
                <a:solidFill>
                  <a:schemeClr val="accent6"/>
                </a:solidFill>
              </a:rPr>
              <a:t>самовосхвалением.</a:t>
            </a:r>
          </a:p>
          <a:p>
            <a:pPr marL="0" indent="0" algn="ctr">
              <a:buNone/>
            </a:pPr>
            <a:r>
              <a:rPr lang="ru-RU" sz="1600" b="1" dirty="0" smtClean="0">
                <a:solidFill>
                  <a:schemeClr val="accent6"/>
                </a:solidFill>
              </a:rPr>
              <a:t>8.</a:t>
            </a:r>
            <a:r>
              <a:rPr lang="ru-RU" sz="1600" b="1" dirty="0"/>
              <a:t> </a:t>
            </a:r>
            <a:r>
              <a:rPr lang="ru-RU" sz="1600" b="1" dirty="0" smtClean="0">
                <a:solidFill>
                  <a:schemeClr val="accent6"/>
                </a:solidFill>
              </a:rPr>
              <a:t>Слабовольные, </a:t>
            </a:r>
            <a:r>
              <a:rPr lang="ru-RU" sz="1600" b="1" dirty="0">
                <a:solidFill>
                  <a:schemeClr val="accent6"/>
                </a:solidFill>
              </a:rPr>
              <a:t>не </a:t>
            </a:r>
            <a:r>
              <a:rPr lang="ru-RU" sz="1600" b="1" dirty="0" smtClean="0">
                <a:solidFill>
                  <a:schemeClr val="accent6"/>
                </a:solidFill>
              </a:rPr>
              <a:t>способные </a:t>
            </a:r>
            <a:r>
              <a:rPr lang="ru-RU" sz="1600" b="1" dirty="0">
                <a:solidFill>
                  <a:schemeClr val="accent6"/>
                </a:solidFill>
              </a:rPr>
              <a:t>к самостоятельности, постоянно </a:t>
            </a:r>
            <a:r>
              <a:rPr lang="ru-RU" sz="1600" b="1" dirty="0" smtClean="0">
                <a:solidFill>
                  <a:schemeClr val="accent6"/>
                </a:solidFill>
              </a:rPr>
              <a:t>ищущие </a:t>
            </a:r>
            <a:r>
              <a:rPr lang="ru-RU" sz="1600" b="1" dirty="0">
                <a:solidFill>
                  <a:schemeClr val="accent6"/>
                </a:solidFill>
              </a:rPr>
              <a:t>удовольствий, праздности и </a:t>
            </a:r>
            <a:r>
              <a:rPr lang="ru-RU" sz="1600" b="1" dirty="0" smtClean="0">
                <a:solidFill>
                  <a:schemeClr val="accent6"/>
                </a:solidFill>
              </a:rPr>
              <a:t>развлечений.</a:t>
            </a:r>
          </a:p>
          <a:p>
            <a:pPr marL="0" indent="0" algn="ctr">
              <a:buNone/>
            </a:pPr>
            <a:endParaRPr lang="ru-RU" sz="1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46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193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Сектор</vt:lpstr>
      <vt:lpstr>Возрастные особенности формирования зависимого поведения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формирования зависимого поведения</dc:title>
  <dc:creator>User</dc:creator>
  <cp:lastModifiedBy>User</cp:lastModifiedBy>
  <cp:revision>4</cp:revision>
  <dcterms:created xsi:type="dcterms:W3CDTF">2014-12-09T05:59:26Z</dcterms:created>
  <dcterms:modified xsi:type="dcterms:W3CDTF">2014-12-09T06:33:50Z</dcterms:modified>
</cp:coreProperties>
</file>