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7" r:id="rId2"/>
  </p:sldMasterIdLst>
  <p:sldIdLst>
    <p:sldId id="257" r:id="rId3"/>
    <p:sldId id="256" r:id="rId4"/>
    <p:sldId id="265" r:id="rId5"/>
    <p:sldId id="258" r:id="rId6"/>
    <p:sldId id="266" r:id="rId7"/>
    <p:sldId id="267" r:id="rId8"/>
    <p:sldId id="260" r:id="rId9"/>
    <p:sldId id="259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96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8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7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05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91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67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958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45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68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58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2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52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58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902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58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50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2021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710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0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2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99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0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07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6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6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3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8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4ECAE-E475-4FD1-90FA-4873F1258CB1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D40D6D-543A-4B9A-B7BE-2A5ECD793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6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77285" y="64369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/>
              <a:t>Урок русского языка </a:t>
            </a:r>
          </a:p>
          <a:p>
            <a:r>
              <a:rPr lang="ru-RU" i="1" dirty="0" smtClean="0"/>
              <a:t>в 5 классе по теме:</a:t>
            </a:r>
          </a:p>
          <a:p>
            <a:endParaRPr lang="ru-RU" b="1" dirty="0" smtClean="0"/>
          </a:p>
          <a:p>
            <a:r>
              <a:rPr lang="ru-RU" b="1" dirty="0" smtClean="0"/>
              <a:t>Морфемный разбор</a:t>
            </a:r>
            <a:endParaRPr lang="ru-RU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77285" y="380403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i="1" dirty="0" smtClean="0"/>
              <a:t>Учитель </a:t>
            </a:r>
            <a:r>
              <a:rPr lang="ru-RU" i="1" dirty="0" smtClean="0"/>
              <a:t>русского языка и литературы</a:t>
            </a:r>
          </a:p>
          <a:p>
            <a:pPr marL="0" indent="0" algn="ctr">
              <a:buNone/>
            </a:pPr>
            <a:r>
              <a:rPr lang="ru-RU" i="1" dirty="0" smtClean="0"/>
              <a:t>Часова Елена Юрьевна</a:t>
            </a:r>
          </a:p>
          <a:p>
            <a:pPr marL="0" indent="0" algn="ctr">
              <a:buNone/>
            </a:pPr>
            <a:r>
              <a:rPr lang="ru-RU" sz="1700" i="1" dirty="0" smtClean="0"/>
              <a:t>КУ «Специальная учебно-воспитательная школа № 2»</a:t>
            </a:r>
          </a:p>
        </p:txBody>
      </p:sp>
    </p:spTree>
    <p:extLst>
      <p:ext uri="{BB962C8B-B14F-4D97-AF65-F5344CB8AC3E}">
        <p14:creationId xmlns:p14="http://schemas.microsoft.com/office/powerpoint/2010/main" val="6493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Порядок разбора: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Выделить окончание, объяснить его значение. Выделить основу слова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Выделить корень слова, подобрав однокоренные слова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Выделить приставки и суффиксы. Объяснить, если возможно значение приставок и суффиксов.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7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Выполните морфологический разбор слов: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4400" b="1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chemeClr val="bg1"/>
                </a:solidFill>
              </a:rPr>
              <a:t>Лесной</a:t>
            </a:r>
            <a:r>
              <a:rPr lang="ru-RU" sz="4400" b="1" i="1" dirty="0">
                <a:solidFill>
                  <a:schemeClr val="bg1"/>
                </a:solidFill>
              </a:rPr>
              <a:t>, перелесок, приморский, прогуляться, многолетний.</a:t>
            </a:r>
            <a:endParaRPr lang="ru-RU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1981200"/>
            <a:ext cx="10633364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bg1"/>
                </a:solidFill>
              </a:rPr>
              <a:t>- Что же такое морфемный разбор слова?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chemeClr val="bg1"/>
                </a:solidFill>
              </a:rPr>
              <a:t>- В какой последовательности нужно его выполнять?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86964"/>
            <a:ext cx="9144000" cy="110161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Двадцать восьмое января</a:t>
            </a:r>
            <a:endParaRPr lang="ru-RU" sz="44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550807"/>
            <a:ext cx="9144000" cy="1101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Классная работа</a:t>
            </a:r>
            <a:endParaRPr lang="ru-RU" sz="4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81200" y="960785"/>
            <a:ext cx="9144000" cy="1101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Морфемный разбор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333913" y="3816227"/>
            <a:ext cx="8438574" cy="10447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Морфемика – это раздел науки о языке, который изучает морфемный состав слова.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07674" y="2006965"/>
            <a:ext cx="7176655" cy="1044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Что такое морфемика?</a:t>
            </a:r>
            <a:endParaRPr lang="ru-R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ree Pencil Clipart - Public Domain Pencil clip art, images and graph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699">
            <a:off x="9369966" y="447025"/>
            <a:ext cx="2099616" cy="239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y English Wiki - rea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2" y="4334093"/>
            <a:ext cx="3196107" cy="242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48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86964"/>
            <a:ext cx="9144000" cy="110161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Двадцать восьмое января</a:t>
            </a:r>
            <a:endParaRPr lang="ru-RU" sz="44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550807"/>
            <a:ext cx="9144000" cy="1101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Классная работа</a:t>
            </a:r>
            <a:endParaRPr lang="ru-RU" sz="4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81200" y="960785"/>
            <a:ext cx="9144000" cy="1101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Морфемный разбор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19508" y="3006206"/>
            <a:ext cx="6192981" cy="6916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морфема?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779808" y="4152214"/>
            <a:ext cx="6733308" cy="6916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Морфема- это значимая часть слова. 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ree Pencil Clipart - Public Domain Pencil clip art, images and graph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699">
            <a:off x="9463308" y="650597"/>
            <a:ext cx="2099616" cy="239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y English Wiki - rea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01" y="4212325"/>
            <a:ext cx="3196107" cy="242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70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358" y="1435549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Что такое корень?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3864" y="3872903"/>
            <a:ext cx="6648036" cy="1059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1"/>
                </a:solidFill>
              </a:rPr>
              <a:t>Корень – главная значимая часть слова, в которой заключено лексическое значение, общее для всех однокоренных слов: </a:t>
            </a:r>
            <a:r>
              <a:rPr lang="ru-RU" sz="3200" b="1" i="1" dirty="0">
                <a:solidFill>
                  <a:schemeClr val="bg1"/>
                </a:solidFill>
              </a:rPr>
              <a:t>вода, водяной, паводок, водный</a:t>
            </a:r>
            <a:r>
              <a:rPr lang="ru-RU" sz="32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054" name="Picture 6" descr="Руч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466" y="651793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30 Марта 2013 - Персональный сай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900" y="3196556"/>
            <a:ext cx="4038210" cy="302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олилиния 16"/>
          <p:cNvSpPr/>
          <p:nvPr/>
        </p:nvSpPr>
        <p:spPr>
          <a:xfrm>
            <a:off x="1911927" y="4350327"/>
            <a:ext cx="734291" cy="207818"/>
          </a:xfrm>
          <a:custGeom>
            <a:avLst/>
            <a:gdLst>
              <a:gd name="connsiteX0" fmla="*/ 0 w 1878540"/>
              <a:gd name="connsiteY0" fmla="*/ 471097 h 496213"/>
              <a:gd name="connsiteX1" fmla="*/ 886691 w 1878540"/>
              <a:gd name="connsiteY1" fmla="*/ 42 h 496213"/>
              <a:gd name="connsiteX2" fmla="*/ 1787237 w 1878540"/>
              <a:gd name="connsiteY2" fmla="*/ 443388 h 496213"/>
              <a:gd name="connsiteX3" fmla="*/ 1801091 w 1878540"/>
              <a:gd name="connsiteY3" fmla="*/ 471097 h 4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8540" h="496213">
                <a:moveTo>
                  <a:pt x="0" y="471097"/>
                </a:moveTo>
                <a:cubicBezTo>
                  <a:pt x="294409" y="237878"/>
                  <a:pt x="588818" y="4660"/>
                  <a:pt x="886691" y="42"/>
                </a:cubicBezTo>
                <a:cubicBezTo>
                  <a:pt x="1184564" y="-4576"/>
                  <a:pt x="1634837" y="364879"/>
                  <a:pt x="1787237" y="443388"/>
                </a:cubicBezTo>
                <a:cubicBezTo>
                  <a:pt x="1939637" y="521897"/>
                  <a:pt x="1870364" y="496497"/>
                  <a:pt x="1801091" y="471097"/>
                </a:cubicBez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007622" y="4350327"/>
            <a:ext cx="578233" cy="207818"/>
          </a:xfrm>
          <a:custGeom>
            <a:avLst/>
            <a:gdLst>
              <a:gd name="connsiteX0" fmla="*/ 0 w 1878540"/>
              <a:gd name="connsiteY0" fmla="*/ 471097 h 496213"/>
              <a:gd name="connsiteX1" fmla="*/ 886691 w 1878540"/>
              <a:gd name="connsiteY1" fmla="*/ 42 h 496213"/>
              <a:gd name="connsiteX2" fmla="*/ 1787237 w 1878540"/>
              <a:gd name="connsiteY2" fmla="*/ 443388 h 496213"/>
              <a:gd name="connsiteX3" fmla="*/ 1801091 w 1878540"/>
              <a:gd name="connsiteY3" fmla="*/ 471097 h 4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8540" h="496213">
                <a:moveTo>
                  <a:pt x="0" y="471097"/>
                </a:moveTo>
                <a:cubicBezTo>
                  <a:pt x="294409" y="237878"/>
                  <a:pt x="588818" y="4660"/>
                  <a:pt x="886691" y="42"/>
                </a:cubicBezTo>
                <a:cubicBezTo>
                  <a:pt x="1184564" y="-4576"/>
                  <a:pt x="1634837" y="364879"/>
                  <a:pt x="1787237" y="443388"/>
                </a:cubicBezTo>
                <a:cubicBezTo>
                  <a:pt x="1939637" y="521897"/>
                  <a:pt x="1870364" y="496497"/>
                  <a:pt x="1801091" y="471097"/>
                </a:cubicBez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156890" y="4333457"/>
            <a:ext cx="524254" cy="155415"/>
          </a:xfrm>
          <a:custGeom>
            <a:avLst/>
            <a:gdLst>
              <a:gd name="connsiteX0" fmla="*/ 0 w 1878540"/>
              <a:gd name="connsiteY0" fmla="*/ 471097 h 496213"/>
              <a:gd name="connsiteX1" fmla="*/ 886691 w 1878540"/>
              <a:gd name="connsiteY1" fmla="*/ 42 h 496213"/>
              <a:gd name="connsiteX2" fmla="*/ 1787237 w 1878540"/>
              <a:gd name="connsiteY2" fmla="*/ 443388 h 496213"/>
              <a:gd name="connsiteX3" fmla="*/ 1801091 w 1878540"/>
              <a:gd name="connsiteY3" fmla="*/ 471097 h 4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8540" h="496213">
                <a:moveTo>
                  <a:pt x="0" y="471097"/>
                </a:moveTo>
                <a:cubicBezTo>
                  <a:pt x="294409" y="237878"/>
                  <a:pt x="588818" y="4660"/>
                  <a:pt x="886691" y="42"/>
                </a:cubicBezTo>
                <a:cubicBezTo>
                  <a:pt x="1184564" y="-4576"/>
                  <a:pt x="1634837" y="364879"/>
                  <a:pt x="1787237" y="443388"/>
                </a:cubicBezTo>
                <a:cubicBezTo>
                  <a:pt x="1939637" y="521897"/>
                  <a:pt x="1870364" y="496497"/>
                  <a:pt x="1801091" y="471097"/>
                </a:cubicBez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7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1676400" y="10670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chemeClr val="bg1"/>
                </a:solidFill>
              </a:rPr>
              <a:t>Что такое приставка? 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201246" y="3533145"/>
            <a:ext cx="6648036" cy="1059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Приставка – значимая часть слова, которая служит для образования новых однокоренных слов: ехать – приехать, уехать, заехать, переехать. Приставка находится </a:t>
            </a:r>
            <a:r>
              <a:rPr lang="ru-RU" sz="3200" b="1" u="sng" dirty="0" smtClean="0">
                <a:solidFill>
                  <a:schemeClr val="bg1"/>
                </a:solidFill>
              </a:rPr>
              <a:t>перед </a:t>
            </a:r>
            <a:r>
              <a:rPr lang="ru-RU" sz="3200" b="1" dirty="0" smtClean="0">
                <a:solidFill>
                  <a:schemeClr val="bg1"/>
                </a:solidFill>
              </a:rPr>
              <a:t>корнем.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054" name="Picture 6" descr="Руч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466" y="651793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30 Марта 2013 - Персональный сай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927" y="3641481"/>
            <a:ext cx="4038210" cy="302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1300277" y="3641481"/>
            <a:ext cx="752245" cy="182374"/>
            <a:chOff x="1898073" y="3810000"/>
            <a:chExt cx="2618509" cy="85898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898073" y="3810000"/>
              <a:ext cx="2618509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4475018" y="3810000"/>
              <a:ext cx="0" cy="85898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2891857" y="3641481"/>
            <a:ext cx="476847" cy="182374"/>
            <a:chOff x="1898073" y="3810000"/>
            <a:chExt cx="2618509" cy="85898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898073" y="3810000"/>
              <a:ext cx="2618509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4475018" y="3810000"/>
              <a:ext cx="0" cy="85898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4286840" y="3696900"/>
            <a:ext cx="476847" cy="182374"/>
            <a:chOff x="1898073" y="3810000"/>
            <a:chExt cx="2618509" cy="858982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1898073" y="3810000"/>
              <a:ext cx="2618509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4475018" y="3810000"/>
              <a:ext cx="0" cy="85898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5838248" y="3696900"/>
            <a:ext cx="798079" cy="218142"/>
            <a:chOff x="1898073" y="3810000"/>
            <a:chExt cx="2618509" cy="85898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1898073" y="3810000"/>
              <a:ext cx="2618509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4475018" y="3810000"/>
              <a:ext cx="0" cy="85898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563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538" y="964417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Что такое суффикс? 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49343" y="3968085"/>
            <a:ext cx="6648036" cy="1059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Суффикс – значимая часть слова, которая, как правило, служит для образования новых однокоренных слов: человек, человечек, человеческий. Суффикс находится </a:t>
            </a:r>
            <a:r>
              <a:rPr lang="ru-RU" sz="3200" b="1" u="sng" dirty="0" smtClean="0">
                <a:solidFill>
                  <a:schemeClr val="bg1"/>
                </a:solidFill>
              </a:rPr>
              <a:t>после</a:t>
            </a:r>
            <a:r>
              <a:rPr lang="ru-RU" sz="3200" b="1" dirty="0" smtClean="0">
                <a:solidFill>
                  <a:schemeClr val="bg1"/>
                </a:solidFill>
              </a:rPr>
              <a:t> корня.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Учитель Татьяна Писаревская Портфоли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40" y="3250911"/>
            <a:ext cx="28575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липарт &quot; Винни-Пух &quot;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77" y="611876"/>
            <a:ext cx="2688808" cy="335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3582388" y="3959915"/>
            <a:ext cx="754085" cy="334994"/>
            <a:chOff x="3768436" y="3616036"/>
            <a:chExt cx="1039091" cy="775853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68436" y="3616036"/>
              <a:ext cx="595746" cy="69272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 flipV="1">
              <a:off x="4364182" y="3629891"/>
              <a:ext cx="443345" cy="76199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6570516" y="3407559"/>
            <a:ext cx="775855" cy="403878"/>
            <a:chOff x="3768436" y="3616036"/>
            <a:chExt cx="1039091" cy="775853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768436" y="3616036"/>
              <a:ext cx="595746" cy="69272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 flipV="1">
              <a:off x="4364182" y="3629891"/>
              <a:ext cx="443345" cy="76199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900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656269" y="110689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chemeClr val="bg1"/>
                </a:solidFill>
              </a:rPr>
              <a:t>Что такое окончание? 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323441" y="3908979"/>
            <a:ext cx="6648036" cy="1514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Окончание – изменяемая часть слова, которая служит для образования грамматических форм существительных, прилагательных, числительных, местоимений и глаголов: терем¨, у терема, к терему; я тужу, ты тужишь, он тужит. Таким образом, окончание имеет грамматическое значение.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Учитель Татьяна Писаревская Портфоли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40" y="3250911"/>
            <a:ext cx="28575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липарт &quot; Винни-Пух &quot;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77" y="611876"/>
            <a:ext cx="2688808" cy="335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54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182" y="9250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i="1" dirty="0">
                <a:solidFill>
                  <a:schemeClr val="bg1"/>
                </a:solidFill>
              </a:rPr>
              <a:t>«Я ль, скажи мне всех милее,</a:t>
            </a:r>
          </a:p>
          <a:p>
            <a:pPr marL="0" indent="0">
              <a:buNone/>
            </a:pPr>
            <a:r>
              <a:rPr lang="ru-RU" sz="4800" i="1" dirty="0">
                <a:solidFill>
                  <a:schemeClr val="bg1"/>
                </a:solidFill>
              </a:rPr>
              <a:t>Всех румяней и белее? »</a:t>
            </a:r>
          </a:p>
          <a:p>
            <a:pPr marL="0" indent="0">
              <a:buNone/>
            </a:pPr>
            <a:r>
              <a:rPr lang="ru-RU" sz="4800" i="1" dirty="0">
                <a:solidFill>
                  <a:schemeClr val="bg1"/>
                </a:solidFill>
              </a:rPr>
              <a:t>Что же зеркальце в ответ?</a:t>
            </a:r>
          </a:p>
          <a:p>
            <a:pPr marL="0" indent="0">
              <a:buNone/>
            </a:pPr>
            <a:r>
              <a:rPr lang="ru-RU" sz="4800" i="1" dirty="0">
                <a:solidFill>
                  <a:schemeClr val="bg1"/>
                </a:solidFill>
              </a:rPr>
              <a:t>«Ты прекрасна, спору нет…»</a:t>
            </a:r>
          </a:p>
          <a:p>
            <a:pPr marL="0" indent="0">
              <a:buNone/>
            </a:pPr>
            <a:endParaRPr lang="ru-RU" sz="4800" i="1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43449" y="4104337"/>
            <a:ext cx="6648036" cy="1514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А. С. Пушкин «Сказка о мертвой царевне и о семи богатырях»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3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614055" y="2393662"/>
            <a:ext cx="8499763" cy="31481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3800" i="1" dirty="0" smtClean="0">
                <a:solidFill>
                  <a:schemeClr val="bg1"/>
                </a:solidFill>
              </a:rPr>
              <a:t>Прекрасна</a:t>
            </a:r>
            <a:endParaRPr lang="ru-RU" sz="138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08474" y="2819400"/>
            <a:ext cx="1080654" cy="1371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89365" y="4211782"/>
            <a:ext cx="7432963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лилиния 13"/>
          <p:cNvSpPr/>
          <p:nvPr/>
        </p:nvSpPr>
        <p:spPr>
          <a:xfrm>
            <a:off x="4835237" y="2145555"/>
            <a:ext cx="3144980" cy="874736"/>
          </a:xfrm>
          <a:custGeom>
            <a:avLst/>
            <a:gdLst>
              <a:gd name="connsiteX0" fmla="*/ 0 w 1878540"/>
              <a:gd name="connsiteY0" fmla="*/ 471097 h 496213"/>
              <a:gd name="connsiteX1" fmla="*/ 886691 w 1878540"/>
              <a:gd name="connsiteY1" fmla="*/ 42 h 496213"/>
              <a:gd name="connsiteX2" fmla="*/ 1787237 w 1878540"/>
              <a:gd name="connsiteY2" fmla="*/ 443388 h 496213"/>
              <a:gd name="connsiteX3" fmla="*/ 1801091 w 1878540"/>
              <a:gd name="connsiteY3" fmla="*/ 471097 h 4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8540" h="496213">
                <a:moveTo>
                  <a:pt x="0" y="471097"/>
                </a:moveTo>
                <a:cubicBezTo>
                  <a:pt x="294409" y="237878"/>
                  <a:pt x="588818" y="4660"/>
                  <a:pt x="886691" y="42"/>
                </a:cubicBezTo>
                <a:cubicBezTo>
                  <a:pt x="1184564" y="-4576"/>
                  <a:pt x="1634837" y="364879"/>
                  <a:pt x="1787237" y="443388"/>
                </a:cubicBezTo>
                <a:cubicBezTo>
                  <a:pt x="1939637" y="521897"/>
                  <a:pt x="1870364" y="496497"/>
                  <a:pt x="1801091" y="471097"/>
                </a:cubicBez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2154383" y="2306782"/>
            <a:ext cx="2618509" cy="858982"/>
            <a:chOff x="1898073" y="3810000"/>
            <a:chExt cx="2618509" cy="85898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898073" y="3810000"/>
              <a:ext cx="2618509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475018" y="3810000"/>
              <a:ext cx="0" cy="85898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8177642" y="2452254"/>
            <a:ext cx="869375" cy="775853"/>
            <a:chOff x="3768436" y="3616036"/>
            <a:chExt cx="1039091" cy="77585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3768436" y="3616036"/>
              <a:ext cx="595746" cy="69272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H="1" flipV="1">
              <a:off x="4364182" y="3629891"/>
              <a:ext cx="443345" cy="76199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446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323</Words>
  <Application>Microsoft Office PowerPoint</Application>
  <PresentationFormat>Широкоэкранный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Segoe Print</vt:lpstr>
      <vt:lpstr>Wingdings 3</vt:lpstr>
      <vt:lpstr>Тема Office</vt:lpstr>
      <vt:lpstr>Легкий дым</vt:lpstr>
      <vt:lpstr>Презентация PowerPoint</vt:lpstr>
      <vt:lpstr>Двадцать восьмое января</vt:lpstr>
      <vt:lpstr>Двадцать восьмое января</vt:lpstr>
      <vt:lpstr>Что такое корень?</vt:lpstr>
      <vt:lpstr>Презентация PowerPoint</vt:lpstr>
      <vt:lpstr>Что такое суффикс? </vt:lpstr>
      <vt:lpstr>Презентация PowerPoint</vt:lpstr>
      <vt:lpstr>Презентация PowerPoint</vt:lpstr>
      <vt:lpstr>Презентация PowerPoint</vt:lpstr>
      <vt:lpstr>Порядок разбора:</vt:lpstr>
      <vt:lpstr>Выполните морфологический разбор слов: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Часова</dc:creator>
  <cp:lastModifiedBy>Елена Часова</cp:lastModifiedBy>
  <cp:revision>8</cp:revision>
  <dcterms:created xsi:type="dcterms:W3CDTF">2015-01-27T16:31:25Z</dcterms:created>
  <dcterms:modified xsi:type="dcterms:W3CDTF">2015-01-27T17:41:09Z</dcterms:modified>
</cp:coreProperties>
</file>