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7" r:id="rId3"/>
    <p:sldId id="268" r:id="rId4"/>
    <p:sldId id="257" r:id="rId5"/>
    <p:sldId id="258" r:id="rId6"/>
    <p:sldId id="259" r:id="rId7"/>
    <p:sldId id="260" r:id="rId8"/>
    <p:sldId id="278" r:id="rId9"/>
    <p:sldId id="261" r:id="rId10"/>
    <p:sldId id="262" r:id="rId11"/>
    <p:sldId id="270" r:id="rId12"/>
    <p:sldId id="279" r:id="rId13"/>
    <p:sldId id="263" r:id="rId14"/>
    <p:sldId id="269" r:id="rId15"/>
    <p:sldId id="271" r:id="rId16"/>
    <p:sldId id="272" r:id="rId17"/>
    <p:sldId id="273" r:id="rId18"/>
    <p:sldId id="274" r:id="rId19"/>
    <p:sldId id="275" r:id="rId20"/>
    <p:sldId id="26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2" autoAdjust="0"/>
    <p:restoredTop sz="94590" autoAdjust="0"/>
  </p:normalViewPr>
  <p:slideViewPr>
    <p:cSldViewPr>
      <p:cViewPr varScale="1">
        <p:scale>
          <a:sx n="51" d="100"/>
          <a:sy n="51" d="100"/>
        </p:scale>
        <p:origin x="547" y="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003B8933-0E1C-437E-A51E-B22AF0A1EA99}" type="datetimeFigureOut">
              <a:rPr lang="ru-RU" smtClean="0"/>
              <a:pPr/>
              <a:t>13.11.2014</a:t>
            </a:fld>
            <a:endParaRPr lang="ru-RU"/>
          </a:p>
        </p:txBody>
      </p:sp>
      <p:sp>
        <p:nvSpPr>
          <p:cNvPr id="16" name="Номер слайда 15"/>
          <p:cNvSpPr>
            <a:spLocks noGrp="1"/>
          </p:cNvSpPr>
          <p:nvPr>
            <p:ph type="sldNum" sz="quarter" idx="11"/>
          </p:nvPr>
        </p:nvSpPr>
        <p:spPr/>
        <p:txBody>
          <a:bodyPr/>
          <a:lstStyle/>
          <a:p>
            <a:fld id="{12847BB7-7F72-4F25-9ACF-008AAE3E5530}"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03B8933-0E1C-437E-A51E-B22AF0A1EA99}" type="datetimeFigureOut">
              <a:rPr lang="ru-RU" smtClean="0"/>
              <a:pPr/>
              <a:t>13.11.2014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847BB7-7F72-4F25-9ACF-008AAE3E553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03B8933-0E1C-437E-A51E-B22AF0A1EA99}" type="datetimeFigureOut">
              <a:rPr lang="ru-RU" smtClean="0"/>
              <a:pPr/>
              <a:t>13.11.2014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847BB7-7F72-4F25-9ACF-008AAE3E553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003B8933-0E1C-437E-A51E-B22AF0A1EA99}" type="datetimeFigureOut">
              <a:rPr lang="ru-RU" smtClean="0"/>
              <a:pPr/>
              <a:t>13.11.2014</a:t>
            </a:fld>
            <a:endParaRPr lang="ru-RU"/>
          </a:p>
        </p:txBody>
      </p:sp>
      <p:sp>
        <p:nvSpPr>
          <p:cNvPr id="15" name="Номер слайда 14"/>
          <p:cNvSpPr>
            <a:spLocks noGrp="1"/>
          </p:cNvSpPr>
          <p:nvPr>
            <p:ph type="sldNum" sz="quarter" idx="15"/>
          </p:nvPr>
        </p:nvSpPr>
        <p:spPr/>
        <p:txBody>
          <a:bodyPr/>
          <a:lstStyle>
            <a:lvl1pPr algn="ctr">
              <a:defRPr/>
            </a:lvl1pPr>
          </a:lstStyle>
          <a:p>
            <a:fld id="{12847BB7-7F72-4F25-9ACF-008AAE3E5530}"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003B8933-0E1C-437E-A51E-B22AF0A1EA99}" type="datetimeFigureOut">
              <a:rPr lang="ru-RU" smtClean="0"/>
              <a:pPr/>
              <a:t>13.11.2014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847BB7-7F72-4F25-9ACF-008AAE3E5530}"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003B8933-0E1C-437E-A51E-B22AF0A1EA99}" type="datetimeFigureOut">
              <a:rPr lang="ru-RU" smtClean="0"/>
              <a:pPr/>
              <a:t>13.11.2014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2847BB7-7F72-4F25-9ACF-008AAE3E5530}"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12847BB7-7F72-4F25-9ACF-008AAE3E5530}"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003B8933-0E1C-437E-A51E-B22AF0A1EA99}" type="datetimeFigureOut">
              <a:rPr lang="ru-RU" smtClean="0"/>
              <a:pPr/>
              <a:t>13.11.2014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03B8933-0E1C-437E-A51E-B22AF0A1EA99}" type="datetimeFigureOut">
              <a:rPr lang="ru-RU" smtClean="0"/>
              <a:pPr/>
              <a:t>13.11.2014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2847BB7-7F72-4F25-9ACF-008AAE3E5530}"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03B8933-0E1C-437E-A51E-B22AF0A1EA99}" type="datetimeFigureOut">
              <a:rPr lang="ru-RU" smtClean="0"/>
              <a:pPr/>
              <a:t>13.11.2014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2847BB7-7F72-4F25-9ACF-008AAE3E553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003B8933-0E1C-437E-A51E-B22AF0A1EA99}" type="datetimeFigureOut">
              <a:rPr lang="ru-RU" smtClean="0"/>
              <a:pPr/>
              <a:t>13.11.2014</a:t>
            </a:fld>
            <a:endParaRPr lang="ru-RU"/>
          </a:p>
        </p:txBody>
      </p:sp>
      <p:sp>
        <p:nvSpPr>
          <p:cNvPr id="9" name="Номер слайда 8"/>
          <p:cNvSpPr>
            <a:spLocks noGrp="1"/>
          </p:cNvSpPr>
          <p:nvPr>
            <p:ph type="sldNum" sz="quarter" idx="15"/>
          </p:nvPr>
        </p:nvSpPr>
        <p:spPr/>
        <p:txBody>
          <a:bodyPr/>
          <a:lstStyle/>
          <a:p>
            <a:fld id="{12847BB7-7F72-4F25-9ACF-008AAE3E5530}"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003B8933-0E1C-437E-A51E-B22AF0A1EA99}" type="datetimeFigureOut">
              <a:rPr lang="ru-RU" smtClean="0"/>
              <a:pPr/>
              <a:t>13.11.2014</a:t>
            </a:fld>
            <a:endParaRPr lang="ru-RU"/>
          </a:p>
        </p:txBody>
      </p:sp>
      <p:sp>
        <p:nvSpPr>
          <p:cNvPr id="9" name="Номер слайда 8"/>
          <p:cNvSpPr>
            <a:spLocks noGrp="1"/>
          </p:cNvSpPr>
          <p:nvPr>
            <p:ph type="sldNum" sz="quarter" idx="11"/>
          </p:nvPr>
        </p:nvSpPr>
        <p:spPr/>
        <p:txBody>
          <a:bodyPr/>
          <a:lstStyle/>
          <a:p>
            <a:fld id="{12847BB7-7F72-4F25-9ACF-008AAE3E5530}"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03B8933-0E1C-437E-A51E-B22AF0A1EA99}" type="datetimeFigureOut">
              <a:rPr lang="ru-RU" smtClean="0"/>
              <a:pPr/>
              <a:t>13.11.2014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2847BB7-7F72-4F25-9ACF-008AAE3E5530}"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2987824" y="6093296"/>
            <a:ext cx="5867400" cy="522288"/>
          </a:xfrm>
        </p:spPr>
        <p:txBody>
          <a:bodyPr>
            <a:normAutofit fontScale="90000"/>
          </a:bodyPr>
          <a:lstStyle/>
          <a:p>
            <a:pPr algn="ctr"/>
            <a:r>
              <a:rPr lang="ru-RU" dirty="0" err="1" smtClean="0"/>
              <a:t>Ка</a:t>
            </a:r>
            <a:r>
              <a:rPr lang="ba-RU" dirty="0" smtClean="0"/>
              <a:t>шапова зөлфирә </a:t>
            </a:r>
            <a:br>
              <a:rPr lang="ba-RU" dirty="0" smtClean="0"/>
            </a:br>
            <a:r>
              <a:rPr lang="ba-RU" dirty="0" smtClean="0"/>
              <a:t>26-сы урта мәктәптең 6-сы класс уҡыусыһы</a:t>
            </a:r>
            <a:endParaRPr lang="ru-RU" dirty="0"/>
          </a:p>
        </p:txBody>
      </p:sp>
      <p:pic>
        <p:nvPicPr>
          <p:cNvPr id="10" name="Рисунок 9" descr="ex029-copy.jpg"/>
          <p:cNvPicPr>
            <a:picLocks noGrp="1" noChangeAspect="1"/>
          </p:cNvPicPr>
          <p:nvPr>
            <p:ph type="pic" idx="1"/>
          </p:nvPr>
        </p:nvPicPr>
        <p:blipFill>
          <a:blip r:embed="rId2" cstate="print"/>
          <a:srcRect t="31940" b="31940"/>
          <a:stretch>
            <a:fillRect/>
          </a:stretch>
        </p:blipFill>
        <p:spPr>
          <a:xfrm>
            <a:off x="467544" y="332656"/>
            <a:ext cx="8534400" cy="4320480"/>
          </a:xfrm>
        </p:spPr>
      </p:pic>
      <p:sp>
        <p:nvSpPr>
          <p:cNvPr id="9" name="Текст 8"/>
          <p:cNvSpPr>
            <a:spLocks noGrp="1"/>
          </p:cNvSpPr>
          <p:nvPr>
            <p:ph type="body" sz="half" idx="2"/>
          </p:nvPr>
        </p:nvSpPr>
        <p:spPr>
          <a:xfrm>
            <a:off x="827584" y="4941168"/>
            <a:ext cx="7272808" cy="768350"/>
          </a:xfrm>
        </p:spPr>
        <p:txBody>
          <a:bodyPr>
            <a:noAutofit/>
          </a:bodyPr>
          <a:lstStyle/>
          <a:p>
            <a:pPr algn="ctr"/>
            <a:r>
              <a:rPr lang="ba-RU" sz="3200" b="1" dirty="0" smtClean="0">
                <a:latin typeface="a_Helver Bashkir" pitchFamily="34" charset="0"/>
              </a:rPr>
              <a:t>Ҡурай- башҡорт халҡының  айырылғыһыҙ юлдашы.</a:t>
            </a:r>
            <a:endParaRPr lang="ru-RU" sz="3200" b="1" dirty="0">
              <a:latin typeface="a_Helver Bashkir"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uldashev.jpg"/>
          <p:cNvPicPr>
            <a:picLocks noGrp="1" noChangeAspect="1"/>
          </p:cNvPicPr>
          <p:nvPr>
            <p:ph idx="1"/>
          </p:nvPr>
        </p:nvPicPr>
        <p:blipFill>
          <a:blip r:embed="rId2" cstate="print"/>
          <a:stretch>
            <a:fillRect/>
          </a:stretch>
        </p:blipFill>
        <p:spPr>
          <a:xfrm>
            <a:off x="611560" y="1556792"/>
            <a:ext cx="3312368" cy="4597970"/>
          </a:xfrm>
        </p:spPr>
      </p:pic>
      <p:sp>
        <p:nvSpPr>
          <p:cNvPr id="2" name="Заголовок 1"/>
          <p:cNvSpPr>
            <a:spLocks noGrp="1"/>
          </p:cNvSpPr>
          <p:nvPr>
            <p:ph type="title"/>
          </p:nvPr>
        </p:nvSpPr>
        <p:spPr/>
        <p:txBody>
          <a:bodyPr>
            <a:noAutofit/>
          </a:bodyPr>
          <a:lstStyle/>
          <a:p>
            <a:r>
              <a:rPr lang="ba-RU" sz="2000" dirty="0" smtClean="0">
                <a:latin typeface="a_Helver Bashkir" pitchFamily="34" charset="0"/>
              </a:rPr>
              <a:t>Уйнағанда ҡурайҙың баш яғын өҫкө тештәр уртаһына, уң йәки һул яҡҡа терәп, ирендәр менән ҡымтыйҙар. Ауыҙзың ярылары һәм аңҡау тауыш бәүелткесе итеп ҡулланыла. Ҡурайҙа оҫта уйнаусылар күкрәктән сыҡҡан тын менән көпшәгә өрөп моң сығаралар</a:t>
            </a:r>
            <a:endParaRPr lang="ru-RU" sz="2000" dirty="0">
              <a:latin typeface="a_Helver Bashkir" pitchFamily="34" charset="0"/>
            </a:endParaRPr>
          </a:p>
        </p:txBody>
      </p:sp>
      <p:pic>
        <p:nvPicPr>
          <p:cNvPr id="5" name="Рисунок 4" descr="21.jpg"/>
          <p:cNvPicPr>
            <a:picLocks noChangeAspect="1"/>
          </p:cNvPicPr>
          <p:nvPr/>
        </p:nvPicPr>
        <p:blipFill>
          <a:blip r:embed="rId3" cstate="print"/>
          <a:stretch>
            <a:fillRect/>
          </a:stretch>
        </p:blipFill>
        <p:spPr>
          <a:xfrm>
            <a:off x="4860032" y="1556792"/>
            <a:ext cx="3626718" cy="4608512"/>
          </a:xfrm>
          <a:prstGeom prst="rect">
            <a:avLst/>
          </a:prstGeom>
        </p:spPr>
      </p:pic>
    </p:spTree>
  </p:cSld>
  <p:clrMapOvr>
    <a:masterClrMapping/>
  </p:clrMapOvr>
  <p:transition spd="slow">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ln>
            <a:noFill/>
          </a:ln>
        </p:spPr>
        <p:style>
          <a:lnRef idx="2">
            <a:schemeClr val="dk1"/>
          </a:lnRef>
          <a:fillRef idx="1">
            <a:schemeClr val="lt1"/>
          </a:fillRef>
          <a:effectRef idx="0">
            <a:schemeClr val="dk1"/>
          </a:effectRef>
          <a:fontRef idx="minor">
            <a:schemeClr val="dk1"/>
          </a:fontRef>
        </p:style>
        <p:txBody>
          <a:bodyPr numCol="3">
            <a:normAutofit fontScale="85000" lnSpcReduction="10000"/>
          </a:bodyPr>
          <a:lstStyle/>
          <a:p>
            <a:r>
              <a:rPr lang="ba-RU" smtClean="0">
                <a:solidFill>
                  <a:schemeClr val="bg2"/>
                </a:solidFill>
              </a:rPr>
              <a:t>Салауат Юлаев</a:t>
            </a:r>
            <a:endParaRPr lang="ru-RU" smtClean="0">
              <a:solidFill>
                <a:schemeClr val="bg2"/>
              </a:solidFill>
            </a:endParaRPr>
          </a:p>
          <a:p>
            <a:r>
              <a:rPr lang="ru-RU" dirty="0" err="1" smtClean="0">
                <a:solidFill>
                  <a:schemeClr val="bg2"/>
                </a:solidFill>
              </a:rPr>
              <a:t>Ишмулла</a:t>
            </a:r>
            <a:r>
              <a:rPr lang="ru-RU" dirty="0" smtClean="0">
                <a:solidFill>
                  <a:schemeClr val="bg2"/>
                </a:solidFill>
              </a:rPr>
              <a:t> </a:t>
            </a:r>
            <a:r>
              <a:rPr lang="ru-RU" dirty="0" err="1" smtClean="0">
                <a:solidFill>
                  <a:schemeClr val="bg2"/>
                </a:solidFill>
              </a:rPr>
              <a:t>Дилмөхәмәтов</a:t>
            </a:r>
            <a:endParaRPr lang="ru-RU" dirty="0" smtClean="0">
              <a:solidFill>
                <a:schemeClr val="bg2"/>
              </a:solidFill>
            </a:endParaRPr>
          </a:p>
          <a:p>
            <a:pPr lvl="0"/>
            <a:r>
              <a:rPr lang="ru-RU" dirty="0" err="1" smtClean="0">
                <a:solidFill>
                  <a:schemeClr val="bg2"/>
                </a:solidFill>
              </a:rPr>
              <a:t>Йомабай</a:t>
            </a:r>
            <a:r>
              <a:rPr lang="ru-RU" dirty="0" smtClean="0">
                <a:solidFill>
                  <a:schemeClr val="bg2"/>
                </a:solidFill>
              </a:rPr>
              <a:t> </a:t>
            </a:r>
            <a:r>
              <a:rPr lang="ru-RU" dirty="0" err="1" smtClean="0">
                <a:solidFill>
                  <a:schemeClr val="bg2"/>
                </a:solidFill>
              </a:rPr>
              <a:t>Иҫәнбаев</a:t>
            </a:r>
            <a:endParaRPr lang="ru-RU" dirty="0" smtClean="0">
              <a:solidFill>
                <a:schemeClr val="bg2"/>
              </a:solidFill>
            </a:endParaRPr>
          </a:p>
          <a:p>
            <a:pPr lvl="0"/>
            <a:r>
              <a:rPr lang="ru-RU" dirty="0" err="1" smtClean="0">
                <a:solidFill>
                  <a:schemeClr val="bg2"/>
                </a:solidFill>
              </a:rPr>
              <a:t>Әҙһәм</a:t>
            </a:r>
            <a:r>
              <a:rPr lang="ru-RU" dirty="0" smtClean="0">
                <a:solidFill>
                  <a:schemeClr val="bg2"/>
                </a:solidFill>
              </a:rPr>
              <a:t> </a:t>
            </a:r>
            <a:r>
              <a:rPr lang="ru-RU" dirty="0" err="1" smtClean="0">
                <a:solidFill>
                  <a:schemeClr val="bg2"/>
                </a:solidFill>
              </a:rPr>
              <a:t>Исҡужин</a:t>
            </a:r>
            <a:endParaRPr lang="ru-RU" dirty="0" smtClean="0">
              <a:solidFill>
                <a:schemeClr val="bg2"/>
              </a:solidFill>
            </a:endParaRPr>
          </a:p>
          <a:p>
            <a:pPr lvl="0"/>
            <a:r>
              <a:rPr lang="ru-RU" dirty="0" err="1" smtClean="0">
                <a:solidFill>
                  <a:schemeClr val="bg2"/>
                </a:solidFill>
              </a:rPr>
              <a:t>Ғата</a:t>
            </a:r>
            <a:r>
              <a:rPr lang="ru-RU" dirty="0" smtClean="0">
                <a:solidFill>
                  <a:schemeClr val="bg2"/>
                </a:solidFill>
              </a:rPr>
              <a:t> </a:t>
            </a:r>
            <a:r>
              <a:rPr lang="ru-RU" dirty="0" err="1" smtClean="0">
                <a:solidFill>
                  <a:schemeClr val="bg2"/>
                </a:solidFill>
              </a:rPr>
              <a:t>Сөләймәнов</a:t>
            </a:r>
            <a:endParaRPr lang="ru-RU" dirty="0" smtClean="0">
              <a:solidFill>
                <a:schemeClr val="bg2"/>
              </a:solidFill>
            </a:endParaRPr>
          </a:p>
          <a:p>
            <a:pPr lvl="0"/>
            <a:r>
              <a:rPr lang="ru-RU" dirty="0" smtClean="0">
                <a:solidFill>
                  <a:schemeClr val="bg2"/>
                </a:solidFill>
              </a:rPr>
              <a:t>Абдулла </a:t>
            </a:r>
            <a:r>
              <a:rPr lang="ru-RU" dirty="0" err="1" smtClean="0">
                <a:solidFill>
                  <a:schemeClr val="bg2"/>
                </a:solidFill>
              </a:rPr>
              <a:t>Хәлфетдинов</a:t>
            </a:r>
            <a:endParaRPr lang="ru-RU" dirty="0" smtClean="0">
              <a:solidFill>
                <a:schemeClr val="bg2"/>
              </a:solidFill>
            </a:endParaRPr>
          </a:p>
          <a:p>
            <a:pPr lvl="0"/>
            <a:r>
              <a:rPr lang="ru-RU" dirty="0" err="1" smtClean="0">
                <a:solidFill>
                  <a:schemeClr val="bg2"/>
                </a:solidFill>
              </a:rPr>
              <a:t>Рәхмәтулла</a:t>
            </a:r>
            <a:r>
              <a:rPr lang="ru-RU" dirty="0" smtClean="0">
                <a:solidFill>
                  <a:schemeClr val="bg2"/>
                </a:solidFill>
              </a:rPr>
              <a:t> </a:t>
            </a:r>
            <a:r>
              <a:rPr lang="ru-RU" dirty="0" err="1" smtClean="0">
                <a:solidFill>
                  <a:schemeClr val="bg2"/>
                </a:solidFill>
              </a:rPr>
              <a:t>Бүләканов</a:t>
            </a:r>
            <a:endParaRPr lang="ru-RU" dirty="0" smtClean="0">
              <a:solidFill>
                <a:schemeClr val="bg2"/>
              </a:solidFill>
            </a:endParaRPr>
          </a:p>
          <a:p>
            <a:pPr lvl="0"/>
            <a:r>
              <a:rPr lang="ru-RU" dirty="0" err="1" smtClean="0">
                <a:solidFill>
                  <a:schemeClr val="bg2"/>
                </a:solidFill>
              </a:rPr>
              <a:t>Яппар</a:t>
            </a:r>
            <a:r>
              <a:rPr lang="ru-RU" dirty="0" smtClean="0">
                <a:solidFill>
                  <a:schemeClr val="bg2"/>
                </a:solidFill>
              </a:rPr>
              <a:t> </a:t>
            </a:r>
            <a:r>
              <a:rPr lang="ru-RU" dirty="0" err="1" smtClean="0">
                <a:solidFill>
                  <a:schemeClr val="bg2"/>
                </a:solidFill>
              </a:rPr>
              <a:t>Шафиҡов</a:t>
            </a:r>
            <a:endParaRPr lang="ru-RU" dirty="0" smtClean="0">
              <a:solidFill>
                <a:schemeClr val="bg2"/>
              </a:solidFill>
            </a:endParaRPr>
          </a:p>
          <a:p>
            <a:pPr lvl="0"/>
            <a:r>
              <a:rPr lang="ru-RU" dirty="0" err="1" smtClean="0">
                <a:solidFill>
                  <a:schemeClr val="bg2"/>
                </a:solidFill>
              </a:rPr>
              <a:t>Хәмит</a:t>
            </a:r>
            <a:r>
              <a:rPr lang="ru-RU" dirty="0" smtClean="0">
                <a:solidFill>
                  <a:schemeClr val="bg2"/>
                </a:solidFill>
              </a:rPr>
              <a:t> </a:t>
            </a:r>
            <a:r>
              <a:rPr lang="ru-RU" dirty="0" err="1" smtClean="0">
                <a:solidFill>
                  <a:schemeClr val="bg2"/>
                </a:solidFill>
              </a:rPr>
              <a:t>Әхмәтов</a:t>
            </a:r>
            <a:endParaRPr lang="ru-RU" dirty="0" smtClean="0">
              <a:solidFill>
                <a:schemeClr val="bg2"/>
              </a:solidFill>
            </a:endParaRPr>
          </a:p>
          <a:p>
            <a:pPr lvl="0"/>
            <a:r>
              <a:rPr lang="ru-RU" dirty="0" err="1" smtClean="0">
                <a:solidFill>
                  <a:schemeClr val="bg2"/>
                </a:solidFill>
              </a:rPr>
              <a:t>Азат</a:t>
            </a:r>
            <a:r>
              <a:rPr lang="ru-RU" dirty="0" smtClean="0">
                <a:solidFill>
                  <a:schemeClr val="bg2"/>
                </a:solidFill>
              </a:rPr>
              <a:t> </a:t>
            </a:r>
            <a:r>
              <a:rPr lang="ru-RU" dirty="0" err="1" smtClean="0">
                <a:solidFill>
                  <a:schemeClr val="bg2"/>
                </a:solidFill>
              </a:rPr>
              <a:t>Айытҡолов</a:t>
            </a:r>
            <a:endParaRPr lang="ru-RU" dirty="0" smtClean="0">
              <a:solidFill>
                <a:schemeClr val="bg2"/>
              </a:solidFill>
            </a:endParaRPr>
          </a:p>
          <a:p>
            <a:pPr lvl="0"/>
            <a:r>
              <a:rPr lang="ru-RU" dirty="0" err="1" smtClean="0">
                <a:solidFill>
                  <a:schemeClr val="bg2"/>
                </a:solidFill>
              </a:rPr>
              <a:t>Мөхәмәт</a:t>
            </a:r>
            <a:r>
              <a:rPr lang="ru-RU" dirty="0" smtClean="0">
                <a:solidFill>
                  <a:schemeClr val="bg2"/>
                </a:solidFill>
              </a:rPr>
              <a:t> </a:t>
            </a:r>
            <a:r>
              <a:rPr lang="ru-RU" dirty="0" err="1" smtClean="0">
                <a:solidFill>
                  <a:schemeClr val="bg2"/>
                </a:solidFill>
              </a:rPr>
              <a:t>Түләбаев</a:t>
            </a:r>
            <a:endParaRPr lang="ru-RU" dirty="0" smtClean="0">
              <a:solidFill>
                <a:schemeClr val="bg2"/>
              </a:solidFill>
            </a:endParaRPr>
          </a:p>
          <a:p>
            <a:pPr lvl="0"/>
            <a:r>
              <a:rPr lang="ru-RU" dirty="0" err="1" smtClean="0">
                <a:solidFill>
                  <a:schemeClr val="bg2"/>
                </a:solidFill>
              </a:rPr>
              <a:t>Әнүәр</a:t>
            </a:r>
            <a:r>
              <a:rPr lang="ru-RU" dirty="0" smtClean="0">
                <a:solidFill>
                  <a:schemeClr val="bg2"/>
                </a:solidFill>
              </a:rPr>
              <a:t> </a:t>
            </a:r>
            <a:r>
              <a:rPr lang="ru-RU" dirty="0" err="1" smtClean="0">
                <a:solidFill>
                  <a:schemeClr val="bg2"/>
                </a:solidFill>
              </a:rPr>
              <a:t>Шафиҡов</a:t>
            </a:r>
            <a:endParaRPr lang="ru-RU" dirty="0" smtClean="0">
              <a:solidFill>
                <a:schemeClr val="bg2"/>
              </a:solidFill>
            </a:endParaRPr>
          </a:p>
          <a:p>
            <a:pPr lvl="0"/>
            <a:r>
              <a:rPr lang="ru-RU" dirty="0" err="1" smtClean="0">
                <a:solidFill>
                  <a:schemeClr val="bg2"/>
                </a:solidFill>
              </a:rPr>
              <a:t>Кәрим</a:t>
            </a:r>
            <a:r>
              <a:rPr lang="ru-RU" dirty="0" smtClean="0">
                <a:solidFill>
                  <a:schemeClr val="bg2"/>
                </a:solidFill>
              </a:rPr>
              <a:t> </a:t>
            </a:r>
            <a:r>
              <a:rPr lang="ru-RU" dirty="0" err="1" smtClean="0">
                <a:solidFill>
                  <a:schemeClr val="bg2"/>
                </a:solidFill>
              </a:rPr>
              <a:t>Дияров</a:t>
            </a:r>
            <a:endParaRPr lang="ru-RU" dirty="0" smtClean="0">
              <a:solidFill>
                <a:schemeClr val="bg2"/>
              </a:solidFill>
            </a:endParaRPr>
          </a:p>
          <a:p>
            <a:pPr lvl="0"/>
            <a:r>
              <a:rPr lang="ru-RU" dirty="0" smtClean="0">
                <a:solidFill>
                  <a:schemeClr val="bg2"/>
                </a:solidFill>
              </a:rPr>
              <a:t>Роберт Юлдашев</a:t>
            </a:r>
          </a:p>
          <a:p>
            <a:pPr lvl="0"/>
            <a:r>
              <a:rPr lang="ru-RU" dirty="0" err="1" smtClean="0">
                <a:solidFill>
                  <a:schemeClr val="bg2"/>
                </a:solidFill>
              </a:rPr>
              <a:t>Юлай</a:t>
            </a:r>
            <a:r>
              <a:rPr lang="ru-RU" dirty="0" smtClean="0">
                <a:solidFill>
                  <a:schemeClr val="bg2"/>
                </a:solidFill>
              </a:rPr>
              <a:t> </a:t>
            </a:r>
            <a:r>
              <a:rPr lang="ru-RU" dirty="0" err="1" smtClean="0">
                <a:solidFill>
                  <a:schemeClr val="bg2"/>
                </a:solidFill>
              </a:rPr>
              <a:t>Ғәйнетдинов</a:t>
            </a:r>
            <a:endParaRPr lang="ru-RU" dirty="0" smtClean="0">
              <a:solidFill>
                <a:schemeClr val="bg2"/>
              </a:solidFill>
            </a:endParaRPr>
          </a:p>
          <a:p>
            <a:pPr lvl="0"/>
            <a:r>
              <a:rPr lang="ru-RU" dirty="0" err="1" smtClean="0">
                <a:solidFill>
                  <a:schemeClr val="bg2"/>
                </a:solidFill>
              </a:rPr>
              <a:t>Ҡаһым</a:t>
            </a:r>
            <a:r>
              <a:rPr lang="ru-RU" dirty="0" smtClean="0">
                <a:solidFill>
                  <a:schemeClr val="bg2"/>
                </a:solidFill>
              </a:rPr>
              <a:t> </a:t>
            </a:r>
            <a:r>
              <a:rPr lang="ru-RU" dirty="0" err="1" smtClean="0">
                <a:solidFill>
                  <a:schemeClr val="bg2"/>
                </a:solidFill>
              </a:rPr>
              <a:t>түрә</a:t>
            </a:r>
            <a:endParaRPr lang="ru-RU" dirty="0" smtClean="0">
              <a:solidFill>
                <a:schemeClr val="bg2"/>
              </a:solidFill>
            </a:endParaRPr>
          </a:p>
          <a:p>
            <a:pPr lvl="0"/>
            <a:r>
              <a:rPr lang="ru-RU" dirty="0" err="1" smtClean="0">
                <a:solidFill>
                  <a:schemeClr val="bg2"/>
                </a:solidFill>
              </a:rPr>
              <a:t>Байыҡ</a:t>
            </a:r>
            <a:r>
              <a:rPr lang="ru-RU" dirty="0" smtClean="0">
                <a:solidFill>
                  <a:schemeClr val="bg2"/>
                </a:solidFill>
              </a:rPr>
              <a:t> </a:t>
            </a:r>
            <a:r>
              <a:rPr lang="ru-RU" dirty="0" err="1" smtClean="0">
                <a:solidFill>
                  <a:schemeClr val="bg2"/>
                </a:solidFill>
              </a:rPr>
              <a:t>сәсән</a:t>
            </a:r>
            <a:endParaRPr lang="ru-RU" dirty="0" smtClean="0">
              <a:solidFill>
                <a:schemeClr val="bg2"/>
              </a:solidFill>
            </a:endParaRPr>
          </a:p>
          <a:p>
            <a:pPr lvl="0"/>
            <a:r>
              <a:rPr lang="ru-RU" dirty="0" err="1" smtClean="0">
                <a:solidFill>
                  <a:schemeClr val="bg2"/>
                </a:solidFill>
              </a:rPr>
              <a:t>Вәкил</a:t>
            </a:r>
            <a:r>
              <a:rPr lang="ru-RU" dirty="0" smtClean="0">
                <a:solidFill>
                  <a:schemeClr val="bg2"/>
                </a:solidFill>
              </a:rPr>
              <a:t> </a:t>
            </a:r>
            <a:r>
              <a:rPr lang="ru-RU" dirty="0" err="1" smtClean="0">
                <a:solidFill>
                  <a:schemeClr val="bg2"/>
                </a:solidFill>
              </a:rPr>
              <a:t>Шөғәйепов</a:t>
            </a:r>
            <a:endParaRPr lang="ru-RU" dirty="0" smtClean="0">
              <a:solidFill>
                <a:schemeClr val="bg2"/>
              </a:solidFill>
            </a:endParaRPr>
          </a:p>
          <a:p>
            <a:pPr lvl="0"/>
            <a:r>
              <a:rPr lang="ru-RU" dirty="0" err="1" smtClean="0">
                <a:solidFill>
                  <a:schemeClr val="bg2"/>
                </a:solidFill>
              </a:rPr>
              <a:t>Ришат</a:t>
            </a:r>
            <a:r>
              <a:rPr lang="ru-RU" dirty="0" smtClean="0">
                <a:solidFill>
                  <a:schemeClr val="bg2"/>
                </a:solidFill>
              </a:rPr>
              <a:t> </a:t>
            </a:r>
            <a:r>
              <a:rPr lang="ru-RU" dirty="0" err="1" smtClean="0">
                <a:solidFill>
                  <a:schemeClr val="bg2"/>
                </a:solidFill>
              </a:rPr>
              <a:t>Рәхимов</a:t>
            </a:r>
            <a:endParaRPr lang="ru-RU" dirty="0" smtClean="0">
              <a:solidFill>
                <a:schemeClr val="bg2"/>
              </a:solidFill>
            </a:endParaRPr>
          </a:p>
          <a:p>
            <a:pPr lvl="0"/>
            <a:r>
              <a:rPr lang="ru-RU" dirty="0" err="1" smtClean="0">
                <a:solidFill>
                  <a:schemeClr val="bg2"/>
                </a:solidFill>
              </a:rPr>
              <a:t>Ишморат</a:t>
            </a:r>
            <a:r>
              <a:rPr lang="ru-RU" dirty="0" smtClean="0">
                <a:solidFill>
                  <a:schemeClr val="bg2"/>
                </a:solidFill>
              </a:rPr>
              <a:t> </a:t>
            </a:r>
            <a:r>
              <a:rPr lang="ru-RU" dirty="0" err="1" smtClean="0">
                <a:solidFill>
                  <a:schemeClr val="bg2"/>
                </a:solidFill>
              </a:rPr>
              <a:t>Илбәков</a:t>
            </a:r>
            <a:endParaRPr lang="ru-RU" dirty="0" smtClean="0">
              <a:solidFill>
                <a:schemeClr val="bg2"/>
              </a:solidFill>
            </a:endParaRPr>
          </a:p>
          <a:p>
            <a:pPr lvl="0"/>
            <a:r>
              <a:rPr lang="ru-RU" dirty="0" err="1" smtClean="0">
                <a:solidFill>
                  <a:schemeClr val="bg2"/>
                </a:solidFill>
              </a:rPr>
              <a:t>Рәмил</a:t>
            </a:r>
            <a:r>
              <a:rPr lang="ru-RU" dirty="0" smtClean="0">
                <a:solidFill>
                  <a:schemeClr val="bg2"/>
                </a:solidFill>
              </a:rPr>
              <a:t> </a:t>
            </a:r>
            <a:r>
              <a:rPr lang="ru-RU" dirty="0" err="1" smtClean="0">
                <a:solidFill>
                  <a:schemeClr val="bg2"/>
                </a:solidFill>
              </a:rPr>
              <a:t>Ғәзизуллин</a:t>
            </a:r>
            <a:endParaRPr lang="ru-RU" dirty="0" smtClean="0">
              <a:solidFill>
                <a:schemeClr val="bg2"/>
              </a:solidFill>
            </a:endParaRPr>
          </a:p>
          <a:p>
            <a:pPr lvl="0"/>
            <a:r>
              <a:rPr lang="ru-RU" dirty="0" err="1" smtClean="0">
                <a:solidFill>
                  <a:schemeClr val="bg2"/>
                </a:solidFill>
              </a:rPr>
              <a:t>Зыя</a:t>
            </a:r>
            <a:r>
              <a:rPr lang="ru-RU" dirty="0" smtClean="0">
                <a:solidFill>
                  <a:schemeClr val="bg2"/>
                </a:solidFill>
              </a:rPr>
              <a:t> </a:t>
            </a:r>
            <a:r>
              <a:rPr lang="ru-RU" dirty="0" err="1" smtClean="0">
                <a:solidFill>
                  <a:schemeClr val="bg2"/>
                </a:solidFill>
              </a:rPr>
              <a:t>Хәлилов</a:t>
            </a:r>
            <a:endParaRPr lang="ru-RU" dirty="0" smtClean="0">
              <a:solidFill>
                <a:schemeClr val="bg2"/>
              </a:solidFill>
            </a:endParaRPr>
          </a:p>
          <a:p>
            <a:pPr lvl="0"/>
            <a:r>
              <a:rPr lang="ru-RU" dirty="0" err="1" smtClean="0">
                <a:solidFill>
                  <a:schemeClr val="bg2"/>
                </a:solidFill>
              </a:rPr>
              <a:t>Нурғәли</a:t>
            </a:r>
            <a:r>
              <a:rPr lang="ru-RU" dirty="0" smtClean="0">
                <a:solidFill>
                  <a:schemeClr val="bg2"/>
                </a:solidFill>
              </a:rPr>
              <a:t> </a:t>
            </a:r>
            <a:r>
              <a:rPr lang="ru-RU" dirty="0" err="1" smtClean="0">
                <a:solidFill>
                  <a:schemeClr val="bg2"/>
                </a:solidFill>
              </a:rPr>
              <a:t>Кейекбирҙин</a:t>
            </a:r>
            <a:endParaRPr lang="ru-RU" dirty="0" smtClean="0">
              <a:solidFill>
                <a:schemeClr val="bg2"/>
              </a:solidFill>
            </a:endParaRPr>
          </a:p>
          <a:p>
            <a:pPr lvl="0"/>
            <a:r>
              <a:rPr lang="ru-RU" dirty="0" err="1" smtClean="0">
                <a:solidFill>
                  <a:schemeClr val="bg2"/>
                </a:solidFill>
              </a:rPr>
              <a:t>Рәис</a:t>
            </a:r>
            <a:r>
              <a:rPr lang="ru-RU" dirty="0" smtClean="0">
                <a:solidFill>
                  <a:schemeClr val="bg2"/>
                </a:solidFill>
              </a:rPr>
              <a:t> Низаметдинов</a:t>
            </a:r>
          </a:p>
          <a:p>
            <a:pPr lvl="0"/>
            <a:r>
              <a:rPr lang="ru-RU" dirty="0" err="1" smtClean="0">
                <a:solidFill>
                  <a:schemeClr val="bg2"/>
                </a:solidFill>
              </a:rPr>
              <a:t>Азат</a:t>
            </a:r>
            <a:r>
              <a:rPr lang="ru-RU" dirty="0" smtClean="0">
                <a:solidFill>
                  <a:schemeClr val="bg2"/>
                </a:solidFill>
              </a:rPr>
              <a:t> </a:t>
            </a:r>
            <a:r>
              <a:rPr lang="ru-RU" dirty="0" err="1" smtClean="0">
                <a:solidFill>
                  <a:schemeClr val="bg2"/>
                </a:solidFill>
              </a:rPr>
              <a:t>Биксурин</a:t>
            </a:r>
            <a:endParaRPr lang="ru-RU" dirty="0" smtClean="0">
              <a:solidFill>
                <a:schemeClr val="bg2"/>
              </a:solidFill>
            </a:endParaRPr>
          </a:p>
          <a:p>
            <a:pPr lvl="0"/>
            <a:r>
              <a:rPr lang="ru-RU" dirty="0" err="1" smtClean="0">
                <a:solidFill>
                  <a:schemeClr val="bg2"/>
                </a:solidFill>
              </a:rPr>
              <a:t>Рәсүл</a:t>
            </a:r>
            <a:r>
              <a:rPr lang="ru-RU" dirty="0" smtClean="0">
                <a:solidFill>
                  <a:schemeClr val="bg2"/>
                </a:solidFill>
              </a:rPr>
              <a:t> </a:t>
            </a:r>
            <a:r>
              <a:rPr lang="ru-RU" dirty="0" err="1" smtClean="0">
                <a:solidFill>
                  <a:schemeClr val="bg2"/>
                </a:solidFill>
              </a:rPr>
              <a:t>Ҡарабулатов</a:t>
            </a:r>
            <a:endParaRPr lang="ru-RU" dirty="0" smtClean="0">
              <a:solidFill>
                <a:schemeClr val="bg2"/>
              </a:solidFill>
            </a:endParaRPr>
          </a:p>
          <a:p>
            <a:pPr lvl="0"/>
            <a:r>
              <a:rPr lang="ru-RU" dirty="0" err="1" smtClean="0">
                <a:solidFill>
                  <a:schemeClr val="bg2"/>
                </a:solidFill>
              </a:rPr>
              <a:t>Рәмзин</a:t>
            </a:r>
            <a:r>
              <a:rPr lang="ru-RU" dirty="0" smtClean="0">
                <a:solidFill>
                  <a:schemeClr val="bg2"/>
                </a:solidFill>
              </a:rPr>
              <a:t> </a:t>
            </a:r>
            <a:r>
              <a:rPr lang="ru-RU" dirty="0" err="1" smtClean="0">
                <a:solidFill>
                  <a:schemeClr val="bg2"/>
                </a:solidFill>
              </a:rPr>
              <a:t>Әбсәләмов</a:t>
            </a:r>
            <a:endParaRPr lang="ru-RU" dirty="0" smtClean="0">
              <a:solidFill>
                <a:schemeClr val="bg2"/>
              </a:solidFill>
            </a:endParaRPr>
          </a:p>
          <a:p>
            <a:pPr lvl="0"/>
            <a:r>
              <a:rPr lang="ru-RU" dirty="0" err="1" smtClean="0">
                <a:solidFill>
                  <a:schemeClr val="bg2"/>
                </a:solidFill>
              </a:rPr>
              <a:t>Рөстәм</a:t>
            </a:r>
            <a:r>
              <a:rPr lang="ru-RU" dirty="0" smtClean="0">
                <a:solidFill>
                  <a:schemeClr val="bg2"/>
                </a:solidFill>
              </a:rPr>
              <a:t> </a:t>
            </a:r>
            <a:r>
              <a:rPr lang="ru-RU" dirty="0" err="1" smtClean="0">
                <a:solidFill>
                  <a:schemeClr val="bg2"/>
                </a:solidFill>
              </a:rPr>
              <a:t>Шәрипов</a:t>
            </a:r>
            <a:endParaRPr lang="ru-RU" dirty="0" smtClean="0">
              <a:solidFill>
                <a:schemeClr val="bg2"/>
              </a:solidFill>
            </a:endParaRPr>
          </a:p>
        </p:txBody>
      </p:sp>
      <p:sp>
        <p:nvSpPr>
          <p:cNvPr id="3" name="Заголовок 2"/>
          <p:cNvSpPr>
            <a:spLocks noGrp="1"/>
          </p:cNvSpPr>
          <p:nvPr>
            <p:ph type="title"/>
          </p:nvPr>
        </p:nvSpPr>
        <p:spPr/>
        <p:txBody>
          <a:bodyPr>
            <a:normAutofit fontScale="90000"/>
          </a:bodyPr>
          <a:lstStyle/>
          <a:p>
            <a:pPr algn="ctr"/>
            <a:r>
              <a:rPr lang="ba-RU" b="1" dirty="0" smtClean="0"/>
              <a:t>Билдәле ҡурайсылар</a:t>
            </a:r>
            <a:r>
              <a:rPr lang="ru-RU" dirty="0" smtClean="0"/>
              <a:t/>
            </a:r>
            <a:br>
              <a:rPr lang="ru-RU" dirty="0" smtClean="0"/>
            </a:b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fontScale="92500" lnSpcReduction="10000"/>
          </a:bodyPr>
          <a:lstStyle/>
          <a:p>
            <a:r>
              <a:rPr lang="en-US" dirty="0" smtClean="0"/>
              <a:t>XX</a:t>
            </a:r>
            <a:r>
              <a:rPr lang="ba-RU" dirty="0"/>
              <a:t> быуатта ҡурай менән ҡыҙыҡһыныу бер ни тиклем һүнеп, унда уйнарға өйрәнеү бик ныҡ кәмегәйне. Һуңғы ваҡытта ҡурайға ҡараш яҡшы яҡҡа үҙгәрҙе. Бик күп ҡурайсылар төркөмө ойошторолған.</a:t>
            </a:r>
            <a:endParaRPr lang="ru-RU" dirty="0"/>
          </a:p>
          <a:p>
            <a:r>
              <a:rPr lang="ba-RU" dirty="0"/>
              <a:t> Йыл һайын республика күләмендә ҙур күләмле ҡурайсылар бәйгеһе үткәрелә. Был бәйге күренекле башҡорт ҡурайсыһы Йомабай Иҫәнбаев исемен йөрөтә. </a:t>
            </a:r>
            <a:endParaRPr lang="ru-RU" dirty="0"/>
          </a:p>
          <a:p>
            <a:r>
              <a:rPr lang="ba-RU" dirty="0" smtClean="0"/>
              <a:t>Ҡурайсылар берләшмәһе төҙөлгән, уның беренсе президенты</a:t>
            </a:r>
            <a:r>
              <a:rPr lang="ba-RU" dirty="0"/>
              <a:t>  Рәсәйҙең </a:t>
            </a:r>
            <a:r>
              <a:rPr lang="ba-RU" dirty="0" smtClean="0"/>
              <a:t> һәм</a:t>
            </a:r>
            <a:r>
              <a:rPr lang="ba-RU" dirty="0"/>
              <a:t>  Башҡортостандың </a:t>
            </a:r>
            <a:r>
              <a:rPr lang="ba-RU" dirty="0" smtClean="0"/>
              <a:t> халыҡ артисы,</a:t>
            </a:r>
            <a:r>
              <a:rPr lang="ba-RU" dirty="0"/>
              <a:t>  Салауат Юлаев </a:t>
            </a:r>
            <a:r>
              <a:rPr lang="ba-RU" dirty="0" smtClean="0"/>
              <a:t> исемендәге дәүләт премияһы лауреаты, билдәле ҡурайсы Азат Айытҡолов.</a:t>
            </a:r>
            <a:endParaRPr lang="ru-RU" dirty="0" smtClean="0"/>
          </a:p>
          <a:p>
            <a:endParaRPr lang="ru-RU" dirty="0"/>
          </a:p>
        </p:txBody>
      </p:sp>
      <p:sp>
        <p:nvSpPr>
          <p:cNvPr id="3" name="Заголовок 2"/>
          <p:cNvSpPr>
            <a:spLocks noGrp="1"/>
          </p:cNvSpPr>
          <p:nvPr>
            <p:ph type="title"/>
          </p:nvPr>
        </p:nvSpPr>
        <p:spPr>
          <a:xfrm>
            <a:off x="457200" y="116632"/>
            <a:ext cx="8229600" cy="1254968"/>
          </a:xfrm>
        </p:spPr>
        <p:txBody>
          <a:bodyPr>
            <a:normAutofit/>
          </a:bodyPr>
          <a:lstStyle/>
          <a:p>
            <a:r>
              <a:rPr lang="ba-RU" b="1" dirty="0">
                <a:effectLst/>
              </a:rPr>
              <a:t>Ҡурайҙың бөгөнгөһө.</a:t>
            </a:r>
            <a:endParaRPr lang="ru-RU" dirty="0">
              <a:effectLst/>
            </a:endParaRPr>
          </a:p>
        </p:txBody>
      </p:sp>
    </p:spTree>
    <p:extLst>
      <p:ext uri="{BB962C8B-B14F-4D97-AF65-F5344CB8AC3E}">
        <p14:creationId xmlns:p14="http://schemas.microsoft.com/office/powerpoint/2010/main" val="425308433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4.jpg"/>
          <p:cNvPicPr>
            <a:picLocks noGrp="1" noChangeAspect="1"/>
          </p:cNvPicPr>
          <p:nvPr>
            <p:ph idx="1"/>
          </p:nvPr>
        </p:nvPicPr>
        <p:blipFill>
          <a:blip r:embed="rId2" cstate="print"/>
          <a:stretch>
            <a:fillRect/>
          </a:stretch>
        </p:blipFill>
        <p:spPr>
          <a:xfrm>
            <a:off x="774700" y="1854200"/>
            <a:ext cx="7594600" cy="3911600"/>
          </a:xfrm>
        </p:spPr>
      </p:pic>
      <p:sp>
        <p:nvSpPr>
          <p:cNvPr id="2" name="Заголовок 1"/>
          <p:cNvSpPr>
            <a:spLocks noGrp="1"/>
          </p:cNvSpPr>
          <p:nvPr>
            <p:ph type="title"/>
          </p:nvPr>
        </p:nvSpPr>
        <p:spPr>
          <a:xfrm>
            <a:off x="395536" y="476672"/>
            <a:ext cx="8229600" cy="1219200"/>
          </a:xfrm>
        </p:spPr>
        <p:txBody>
          <a:bodyPr>
            <a:normAutofit fontScale="90000"/>
          </a:bodyPr>
          <a:lstStyle/>
          <a:p>
            <a:r>
              <a:rPr lang="ba-RU" sz="2400" b="1" dirty="0" smtClean="0">
                <a:latin typeface="a_Helver Bashkir" pitchFamily="34" charset="0"/>
              </a:rPr>
              <a:t>Бөгөн ҡурай-башҡорт милли сәнғәтенең сағыу бер биҙәге, халҡыбыҙҙың милли атрибуты булараҡ, Башҡортостан Республикаһының дәүләт гербы, флагы символикаһына ингән. </a:t>
            </a:r>
            <a:r>
              <a:rPr lang="ru-RU" sz="1200" b="1" dirty="0" smtClean="0">
                <a:latin typeface="a_Helver Bashkir" pitchFamily="34" charset="0"/>
              </a:rPr>
              <a:t/>
            </a:r>
            <a:br>
              <a:rPr lang="ru-RU" sz="1200" b="1" dirty="0" smtClean="0">
                <a:latin typeface="a_Helver Bashkir" pitchFamily="34" charset="0"/>
              </a:rPr>
            </a:br>
            <a:endParaRPr lang="ru-RU" sz="1200" b="1" dirty="0">
              <a:latin typeface="a_Helver Bashkir"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5157192"/>
            <a:ext cx="7924800" cy="1371600"/>
          </a:xfrm>
        </p:spPr>
        <p:txBody>
          <a:bodyPr/>
          <a:lstStyle/>
          <a:p>
            <a:pPr algn="ctr"/>
            <a:r>
              <a:rPr lang="ba-RU" dirty="0" smtClean="0">
                <a:latin typeface="a_Helver Bashkir" pitchFamily="34" charset="0"/>
              </a:rPr>
              <a:t>Һорауҙар:</a:t>
            </a:r>
            <a:r>
              <a:rPr lang="ru-RU" sz="3600" dirty="0" smtClean="0">
                <a:latin typeface="a_Helver Bashkir" pitchFamily="34" charset="0"/>
              </a:rPr>
              <a:t/>
            </a:r>
            <a:br>
              <a:rPr lang="ru-RU" sz="3600" dirty="0" smtClean="0">
                <a:latin typeface="a_Helver Bashkir" pitchFamily="34" charset="0"/>
              </a:rPr>
            </a:br>
            <a:r>
              <a:rPr lang="ba-RU" sz="3600" dirty="0" smtClean="0">
                <a:latin typeface="a_Helver Bashkir" pitchFamily="34" charset="0"/>
              </a:rPr>
              <a:t>1.Нимә ул ҡурай?</a:t>
            </a:r>
            <a:r>
              <a:rPr lang="ru-RU" sz="3600" dirty="0" smtClean="0">
                <a:latin typeface="a_Helver Bashkir" pitchFamily="34" charset="0"/>
              </a:rPr>
              <a:t/>
            </a:r>
            <a:br>
              <a:rPr lang="ru-RU" sz="3600" dirty="0" smtClean="0">
                <a:latin typeface="a_Helver Bashkir" pitchFamily="34" charset="0"/>
              </a:rPr>
            </a:br>
            <a:r>
              <a:rPr lang="ba-RU" sz="3600" dirty="0" smtClean="0">
                <a:latin typeface="a_Helver Bashkir" pitchFamily="34" charset="0"/>
              </a:rPr>
              <a:t>2.Ҡурайсыларҙан кемдәрҙе беләһең?</a:t>
            </a:r>
            <a:r>
              <a:rPr lang="ru-RU" sz="3600" dirty="0" smtClean="0">
                <a:latin typeface="a_Helver Bashkir" pitchFamily="34" charset="0"/>
              </a:rPr>
              <a:t/>
            </a:r>
            <a:br>
              <a:rPr lang="ru-RU" sz="3600" dirty="0" smtClean="0">
                <a:latin typeface="a_Helver Bashkir" pitchFamily="34" charset="0"/>
              </a:rPr>
            </a:br>
            <a:r>
              <a:rPr lang="ba-RU" sz="3600" dirty="0" smtClean="0">
                <a:latin typeface="a_Helver Bashkir" pitchFamily="34" charset="0"/>
              </a:rPr>
              <a:t>3.Ҡурай моңон ишеткәнең бармы?</a:t>
            </a:r>
            <a:r>
              <a:rPr lang="ru-RU" sz="3600" dirty="0" smtClean="0">
                <a:latin typeface="a_Helver Bashkir" pitchFamily="34" charset="0"/>
              </a:rPr>
              <a:t/>
            </a:r>
            <a:br>
              <a:rPr lang="ru-RU" sz="3600" dirty="0" smtClean="0">
                <a:latin typeface="a_Helver Bashkir" pitchFamily="34" charset="0"/>
              </a:rPr>
            </a:br>
            <a:r>
              <a:rPr lang="ba-RU" sz="3600" dirty="0" smtClean="0">
                <a:latin typeface="a_Helver Bashkir" pitchFamily="34" charset="0"/>
              </a:rPr>
              <a:t>4.Ҡурайҙа уйнарға өйрәнгең киләме?</a:t>
            </a:r>
            <a:r>
              <a:rPr lang="ru-RU" dirty="0" smtClean="0"/>
              <a:t/>
            </a:r>
            <a:br>
              <a:rPr lang="ru-RU" dirty="0" smtClean="0"/>
            </a:br>
            <a:r>
              <a:rPr lang="ba-RU" dirty="0" smtClean="0"/>
              <a:t> </a:t>
            </a:r>
            <a:r>
              <a:rPr lang="ru-RU" dirty="0" smtClean="0"/>
              <a:t/>
            </a:r>
            <a:br>
              <a:rPr lang="ru-RU" dirty="0" smtClean="0"/>
            </a:br>
            <a:r>
              <a:rPr lang="ru-RU" dirty="0" smtClean="0"/>
              <a:t/>
            </a:r>
            <a:br>
              <a:rPr lang="ru-RU" dirty="0" smtClean="0"/>
            </a:b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052736"/>
            <a:ext cx="7924800" cy="1371600"/>
          </a:xfrm>
        </p:spPr>
        <p:txBody>
          <a:bodyPr/>
          <a:lstStyle/>
          <a:p>
            <a:pPr algn="ctr"/>
            <a:r>
              <a:rPr lang="ba-RU" dirty="0" smtClean="0"/>
              <a:t>Яуап биреүҙә бөтәһе 28 уҡыусы ҡатнашты. </a:t>
            </a:r>
            <a:endParaRPr lang="ru-RU" dirty="0"/>
          </a:p>
        </p:txBody>
      </p:sp>
      <p:sp>
        <p:nvSpPr>
          <p:cNvPr id="3" name="Текст 2"/>
          <p:cNvSpPr>
            <a:spLocks noGrp="1"/>
          </p:cNvSpPr>
          <p:nvPr>
            <p:ph type="body" idx="1"/>
          </p:nvPr>
        </p:nvSpPr>
        <p:spPr>
          <a:xfrm>
            <a:off x="683568" y="5013176"/>
            <a:ext cx="7924800" cy="984736"/>
          </a:xfrm>
        </p:spPr>
        <p:txBody>
          <a:bodyPr/>
          <a:lstStyle/>
          <a:p>
            <a:endParaRPr lang="ba-RU" dirty="0" smtClean="0"/>
          </a:p>
          <a:p>
            <a:endParaRPr lang="ba-RU" dirty="0" smtClean="0"/>
          </a:p>
          <a:p>
            <a:endParaRPr lang="ba-RU" dirty="0" smtClean="0"/>
          </a:p>
          <a:p>
            <a:endParaRPr lang="ba-RU" dirty="0" smtClean="0"/>
          </a:p>
          <a:p>
            <a:endParaRPr lang="ru-RU"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365104"/>
            <a:ext cx="7924800" cy="1371600"/>
          </a:xfrm>
        </p:spPr>
        <p:txBody>
          <a:bodyPr/>
          <a:lstStyle/>
          <a:p>
            <a:r>
              <a:rPr lang="ba-RU" dirty="0" smtClean="0"/>
              <a:t>Беренсе һорауға ҡурай-музыка ҡоралы тип 24 уҡыусы,</a:t>
            </a:r>
            <a:br>
              <a:rPr lang="ba-RU" dirty="0" smtClean="0"/>
            </a:br>
            <a:r>
              <a:rPr lang="ba-RU" dirty="0" smtClean="0"/>
              <a:t>ә үҫемлек тип 3 уҡыусы, </a:t>
            </a:r>
            <a:br>
              <a:rPr lang="ba-RU" dirty="0" smtClean="0"/>
            </a:br>
            <a:r>
              <a:rPr lang="ba-RU" dirty="0" smtClean="0"/>
              <a:t>1 уҡыусы гербтағы һүрәт тип яуап биргән.</a:t>
            </a:r>
            <a:r>
              <a:rPr lang="ru-RU" dirty="0" smtClean="0"/>
              <a:t/>
            </a:r>
            <a:br>
              <a:rPr lang="ru-RU" dirty="0" smtClean="0"/>
            </a:br>
            <a:endParaRPr lang="ru-RU" dirty="0"/>
          </a:p>
        </p:txBody>
      </p:sp>
      <p:sp>
        <p:nvSpPr>
          <p:cNvPr id="3" name="Текст 2"/>
          <p:cNvSpPr>
            <a:spLocks noGrp="1"/>
          </p:cNvSpPr>
          <p:nvPr>
            <p:ph type="body" idx="1"/>
          </p:nvPr>
        </p:nvSpPr>
        <p:spPr>
          <a:xfrm>
            <a:off x="827584" y="6741368"/>
            <a:ext cx="7924800" cy="984736"/>
          </a:xfrm>
        </p:spPr>
        <p:txBody>
          <a:bodyPr/>
          <a:lstStyle/>
          <a:p>
            <a:endParaRPr lang="ru-RU"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7924800" cy="5688632"/>
          </a:xfrm>
        </p:spPr>
        <p:txBody>
          <a:bodyPr/>
          <a:lstStyle/>
          <a:p>
            <a:r>
              <a:rPr lang="ba-RU" sz="4400" dirty="0" smtClean="0"/>
              <a:t>Икенсе һорауға 20 уҡыусы бер ҡурайсына ла белмәйем тигән яуап биргән, 4 уҡыусы Азат Айытҡоловты, 2 уҡыусы Ишморат Илбәковты, 1 уҡыусы Салауат Юлаевты, 1 уҡыусы Азат Биксуринды атаған.</a:t>
            </a:r>
            <a:endParaRPr lang="ru-RU" sz="4400" dirty="0"/>
          </a:p>
        </p:txBody>
      </p:sp>
      <p:sp>
        <p:nvSpPr>
          <p:cNvPr id="3" name="Текст 2"/>
          <p:cNvSpPr>
            <a:spLocks noGrp="1"/>
          </p:cNvSpPr>
          <p:nvPr>
            <p:ph type="body" idx="1"/>
          </p:nvPr>
        </p:nvSpPr>
        <p:spPr>
          <a:xfrm flipH="1">
            <a:off x="8320336" y="7461448"/>
            <a:ext cx="1292224" cy="381288"/>
          </a:xfrm>
        </p:spPr>
        <p:txBody>
          <a:bodyPr>
            <a:normAutofit lnSpcReduction="10000"/>
          </a:bodyPr>
          <a:lstStyle/>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ba-RU" dirty="0" smtClean="0"/>
              <a:t>Өсөнсө һорауға 27 уҡыусы ҡурай моңон ишеткәнем бар тип яуап бирһә, </a:t>
            </a:r>
            <a:br>
              <a:rPr lang="ba-RU" dirty="0" smtClean="0"/>
            </a:br>
            <a:r>
              <a:rPr lang="ba-RU" dirty="0" smtClean="0"/>
              <a:t>бер уҡыусы бер ваҡытты ла ҡурай моңон ишеткәнем юҡ тип яуап биргән.</a:t>
            </a:r>
            <a:endParaRPr lang="ru-RU" dirty="0"/>
          </a:p>
        </p:txBody>
      </p:sp>
      <p:sp>
        <p:nvSpPr>
          <p:cNvPr id="3" name="Текст 2"/>
          <p:cNvSpPr>
            <a:spLocks noGrp="1"/>
          </p:cNvSpPr>
          <p:nvPr>
            <p:ph type="body" idx="1"/>
          </p:nvPr>
        </p:nvSpPr>
        <p:spPr>
          <a:xfrm>
            <a:off x="685800" y="7677472"/>
            <a:ext cx="6622504" cy="504056"/>
          </a:xfrm>
        </p:spPr>
        <p:txBody>
          <a:bodyPr/>
          <a:lstStyle/>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ba-RU" dirty="0" smtClean="0"/>
              <a:t>Дүртенсе һорауға 20 уҡыусы ҡурайҙа  уйнарға  теләген белдерһә, </a:t>
            </a:r>
            <a:br>
              <a:rPr lang="ba-RU" dirty="0" smtClean="0"/>
            </a:br>
            <a:r>
              <a:rPr lang="ba-RU" dirty="0" smtClean="0"/>
              <a:t>8  уҡыусы теләмәйем тип яуап биргән.</a:t>
            </a:r>
            <a:r>
              <a:rPr lang="ru-RU" dirty="0" smtClean="0"/>
              <a:t/>
            </a:r>
            <a:br>
              <a:rPr lang="ru-RU" dirty="0" smtClean="0"/>
            </a:br>
            <a:endParaRPr lang="ru-RU" dirty="0"/>
          </a:p>
        </p:txBody>
      </p:sp>
      <p:sp>
        <p:nvSpPr>
          <p:cNvPr id="3" name="Текст 2"/>
          <p:cNvSpPr>
            <a:spLocks noGrp="1"/>
          </p:cNvSpPr>
          <p:nvPr>
            <p:ph type="body" idx="1"/>
          </p:nvPr>
        </p:nvSpPr>
        <p:spPr>
          <a:xfrm>
            <a:off x="9612560" y="5157192"/>
            <a:ext cx="288032" cy="984736"/>
          </a:xfrm>
        </p:spPr>
        <p:txBody>
          <a:bodyPr/>
          <a:lstStyle/>
          <a:p>
            <a:pPr>
              <a:buFont typeface="Arial" pitchFamily="34" charset="0"/>
              <a:buChar char="•"/>
            </a:pP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85800" y="2132856"/>
            <a:ext cx="7924800" cy="1800200"/>
          </a:xfrm>
        </p:spPr>
        <p:txBody>
          <a:bodyPr>
            <a:normAutofit fontScale="90000"/>
          </a:bodyPr>
          <a:lstStyle/>
          <a:p>
            <a:r>
              <a:rPr lang="ba-RU" dirty="0" smtClean="0"/>
              <a:t>Ҡурайсылар ҡурай, ай, уйнамаҫ, </a:t>
            </a:r>
            <a:r>
              <a:rPr lang="ru-RU" dirty="0" smtClean="0"/>
              <a:t/>
            </a:r>
            <a:br>
              <a:rPr lang="ru-RU" dirty="0" smtClean="0"/>
            </a:br>
            <a:r>
              <a:rPr lang="ba-RU" dirty="0" smtClean="0"/>
              <a:t>Башҡорт ҡурайҙары булмаһа...</a:t>
            </a:r>
            <a:r>
              <a:rPr lang="ru-RU" dirty="0" smtClean="0"/>
              <a:t/>
            </a:r>
            <a:br>
              <a:rPr lang="ru-RU" dirty="0" smtClean="0"/>
            </a:br>
            <a:r>
              <a:rPr lang="ba-RU" sz="2700" dirty="0" smtClean="0"/>
              <a:t>(Башҡорт халыҡ йыры “Уйыл”).</a:t>
            </a:r>
            <a:r>
              <a:rPr lang="ru-RU" sz="2000" dirty="0" smtClean="0"/>
              <a:t/>
            </a:r>
            <a:br>
              <a:rPr lang="ru-RU" sz="2000" dirty="0" smtClean="0"/>
            </a:br>
            <a:endParaRPr lang="ru-RU" sz="2000"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85800" y="836712"/>
            <a:ext cx="7924800" cy="3960440"/>
          </a:xfrm>
        </p:spPr>
        <p:txBody>
          <a:bodyPr/>
          <a:lstStyle/>
          <a:p>
            <a:pPr algn="ctr"/>
            <a:r>
              <a:rPr lang="ba-RU" dirty="0" smtClean="0">
                <a:latin typeface="a_Helver Bashkir" pitchFamily="34" charset="0"/>
              </a:rPr>
              <a:t>Иғтибарығыҙ өсөн ҙур рәхмәт!</a:t>
            </a:r>
            <a:r>
              <a:rPr lang="ru-RU" dirty="0" smtClean="0">
                <a:latin typeface="a_Helver Bashkir" pitchFamily="34" charset="0"/>
              </a:rPr>
              <a:t/>
            </a:r>
            <a:br>
              <a:rPr lang="ru-RU" dirty="0" smtClean="0">
                <a:latin typeface="a_Helver Bashkir" pitchFamily="34" charset="0"/>
              </a:rPr>
            </a:br>
            <a:endParaRPr lang="ru-RU"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11560" y="476672"/>
            <a:ext cx="7924800" cy="1371600"/>
          </a:xfrm>
        </p:spPr>
        <p:txBody>
          <a:bodyPr>
            <a:normAutofit fontScale="90000"/>
          </a:bodyPr>
          <a:lstStyle/>
          <a:p>
            <a:pPr algn="ctr"/>
            <a:r>
              <a:rPr lang="ba-RU" dirty="0" smtClean="0"/>
              <a:t> </a:t>
            </a:r>
            <a:r>
              <a:rPr lang="ru-RU" dirty="0" smtClean="0"/>
              <a:t/>
            </a:r>
            <a:br>
              <a:rPr lang="ru-RU" dirty="0" smtClean="0"/>
            </a:br>
            <a:r>
              <a:rPr lang="ba-RU" b="1" dirty="0" smtClean="0"/>
              <a:t>Ҡурай тарихынан.</a:t>
            </a:r>
            <a:r>
              <a:rPr lang="ru-RU" dirty="0" smtClean="0"/>
              <a:t/>
            </a:r>
            <a:br>
              <a:rPr lang="ru-RU" dirty="0" smtClean="0"/>
            </a:br>
            <a:endParaRPr lang="ru-RU" dirty="0"/>
          </a:p>
        </p:txBody>
      </p:sp>
      <p:sp>
        <p:nvSpPr>
          <p:cNvPr id="2" name="Текст 1"/>
          <p:cNvSpPr>
            <a:spLocks noGrp="1"/>
          </p:cNvSpPr>
          <p:nvPr>
            <p:ph type="body" idx="1"/>
          </p:nvPr>
        </p:nvSpPr>
        <p:spPr>
          <a:xfrm>
            <a:off x="685800" y="1700808"/>
            <a:ext cx="7924800" cy="4242792"/>
          </a:xfrm>
        </p:spPr>
        <p:txBody>
          <a:bodyPr>
            <a:normAutofit lnSpcReduction="10000"/>
          </a:bodyPr>
          <a:lstStyle/>
          <a:p>
            <a:r>
              <a:rPr lang="ba-RU" dirty="0" smtClean="0"/>
              <a:t>Ҡурайҙың барлыҡҡа килеү тарихы халыҡ легендаларында ла сағылған. Ниндәйҙер төбәктә бер яуыз хандың мөгөҙлө булыуы, был  сер халыҡҡа таралмаһын өсөн,хандың башын ҡырған ир-аттың юҡ ителә барыуы хаҡында һөйләнелә. Осраҡлы рәүештә тере ҡалған егет бик алыҫҡа,әҙәм аяғы баҫмаған ерҙәргә алып барып ташлана. Ул ас һәм янғыҙ көйө үҙ үлемен көтөргә дусар ителә. Әммә егет ашарға яраҡлы үләндәрҙе, тамыраҙыҡтарҙы белеүе уны ас үлемдән ҡотҡара. Ә ҡурай үләнен табып алып, ҡурайҙа көй уйнауы уға ғүмер бүләк итә.</a:t>
            </a:r>
            <a:endParaRPr lang="ru-RU" dirty="0" smtClean="0"/>
          </a:p>
          <a:p>
            <a:r>
              <a:rPr lang="ba-RU" dirty="0" smtClean="0"/>
              <a:t>Шул ваҡыттарҙан алып был үҫемлекте лә, көй сығарып уйнарлыҡ музыка ҡоралын да ҡурай тип атай башлайҙар. Ҡурай моңо башҡорт халҡының ҡыуанысын йәки ҡайғыһын уртаҡлашыусы илаһи көскә эйә.</a:t>
            </a:r>
            <a:endParaRPr lang="ru-RU" dirty="0" smtClean="0"/>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post-14100-1214975581.jpg"/>
          <p:cNvPicPr>
            <a:picLocks noGrp="1" noChangeAspect="1"/>
          </p:cNvPicPr>
          <p:nvPr>
            <p:ph idx="1"/>
          </p:nvPr>
        </p:nvPicPr>
        <p:blipFill>
          <a:blip r:embed="rId2" cstate="print"/>
          <a:stretch>
            <a:fillRect/>
          </a:stretch>
        </p:blipFill>
        <p:spPr>
          <a:xfrm>
            <a:off x="1547664" y="908720"/>
            <a:ext cx="6192688" cy="4752528"/>
          </a:xfrm>
        </p:spPr>
      </p:pic>
      <p:sp>
        <p:nvSpPr>
          <p:cNvPr id="2" name="Заголовок 1"/>
          <p:cNvSpPr>
            <a:spLocks noGrp="1"/>
          </p:cNvSpPr>
          <p:nvPr>
            <p:ph type="title"/>
          </p:nvPr>
        </p:nvSpPr>
        <p:spPr/>
        <p:txBody>
          <a:bodyPr>
            <a:normAutofit fontScale="90000"/>
          </a:bodyPr>
          <a:lstStyle/>
          <a:p>
            <a:r>
              <a:rPr lang="ba-RU" sz="2000" dirty="0" smtClean="0"/>
              <a:t>Ҡурай- сатыр сәскәлеләр төрөнә ҡараған күп йыллыҡ үҫемлек.  Халыҡ телендә уны “таҡыя </a:t>
            </a:r>
            <a:r>
              <a:rPr lang="ba-RU" sz="2000" dirty="0" smtClean="0">
                <a:latin typeface="a_Helver Bashkir" pitchFamily="34" charset="0"/>
              </a:rPr>
              <a:t>башлы</a:t>
            </a:r>
            <a:r>
              <a:rPr lang="ba-RU" sz="2000" dirty="0" smtClean="0"/>
              <a:t> ҡурай”тип атайҙар.Ҡурай үләне янғыҙ үҫә, тирә-яҡҡа таралмай.</a:t>
            </a:r>
            <a:r>
              <a:rPr lang="ru-RU" dirty="0" smtClean="0"/>
              <a:t/>
            </a:r>
            <a:br>
              <a:rPr lang="ru-RU" dirty="0" smtClean="0"/>
            </a:br>
            <a:r>
              <a:rPr lang="ba-RU" dirty="0" smtClean="0"/>
              <a:t> </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err="1" smtClean="0"/>
              <a:t>Ҡурайҙы</a:t>
            </a:r>
            <a:r>
              <a:rPr lang="ru-RU" dirty="0" smtClean="0"/>
              <a:t> </a:t>
            </a:r>
            <a:r>
              <a:rPr lang="ru-RU" dirty="0" err="1" smtClean="0"/>
              <a:t>эшләү</a:t>
            </a:r>
            <a:endParaRPr lang="ru-RU" dirty="0"/>
          </a:p>
        </p:txBody>
      </p:sp>
      <p:pic>
        <p:nvPicPr>
          <p:cNvPr id="6" name="Содержимое 5" descr="1195.jpg"/>
          <p:cNvPicPr>
            <a:picLocks noGrp="1" noChangeAspect="1"/>
          </p:cNvPicPr>
          <p:nvPr>
            <p:ph sz="half" idx="1"/>
          </p:nvPr>
        </p:nvPicPr>
        <p:blipFill>
          <a:blip r:embed="rId2" cstate="print"/>
          <a:stretch>
            <a:fillRect/>
          </a:stretch>
        </p:blipFill>
        <p:spPr>
          <a:xfrm>
            <a:off x="683568" y="1556793"/>
            <a:ext cx="3600400" cy="2396838"/>
          </a:xfrm>
        </p:spPr>
      </p:pic>
      <p:pic>
        <p:nvPicPr>
          <p:cNvPr id="7" name="Содержимое 6" descr="57bbe62d90a571be9dbabdc21da35370 (1).jpg"/>
          <p:cNvPicPr>
            <a:picLocks noGrp="1" noChangeAspect="1"/>
          </p:cNvPicPr>
          <p:nvPr>
            <p:ph sz="half" idx="2"/>
          </p:nvPr>
        </p:nvPicPr>
        <p:blipFill>
          <a:blip r:embed="rId3" cstate="print"/>
          <a:stretch>
            <a:fillRect/>
          </a:stretch>
        </p:blipFill>
        <p:spPr>
          <a:xfrm>
            <a:off x="5004048" y="1556792"/>
            <a:ext cx="2880320" cy="4320480"/>
          </a:xfrm>
        </p:spPr>
      </p:pic>
      <p:sp>
        <p:nvSpPr>
          <p:cNvPr id="8" name="TextBox 7"/>
          <p:cNvSpPr txBox="1"/>
          <p:nvPr/>
        </p:nvSpPr>
        <p:spPr>
          <a:xfrm>
            <a:off x="899592" y="3933056"/>
            <a:ext cx="3384376" cy="369332"/>
          </a:xfrm>
          <a:prstGeom prst="rect">
            <a:avLst/>
          </a:prstGeom>
          <a:noFill/>
        </p:spPr>
        <p:txBody>
          <a:bodyPr wrap="square" rtlCol="0">
            <a:spAutoFit/>
          </a:bodyPr>
          <a:lstStyle/>
          <a:p>
            <a:pPr algn="ctr"/>
            <a:r>
              <a:rPr lang="ru-RU" dirty="0" smtClean="0"/>
              <a:t>1 этап</a:t>
            </a:r>
            <a:endParaRPr lang="ru-RU" dirty="0"/>
          </a:p>
        </p:txBody>
      </p:sp>
      <p:sp>
        <p:nvSpPr>
          <p:cNvPr id="9" name="TextBox 8"/>
          <p:cNvSpPr txBox="1"/>
          <p:nvPr/>
        </p:nvSpPr>
        <p:spPr>
          <a:xfrm>
            <a:off x="5004048" y="6093296"/>
            <a:ext cx="2952328" cy="369332"/>
          </a:xfrm>
          <a:prstGeom prst="rect">
            <a:avLst/>
          </a:prstGeom>
          <a:noFill/>
        </p:spPr>
        <p:txBody>
          <a:bodyPr wrap="square" rtlCol="0">
            <a:spAutoFit/>
          </a:bodyPr>
          <a:lstStyle/>
          <a:p>
            <a:pPr algn="ctr"/>
            <a:r>
              <a:rPr lang="ru-RU" dirty="0" smtClean="0"/>
              <a:t>2  этап</a:t>
            </a:r>
            <a:endParaRPr lang="ru-RU" dirty="0"/>
          </a:p>
        </p:txBody>
      </p:sp>
      <p:pic>
        <p:nvPicPr>
          <p:cNvPr id="10" name="Рисунок 9" descr="image_3565.jpg"/>
          <p:cNvPicPr>
            <a:picLocks noChangeAspect="1"/>
          </p:cNvPicPr>
          <p:nvPr/>
        </p:nvPicPr>
        <p:blipFill>
          <a:blip r:embed="rId4" cstate="print"/>
          <a:stretch>
            <a:fillRect/>
          </a:stretch>
        </p:blipFill>
        <p:spPr>
          <a:xfrm>
            <a:off x="683568" y="4293096"/>
            <a:ext cx="3600400" cy="1714500"/>
          </a:xfrm>
          <a:prstGeom prst="rect">
            <a:avLst/>
          </a:prstGeom>
        </p:spPr>
      </p:pic>
      <p:sp>
        <p:nvSpPr>
          <p:cNvPr id="11" name="TextBox 10"/>
          <p:cNvSpPr txBox="1"/>
          <p:nvPr/>
        </p:nvSpPr>
        <p:spPr>
          <a:xfrm>
            <a:off x="683568" y="6165304"/>
            <a:ext cx="3600400" cy="369332"/>
          </a:xfrm>
          <a:prstGeom prst="rect">
            <a:avLst/>
          </a:prstGeom>
          <a:noFill/>
        </p:spPr>
        <p:txBody>
          <a:bodyPr wrap="square" rtlCol="0">
            <a:spAutoFit/>
          </a:bodyPr>
          <a:lstStyle/>
          <a:p>
            <a:pPr algn="ctr"/>
            <a:r>
              <a:rPr lang="ru-RU" dirty="0" smtClean="0"/>
              <a:t>3 этап</a:t>
            </a:r>
            <a:endParaRPr lang="ru-RU" dirty="0"/>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flkuraybsuwalnut.jpg"/>
          <p:cNvPicPr>
            <a:picLocks noGrp="1" noChangeAspect="1"/>
          </p:cNvPicPr>
          <p:nvPr>
            <p:ph idx="1"/>
          </p:nvPr>
        </p:nvPicPr>
        <p:blipFill>
          <a:blip r:embed="rId2" cstate="print"/>
          <a:stretch>
            <a:fillRect/>
          </a:stretch>
        </p:blipFill>
        <p:spPr>
          <a:xfrm>
            <a:off x="395536" y="1556792"/>
            <a:ext cx="5449357" cy="4087018"/>
          </a:xfrm>
        </p:spPr>
      </p:pic>
      <p:sp>
        <p:nvSpPr>
          <p:cNvPr id="5" name="Заголовок 4"/>
          <p:cNvSpPr>
            <a:spLocks noGrp="1"/>
          </p:cNvSpPr>
          <p:nvPr>
            <p:ph type="title"/>
          </p:nvPr>
        </p:nvSpPr>
        <p:spPr/>
        <p:txBody>
          <a:bodyPr/>
          <a:lstStyle/>
          <a:p>
            <a:pPr algn="ctr"/>
            <a:r>
              <a:rPr lang="ba-RU" dirty="0" smtClean="0">
                <a:latin typeface="a_Helver Bashkir" pitchFamily="34" charset="0"/>
              </a:rPr>
              <a:t>Әҙер ҡурай</a:t>
            </a:r>
            <a:endParaRPr lang="ru-RU" dirty="0">
              <a:latin typeface="a_Helver Bashkir" pitchFamily="34" charset="0"/>
            </a:endParaRPr>
          </a:p>
        </p:txBody>
      </p:sp>
      <p:sp>
        <p:nvSpPr>
          <p:cNvPr id="8" name="TextBox 7"/>
          <p:cNvSpPr txBox="1"/>
          <p:nvPr/>
        </p:nvSpPr>
        <p:spPr>
          <a:xfrm>
            <a:off x="6012160" y="1628800"/>
            <a:ext cx="2664296" cy="4801314"/>
          </a:xfrm>
          <a:prstGeom prst="rect">
            <a:avLst/>
          </a:prstGeom>
          <a:noFill/>
        </p:spPr>
        <p:txBody>
          <a:bodyPr wrap="square" rtlCol="0">
            <a:spAutoFit/>
          </a:bodyPr>
          <a:lstStyle/>
          <a:p>
            <a:r>
              <a:rPr lang="ba-RU" sz="2400" dirty="0" smtClean="0">
                <a:latin typeface="a_Helver Bashkir" pitchFamily="34" charset="0"/>
              </a:rPr>
              <a:t>Ҡурайҙың иң аҫҡы уйымы аҫтан 4 бармаҡ, ҡалғандары 2 бармаҡ.</a:t>
            </a:r>
          </a:p>
          <a:p>
            <a:r>
              <a:rPr lang="ba-RU" sz="2400" dirty="0" smtClean="0">
                <a:latin typeface="a_Helver Bashkir" pitchFamily="34" charset="0"/>
              </a:rPr>
              <a:t>Ә бишенсе уйымы, аҙаҡҡы уйымдан 3 бармаҡ алыҫлығында  ҡурайҙың икенсе яғында эшләнә.</a:t>
            </a:r>
          </a:p>
          <a:p>
            <a:endParaRPr lang="ru-RU" dirty="0">
              <a:latin typeface="a_Helver Bashkir" pitchFamily="34" charset="0"/>
            </a:endParaRPr>
          </a:p>
        </p:txBody>
      </p:sp>
    </p:spTree>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947710048 (1).jpg"/>
          <p:cNvPicPr>
            <a:picLocks noGrp="1" noChangeAspect="1"/>
          </p:cNvPicPr>
          <p:nvPr>
            <p:ph idx="1"/>
          </p:nvPr>
        </p:nvPicPr>
        <p:blipFill>
          <a:blip r:embed="rId2" cstate="print"/>
          <a:srcRect t="36508" b="20635"/>
          <a:stretch>
            <a:fillRect/>
          </a:stretch>
        </p:blipFill>
        <p:spPr>
          <a:xfrm>
            <a:off x="683568" y="1556792"/>
            <a:ext cx="4536504" cy="1944216"/>
          </a:xfrm>
        </p:spPr>
      </p:pic>
      <p:sp>
        <p:nvSpPr>
          <p:cNvPr id="2" name="Заголовок 1"/>
          <p:cNvSpPr>
            <a:spLocks noGrp="1"/>
          </p:cNvSpPr>
          <p:nvPr>
            <p:ph type="title"/>
          </p:nvPr>
        </p:nvSpPr>
        <p:spPr/>
        <p:txBody>
          <a:bodyPr>
            <a:normAutofit/>
          </a:bodyPr>
          <a:lstStyle/>
          <a:p>
            <a:pPr algn="ctr"/>
            <a:r>
              <a:rPr lang="ba-RU" dirty="0" smtClean="0"/>
              <a:t>Ҡурайҙың төрҙәре</a:t>
            </a:r>
            <a:endParaRPr lang="ru-RU" dirty="0"/>
          </a:p>
        </p:txBody>
      </p:sp>
      <p:pic>
        <p:nvPicPr>
          <p:cNvPr id="5" name="Рисунок 4" descr="201_medium.jpg"/>
          <p:cNvPicPr>
            <a:picLocks noChangeAspect="1"/>
          </p:cNvPicPr>
          <p:nvPr/>
        </p:nvPicPr>
        <p:blipFill>
          <a:blip r:embed="rId3" cstate="print"/>
          <a:srcRect t="24000" b="16000"/>
          <a:stretch>
            <a:fillRect/>
          </a:stretch>
        </p:blipFill>
        <p:spPr>
          <a:xfrm>
            <a:off x="5940152" y="1844824"/>
            <a:ext cx="2520280" cy="1080120"/>
          </a:xfrm>
          <a:prstGeom prst="rect">
            <a:avLst/>
          </a:prstGeom>
        </p:spPr>
      </p:pic>
      <p:pic>
        <p:nvPicPr>
          <p:cNvPr id="6" name="Рисунок 5" descr="331334085.jpg"/>
          <p:cNvPicPr>
            <a:picLocks noChangeAspect="1"/>
          </p:cNvPicPr>
          <p:nvPr/>
        </p:nvPicPr>
        <p:blipFill>
          <a:blip r:embed="rId4" cstate="print"/>
          <a:stretch>
            <a:fillRect/>
          </a:stretch>
        </p:blipFill>
        <p:spPr>
          <a:xfrm>
            <a:off x="755576" y="3789040"/>
            <a:ext cx="4488160" cy="2376264"/>
          </a:xfrm>
          <a:prstGeom prst="rect">
            <a:avLst/>
          </a:prstGeom>
        </p:spPr>
      </p:pic>
      <p:sp>
        <p:nvSpPr>
          <p:cNvPr id="7" name="TextBox 6"/>
          <p:cNvSpPr txBox="1"/>
          <p:nvPr/>
        </p:nvSpPr>
        <p:spPr>
          <a:xfrm>
            <a:off x="5724128" y="3356992"/>
            <a:ext cx="2952328" cy="2308324"/>
          </a:xfrm>
          <a:prstGeom prst="rect">
            <a:avLst/>
          </a:prstGeom>
          <a:noFill/>
        </p:spPr>
        <p:txBody>
          <a:bodyPr wrap="square" rtlCol="0">
            <a:spAutoFit/>
          </a:bodyPr>
          <a:lstStyle/>
          <a:p>
            <a:r>
              <a:rPr lang="ba-RU" dirty="0" smtClean="0"/>
              <a:t>Ҡыйыҡ-ҡурай</a:t>
            </a:r>
          </a:p>
          <a:p>
            <a:endParaRPr lang="ba-RU" dirty="0"/>
          </a:p>
          <a:p>
            <a:r>
              <a:rPr lang="ba-RU" dirty="0" smtClean="0"/>
              <a:t>Сур-ҡурай</a:t>
            </a:r>
          </a:p>
          <a:p>
            <a:endParaRPr lang="ba-RU" dirty="0"/>
          </a:p>
          <a:p>
            <a:r>
              <a:rPr lang="ba-RU" dirty="0" smtClean="0"/>
              <a:t>Сыбыҙғы</a:t>
            </a:r>
          </a:p>
          <a:p>
            <a:endParaRPr lang="ba-RU" dirty="0"/>
          </a:p>
          <a:p>
            <a:endParaRPr lang="ba-RU" dirty="0" smtClean="0"/>
          </a:p>
          <a:p>
            <a:endParaRPr lang="ru-RU"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pPr marL="0" indent="0">
              <a:buNone/>
            </a:pPr>
            <a:r>
              <a:rPr lang="ba-RU" sz="4400" dirty="0" smtClean="0">
                <a:latin typeface="a_Helver Bashkir" pitchFamily="34" charset="0"/>
              </a:rPr>
              <a:t/>
            </a:r>
            <a:br>
              <a:rPr lang="ba-RU" sz="4400" dirty="0" smtClean="0">
                <a:latin typeface="a_Helver Bashkir" pitchFamily="34" charset="0"/>
              </a:rPr>
            </a:br>
            <a:r>
              <a:rPr lang="ba-RU" sz="4400" dirty="0" smtClean="0">
                <a:latin typeface="a_Helver Bashkir" pitchFamily="34" charset="0"/>
              </a:rPr>
              <a:t>Салауаттың тартҡан ҡурайының</a:t>
            </a:r>
            <a:endParaRPr lang="ru-RU" sz="4400" dirty="0" smtClean="0">
              <a:latin typeface="a_Helver Bashkir" pitchFamily="34" charset="0"/>
            </a:endParaRPr>
          </a:p>
          <a:p>
            <a:pPr marL="0" indent="0">
              <a:buNone/>
            </a:pPr>
            <a:r>
              <a:rPr lang="ba-RU" sz="4400" dirty="0" smtClean="0">
                <a:latin typeface="a_Helver Bashkir" pitchFamily="34" charset="0"/>
              </a:rPr>
              <a:t>Ике башҡайҙары ҡурғашлы...</a:t>
            </a:r>
            <a:endParaRPr lang="ru-RU" sz="4400" dirty="0" smtClean="0">
              <a:latin typeface="a_Helver Bashkir" pitchFamily="34" charset="0"/>
            </a:endParaRPr>
          </a:p>
          <a:p>
            <a:endParaRPr lang="ru-RU" sz="3600" dirty="0" smtClean="0">
              <a:latin typeface="a_Helver Bashkir" pitchFamily="34" charset="0"/>
            </a:endParaRPr>
          </a:p>
          <a:p>
            <a:endParaRPr lang="ru-RU" sz="3600" dirty="0">
              <a:latin typeface="a_Helver Bashkir" pitchFamily="34" charset="0"/>
            </a:endParaRPr>
          </a:p>
        </p:txBody>
      </p:sp>
      <p:sp>
        <p:nvSpPr>
          <p:cNvPr id="3" name="Заголовок 2"/>
          <p:cNvSpPr>
            <a:spLocks noGrp="1"/>
          </p:cNvSpPr>
          <p:nvPr>
            <p:ph type="title"/>
          </p:nvPr>
        </p:nvSpPr>
        <p:spPr>
          <a:xfrm>
            <a:off x="457200" y="152400"/>
            <a:ext cx="8229600" cy="2124472"/>
          </a:xfrm>
        </p:spPr>
        <p:txBody>
          <a:bodyPr>
            <a:normAutofit fontScale="90000"/>
          </a:bodyPr>
          <a:lstStyle/>
          <a:p>
            <a:r>
              <a:rPr lang="ba-RU" sz="4400" dirty="0" smtClean="0">
                <a:latin typeface="a_Helver Bashkir" pitchFamily="34" charset="0"/>
              </a:rPr>
              <a:t/>
            </a:r>
            <a:br>
              <a:rPr lang="ba-RU" sz="4400" dirty="0" smtClean="0">
                <a:latin typeface="a_Helver Bashkir" pitchFamily="34" charset="0"/>
              </a:rPr>
            </a:br>
            <a:r>
              <a:rPr lang="ba-RU" sz="4400" dirty="0" smtClean="0">
                <a:latin typeface="a_Helver Bashkir" pitchFamily="34" charset="0"/>
              </a:rPr>
              <a:t/>
            </a:r>
            <a:br>
              <a:rPr lang="ba-RU" sz="4400" dirty="0" smtClean="0">
                <a:latin typeface="a_Helver Bashkir" pitchFamily="34" charset="0"/>
              </a:rPr>
            </a:br>
            <a:r>
              <a:rPr lang="ba-RU" sz="4400" dirty="0" smtClean="0">
                <a:latin typeface="a_Helver Bashkir" pitchFamily="34" charset="0"/>
              </a:rPr>
              <a:t/>
            </a:r>
            <a:br>
              <a:rPr lang="ba-RU" sz="4400" dirty="0" smtClean="0">
                <a:latin typeface="a_Helver Bashkir" pitchFamily="34" charset="0"/>
              </a:rPr>
            </a:br>
            <a:r>
              <a:rPr lang="ba-RU" sz="4400" dirty="0" smtClean="0">
                <a:latin typeface="a_Helver Bashkir" pitchFamily="34" charset="0"/>
              </a:rPr>
              <a:t/>
            </a:r>
            <a:br>
              <a:rPr lang="ba-RU" sz="4400" dirty="0" smtClean="0">
                <a:latin typeface="a_Helver Bashkir" pitchFamily="34" charset="0"/>
              </a:rPr>
            </a:br>
            <a:r>
              <a:rPr lang="ba-RU" sz="4400" dirty="0" smtClean="0">
                <a:latin typeface="a_Helver Bashkir" pitchFamily="34" charset="0"/>
              </a:rPr>
              <a:t/>
            </a:r>
            <a:br>
              <a:rPr lang="ba-RU" sz="4400" dirty="0" smtClean="0">
                <a:latin typeface="a_Helver Bashkir" pitchFamily="34" charset="0"/>
              </a:rPr>
            </a:br>
            <a:r>
              <a:rPr lang="ba-RU" sz="4400" dirty="0" smtClean="0">
                <a:latin typeface="a_Helver Bashkir" pitchFamily="34" charset="0"/>
              </a:rPr>
              <a:t/>
            </a:r>
            <a:br>
              <a:rPr lang="ba-RU" sz="4400" dirty="0" smtClean="0">
                <a:latin typeface="a_Helver Bashkir" pitchFamily="34" charset="0"/>
              </a:rPr>
            </a:br>
            <a:r>
              <a:rPr lang="ba-RU" sz="4400" dirty="0" smtClean="0">
                <a:latin typeface="a_Helver Bashkir" pitchFamily="34" charset="0"/>
              </a:rPr>
              <a:t/>
            </a:r>
            <a:br>
              <a:rPr lang="ba-RU" sz="4400" dirty="0" smtClean="0">
                <a:latin typeface="a_Helver Bashkir" pitchFamily="34" charset="0"/>
              </a:rPr>
            </a:br>
            <a:r>
              <a:rPr lang="ba-RU" sz="4400" dirty="0" smtClean="0">
                <a:latin typeface="a_Helver Bashkir" pitchFamily="34" charset="0"/>
              </a:rPr>
              <a:t/>
            </a:r>
            <a:br>
              <a:rPr lang="ba-RU" sz="4400" dirty="0" smtClean="0">
                <a:latin typeface="a_Helver Bashkir" pitchFamily="34" charset="0"/>
              </a:rPr>
            </a:br>
            <a:r>
              <a:rPr lang="ba-RU" sz="4400" dirty="0" smtClean="0">
                <a:latin typeface="a_Helver Bashkir" pitchFamily="34" charset="0"/>
              </a:rPr>
              <a:t>(башҡорт халыҡ йыры “Салауат”).</a:t>
            </a:r>
            <a:endParaRPr lang="ru-RU"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510.jpg"/>
          <p:cNvPicPr>
            <a:picLocks noGrp="1" noChangeAspect="1"/>
          </p:cNvPicPr>
          <p:nvPr>
            <p:ph idx="1"/>
          </p:nvPr>
        </p:nvPicPr>
        <p:blipFill>
          <a:blip r:embed="rId2" cstate="print"/>
          <a:stretch>
            <a:fillRect/>
          </a:stretch>
        </p:blipFill>
        <p:spPr>
          <a:xfrm>
            <a:off x="899592" y="1628800"/>
            <a:ext cx="3528392" cy="4248472"/>
          </a:xfrm>
        </p:spPr>
      </p:pic>
      <p:sp>
        <p:nvSpPr>
          <p:cNvPr id="2" name="Заголовок 1"/>
          <p:cNvSpPr>
            <a:spLocks noGrp="1"/>
          </p:cNvSpPr>
          <p:nvPr>
            <p:ph type="title"/>
          </p:nvPr>
        </p:nvSpPr>
        <p:spPr/>
        <p:txBody>
          <a:bodyPr>
            <a:normAutofit/>
          </a:bodyPr>
          <a:lstStyle/>
          <a:p>
            <a:r>
              <a:rPr lang="ba-RU" sz="2400" dirty="0" smtClean="0"/>
              <a:t>Ҡурайҙа уйнағанда,  уң аяҡҡа баҫым яһала, ә һул  аяҡ   аҙ ғына алға ҡуйылырға тейеш.Башты  тура тоторға кәрәк.</a:t>
            </a:r>
            <a:r>
              <a:rPr lang="ru-RU" sz="1400" dirty="0" smtClean="0"/>
              <a:t/>
            </a:r>
            <a:br>
              <a:rPr lang="ru-RU" sz="1400" dirty="0" smtClean="0"/>
            </a:br>
            <a:endParaRPr lang="ru-RU" sz="1400" dirty="0">
              <a:latin typeface="a_Helver Bashkir" pitchFamily="34" charset="0"/>
            </a:endParaRPr>
          </a:p>
        </p:txBody>
      </p:sp>
      <p:pic>
        <p:nvPicPr>
          <p:cNvPr id="5" name="Рисунок 4" descr="igra_na_kurae.jpg"/>
          <p:cNvPicPr>
            <a:picLocks noChangeAspect="1"/>
          </p:cNvPicPr>
          <p:nvPr/>
        </p:nvPicPr>
        <p:blipFill>
          <a:blip r:embed="rId3" cstate="print"/>
          <a:stretch>
            <a:fillRect/>
          </a:stretch>
        </p:blipFill>
        <p:spPr>
          <a:xfrm>
            <a:off x="4932040" y="1628800"/>
            <a:ext cx="3528392" cy="4248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278</TotalTime>
  <Words>412</Words>
  <Application>Microsoft Office PowerPoint</Application>
  <PresentationFormat>Экран (4:3)</PresentationFormat>
  <Paragraphs>70</Paragraphs>
  <Slides>20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20</vt:i4>
      </vt:variant>
    </vt:vector>
  </HeadingPairs>
  <TitlesOfParts>
    <vt:vector size="25" baseType="lpstr">
      <vt:lpstr>a_Helver Bashkir</vt:lpstr>
      <vt:lpstr>Arial</vt:lpstr>
      <vt:lpstr>Constantia</vt:lpstr>
      <vt:lpstr>Wingdings 2</vt:lpstr>
      <vt:lpstr>Бумажная</vt:lpstr>
      <vt:lpstr>Кашапова зөлфирә  26-сы урта мәктәптең 6-сы класс уҡыусыһы</vt:lpstr>
      <vt:lpstr>Ҡурайсылар ҡурай, ай, уйнамаҫ,  Башҡорт ҡурайҙары булмаһа... (Башҡорт халыҡ йыры “Уйыл”). </vt:lpstr>
      <vt:lpstr>  Ҡурай тарихынан. </vt:lpstr>
      <vt:lpstr>Ҡурай- сатыр сәскәлеләр төрөнә ҡараған күп йыллыҡ үҫемлек.  Халыҡ телендә уны “таҡыя башлы ҡурай”тип атайҙар.Ҡурай үләне янғыҙ үҫә, тирә-яҡҡа таралмай.  </vt:lpstr>
      <vt:lpstr>Ҡурайҙы эшләү</vt:lpstr>
      <vt:lpstr>Әҙер ҡурай</vt:lpstr>
      <vt:lpstr>Ҡурайҙың төрҙәре</vt:lpstr>
      <vt:lpstr>        (башҡорт халыҡ йыры “Салауат”).</vt:lpstr>
      <vt:lpstr>Ҡурайҙа уйнағанда,  уң аяҡҡа баҫым яһала, ә һул  аяҡ   аҙ ғына алға ҡуйылырға тейеш.Башты  тура тоторға кәрәк. </vt:lpstr>
      <vt:lpstr>Уйнағанда ҡурайҙың баш яғын өҫкө тештәр уртаһына, уң йәки һул яҡҡа терәп, ирендәр менән ҡымтыйҙар. Ауыҙзың ярылары һәм аңҡау тауыш бәүелткесе итеп ҡулланыла. Ҡурайҙа оҫта уйнаусылар күкрәктән сыҡҡан тын менән көпшәгә өрөп моң сығаралар</vt:lpstr>
      <vt:lpstr>Билдәле ҡурайсылар </vt:lpstr>
      <vt:lpstr>Ҡурайҙың бөгөнгөһө.</vt:lpstr>
      <vt:lpstr>Бөгөн ҡурай-башҡорт милли сәнғәтенең сағыу бер биҙәге, халҡыбыҙҙың милли атрибуты булараҡ, Башҡортостан Республикаһының дәүләт гербы, флагы символикаһына ингән.  </vt:lpstr>
      <vt:lpstr>Һорауҙар: 1.Нимә ул ҡурай? 2.Ҡурайсыларҙан кемдәрҙе беләһең? 3.Ҡурай моңон ишеткәнең бармы? 4.Ҡурайҙа уйнарға өйрәнгең киләме?    </vt:lpstr>
      <vt:lpstr>Яуап биреүҙә бөтәһе 28 уҡыусы ҡатнашты. </vt:lpstr>
      <vt:lpstr>Беренсе һорауға ҡурай-музыка ҡоралы тип 24 уҡыусы, ә үҫемлек тип 3 уҡыусы,  1 уҡыусы гербтағы һүрәт тип яуап биргән. </vt:lpstr>
      <vt:lpstr>Икенсе һорауға 20 уҡыусы бер ҡурайсына ла белмәйем тигән яуап биргән, 4 уҡыусы Азат Айытҡоловты, 2 уҡыусы Ишморат Илбәковты, 1 уҡыусы Салауат Юлаевты, 1 уҡыусы Азат Биксуринды атаған.</vt:lpstr>
      <vt:lpstr>Өсөнсө һорауға 27 уҡыусы ҡурай моңон ишеткәнем бар тип яуап бирһә,  бер уҡыусы бер ваҡытты ла ҡурай моңон ишеткәнем юҡ тип яуап биргән.</vt:lpstr>
      <vt:lpstr>Дүртенсе һорауға 20 уҡыусы ҡурайҙа  уйнарға  теләген белдерһә,  8  уҡыусы теләмәйем тип яуап биргән. </vt:lpstr>
      <vt:lpstr>Иғтибарығыҙ өсөн ҙур рәхмәт!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Ас</dc:creator>
  <cp:lastModifiedBy>2342</cp:lastModifiedBy>
  <cp:revision>30</cp:revision>
  <dcterms:created xsi:type="dcterms:W3CDTF">2014-11-09T07:01:46Z</dcterms:created>
  <dcterms:modified xsi:type="dcterms:W3CDTF">2014-11-13T08:45:24Z</dcterms:modified>
</cp:coreProperties>
</file>