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79" r:id="rId1"/>
  </p:sldMasterIdLst>
  <p:sldIdLst>
    <p:sldId id="269" r:id="rId2"/>
    <p:sldId id="270" r:id="rId3"/>
    <p:sldId id="274" r:id="rId4"/>
    <p:sldId id="268" r:id="rId5"/>
    <p:sldId id="257" r:id="rId6"/>
    <p:sldId id="258" r:id="rId7"/>
    <p:sldId id="259" r:id="rId8"/>
    <p:sldId id="272" r:id="rId9"/>
    <p:sldId id="261" r:id="rId10"/>
    <p:sldId id="260" r:id="rId11"/>
    <p:sldId id="262" r:id="rId12"/>
    <p:sldId id="263" r:id="rId13"/>
    <p:sldId id="264" r:id="rId14"/>
    <p:sldId id="265" r:id="rId15"/>
    <p:sldId id="266" r:id="rId16"/>
    <p:sldId id="267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63E8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90" y="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7F0F2-0636-40CC-B8F2-3BE1A4AB7FC5}" type="datetimeFigureOut">
              <a:rPr lang="ru-RU" smtClean="0"/>
              <a:t>19.03.2015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64218-B4C8-4CD7-AF05-6DB44D3C53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2759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7F0F2-0636-40CC-B8F2-3BE1A4AB7FC5}" type="datetimeFigureOut">
              <a:rPr lang="ru-RU" smtClean="0"/>
              <a:t>19.03.2015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64218-B4C8-4CD7-AF05-6DB44D3C53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8011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7F0F2-0636-40CC-B8F2-3BE1A4AB7FC5}" type="datetimeFigureOut">
              <a:rPr lang="ru-RU" smtClean="0"/>
              <a:t>19.03.2015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64218-B4C8-4CD7-AF05-6DB44D3C5375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04088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7F0F2-0636-40CC-B8F2-3BE1A4AB7FC5}" type="datetimeFigureOut">
              <a:rPr lang="ru-RU" smtClean="0"/>
              <a:t>19.03.2015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64218-B4C8-4CD7-AF05-6DB44D3C53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36973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7F0F2-0636-40CC-B8F2-3BE1A4AB7FC5}" type="datetimeFigureOut">
              <a:rPr lang="ru-RU" smtClean="0"/>
              <a:t>19.03.2015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64218-B4C8-4CD7-AF05-6DB44D3C5375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735938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7F0F2-0636-40CC-B8F2-3BE1A4AB7FC5}" type="datetimeFigureOut">
              <a:rPr lang="ru-RU" smtClean="0"/>
              <a:t>19.03.2015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64218-B4C8-4CD7-AF05-6DB44D3C53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08830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7F0F2-0636-40CC-B8F2-3BE1A4AB7FC5}" type="datetimeFigureOut">
              <a:rPr lang="ru-RU" smtClean="0"/>
              <a:t>19.03.2015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64218-B4C8-4CD7-AF05-6DB44D3C53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75592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7F0F2-0636-40CC-B8F2-3BE1A4AB7FC5}" type="datetimeFigureOut">
              <a:rPr lang="ru-RU" smtClean="0"/>
              <a:t>19.03.2015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64218-B4C8-4CD7-AF05-6DB44D3C53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69774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7F0F2-0636-40CC-B8F2-3BE1A4AB7FC5}" type="datetimeFigureOut">
              <a:rPr lang="ru-RU" smtClean="0"/>
              <a:t>19.03.2015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64218-B4C8-4CD7-AF05-6DB44D3C53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899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7F0F2-0636-40CC-B8F2-3BE1A4AB7FC5}" type="datetimeFigureOut">
              <a:rPr lang="ru-RU" smtClean="0"/>
              <a:t>19.03.2015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64218-B4C8-4CD7-AF05-6DB44D3C53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9293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7F0F2-0636-40CC-B8F2-3BE1A4AB7FC5}" type="datetimeFigureOut">
              <a:rPr lang="ru-RU" smtClean="0"/>
              <a:t>19.03.2015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64218-B4C8-4CD7-AF05-6DB44D3C53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3580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7F0F2-0636-40CC-B8F2-3BE1A4AB7FC5}" type="datetimeFigureOut">
              <a:rPr lang="ru-RU" smtClean="0"/>
              <a:t>19.03.2015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64218-B4C8-4CD7-AF05-6DB44D3C53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20245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7F0F2-0636-40CC-B8F2-3BE1A4AB7FC5}" type="datetimeFigureOut">
              <a:rPr lang="ru-RU" smtClean="0"/>
              <a:t>19.03.2015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64218-B4C8-4CD7-AF05-6DB44D3C53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8166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7F0F2-0636-40CC-B8F2-3BE1A4AB7FC5}" type="datetimeFigureOut">
              <a:rPr lang="ru-RU" smtClean="0"/>
              <a:t>19.03.2015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64218-B4C8-4CD7-AF05-6DB44D3C53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984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7F0F2-0636-40CC-B8F2-3BE1A4AB7FC5}" type="datetimeFigureOut">
              <a:rPr lang="ru-RU" smtClean="0"/>
              <a:t>19.03.2015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64218-B4C8-4CD7-AF05-6DB44D3C53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6799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7F0F2-0636-40CC-B8F2-3BE1A4AB7FC5}" type="datetimeFigureOut">
              <a:rPr lang="ru-RU" smtClean="0"/>
              <a:t>19.03.2015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A64218-B4C8-4CD7-AF05-6DB44D3C53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1043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D7F0F2-0636-40CC-B8F2-3BE1A4AB7FC5}" type="datetimeFigureOut">
              <a:rPr lang="ru-RU" smtClean="0"/>
              <a:t>19.03.2015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EA64218-B4C8-4CD7-AF05-6DB44D3C537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5460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80" r:id="rId1"/>
    <p:sldLayoutId id="2147484081" r:id="rId2"/>
    <p:sldLayoutId id="2147484082" r:id="rId3"/>
    <p:sldLayoutId id="2147484083" r:id="rId4"/>
    <p:sldLayoutId id="2147484084" r:id="rId5"/>
    <p:sldLayoutId id="2147484085" r:id="rId6"/>
    <p:sldLayoutId id="2147484086" r:id="rId7"/>
    <p:sldLayoutId id="2147484087" r:id="rId8"/>
    <p:sldLayoutId id="2147484088" r:id="rId9"/>
    <p:sldLayoutId id="2147484089" r:id="rId10"/>
    <p:sldLayoutId id="2147484090" r:id="rId11"/>
    <p:sldLayoutId id="2147484091" r:id="rId12"/>
    <p:sldLayoutId id="2147484092" r:id="rId13"/>
    <p:sldLayoutId id="2147484093" r:id="rId14"/>
    <p:sldLayoutId id="2147484094" r:id="rId15"/>
    <p:sldLayoutId id="214748409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9567" y="1909234"/>
            <a:ext cx="7766936" cy="1646302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Открытое занятие </a:t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dirty="0" smtClean="0">
                <a:solidFill>
                  <a:srgbClr val="0070C0"/>
                </a:solidFill>
              </a:rPr>
              <a:t>на тему: </a:t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dirty="0" smtClean="0">
                <a:solidFill>
                  <a:srgbClr val="0070C0"/>
                </a:solidFill>
              </a:rPr>
              <a:t>«</a:t>
            </a:r>
            <a:r>
              <a:rPr lang="ru-RU" dirty="0" smtClean="0">
                <a:solidFill>
                  <a:srgbClr val="0070C0"/>
                </a:solidFill>
              </a:rPr>
              <a:t>Труд-основа всему!»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9567" y="5761101"/>
            <a:ext cx="7766936" cy="1096899"/>
          </a:xfrm>
        </p:spPr>
        <p:txBody>
          <a:bodyPr/>
          <a:lstStyle/>
          <a:p>
            <a:r>
              <a:rPr lang="ru-RU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Воспитатель школы 8 – </a:t>
            </a:r>
            <a:r>
              <a:rPr lang="ru-RU" dirty="0" err="1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го</a:t>
            </a:r>
            <a:r>
              <a:rPr lang="ru-RU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 вида </a:t>
            </a:r>
          </a:p>
          <a:p>
            <a:r>
              <a:rPr lang="ru-RU" dirty="0" smtClean="0">
                <a:solidFill>
                  <a:schemeClr val="accent5">
                    <a:lumMod val="60000"/>
                    <a:lumOff val="40000"/>
                  </a:schemeClr>
                </a:solidFill>
              </a:rPr>
              <a:t>Савина Татьяна Петровна</a:t>
            </a:r>
            <a:endParaRPr lang="ru-RU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4166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91440"/>
            <a:ext cx="12192000" cy="6781800"/>
          </a:xfrm>
        </p:spPr>
        <p:txBody>
          <a:bodyPr>
            <a:normAutofit fontScale="92500" lnSpcReduction="10000"/>
          </a:bodyPr>
          <a:lstStyle/>
          <a:p>
            <a:r>
              <a:rPr lang="ru-RU" sz="3500" dirty="0" smtClean="0"/>
              <a:t>Фермер</a:t>
            </a:r>
            <a:r>
              <a:rPr lang="ru-RU" dirty="0"/>
              <a:t> — </a:t>
            </a:r>
            <a:r>
              <a:rPr lang="ru-RU" dirty="0" smtClean="0"/>
              <a:t>крестьянин-предприниматель, который владеет землей или арендует ее, и занимается на ней сельским хозяйством</a:t>
            </a:r>
          </a:p>
          <a:p>
            <a:r>
              <a:rPr lang="ru-RU" sz="3500" dirty="0" smtClean="0"/>
              <a:t>Программист</a:t>
            </a:r>
            <a:r>
              <a:rPr lang="ru-RU" dirty="0" smtClean="0"/>
              <a:t>-</a:t>
            </a:r>
            <a:r>
              <a:rPr lang="ru-RU" dirty="0"/>
              <a:t> специалист, занимающийся написанием и </a:t>
            </a:r>
            <a:r>
              <a:rPr lang="ru-RU" dirty="0" smtClean="0"/>
              <a:t>корректировкой программ для компьютеров, то есть программированием.</a:t>
            </a:r>
            <a:endParaRPr lang="ru-RU" dirty="0"/>
          </a:p>
          <a:p>
            <a:r>
              <a:rPr lang="ru-RU" sz="3200" dirty="0" smtClean="0"/>
              <a:t>Нотариус</a:t>
            </a:r>
            <a:r>
              <a:rPr lang="ru-RU" dirty="0" smtClean="0"/>
              <a:t>-</a:t>
            </a:r>
            <a:r>
              <a:rPr lang="ru-RU" dirty="0"/>
              <a:t>(</a:t>
            </a:r>
            <a:r>
              <a:rPr lang="ru-RU" dirty="0" smtClean="0"/>
              <a:t>лат.</a:t>
            </a:r>
            <a:r>
              <a:rPr lang="ru-RU" dirty="0"/>
              <a:t> </a:t>
            </a:r>
            <a:r>
              <a:rPr lang="ru-RU" i="1" dirty="0" err="1"/>
              <a:t>notarius</a:t>
            </a:r>
            <a:r>
              <a:rPr lang="ru-RU" i="1" dirty="0"/>
              <a:t> — писарь, секретарь</a:t>
            </a:r>
            <a:r>
              <a:rPr lang="ru-RU" dirty="0"/>
              <a:t>) — лицо, специально уполномоченное на совершение нотариальных действий, среди которых свидетельствование верности копий документов и выписок из них, свидетельствование подлинности подписи на </a:t>
            </a:r>
            <a:r>
              <a:rPr lang="ru-RU" dirty="0" smtClean="0"/>
              <a:t>документах</a:t>
            </a:r>
            <a:r>
              <a:rPr lang="ru-RU" dirty="0"/>
              <a:t>.</a:t>
            </a:r>
          </a:p>
          <a:p>
            <a:r>
              <a:rPr lang="ru-RU" sz="3200" dirty="0" smtClean="0"/>
              <a:t>Предприниматель</a:t>
            </a:r>
            <a:r>
              <a:rPr lang="ru-RU" dirty="0" smtClean="0"/>
              <a:t>-лицо</a:t>
            </a:r>
            <a:r>
              <a:rPr lang="ru-RU" dirty="0"/>
              <a:t>, имеющее своё дело в целях получения прибыли в форме создания торговли или производства</a:t>
            </a:r>
          </a:p>
          <a:p>
            <a:r>
              <a:rPr lang="ru-RU" sz="3200" dirty="0" smtClean="0"/>
              <a:t>Менеджер</a:t>
            </a:r>
            <a:r>
              <a:rPr lang="ru-RU" dirty="0" smtClean="0"/>
              <a:t>-</a:t>
            </a:r>
            <a:r>
              <a:rPr lang="ru-RU" dirty="0"/>
              <a:t> (от англ. </a:t>
            </a:r>
            <a:r>
              <a:rPr lang="ru-RU" i="1" dirty="0" err="1"/>
              <a:t>manage</a:t>
            </a:r>
            <a:r>
              <a:rPr lang="ru-RU" dirty="0"/>
              <a:t> «управлять») - руководитель, управляющий, управленец ; </a:t>
            </a:r>
            <a:r>
              <a:rPr lang="ru-RU" dirty="0" smtClean="0"/>
              <a:t>специалист</a:t>
            </a:r>
            <a:r>
              <a:rPr lang="ru-RU" dirty="0"/>
              <a:t> </a:t>
            </a:r>
            <a:r>
              <a:rPr lang="ru-RU" dirty="0" smtClean="0"/>
              <a:t>в </a:t>
            </a:r>
            <a:r>
              <a:rPr lang="ru-RU" dirty="0"/>
              <a:t>области управления.</a:t>
            </a:r>
          </a:p>
          <a:p>
            <a:r>
              <a:rPr lang="ru-RU" sz="3200" dirty="0" smtClean="0"/>
              <a:t>Управляющий</a:t>
            </a:r>
            <a:r>
              <a:rPr lang="ru-RU" dirty="0" smtClean="0"/>
              <a:t> </a:t>
            </a:r>
            <a:r>
              <a:rPr lang="ru-RU" dirty="0"/>
              <a:t>является должностным лицом предприятия или сферы услуг, в котором он работает, и входит в средний и высший руководящий состав предприятий или сферы услуг. Определяющим признаком управляющего является наличие подчиненных.</a:t>
            </a:r>
          </a:p>
          <a:p>
            <a:endParaRPr lang="ru-RU" dirty="0"/>
          </a:p>
          <a:p>
            <a:r>
              <a:rPr lang="ru-RU" sz="3200" dirty="0" smtClean="0"/>
              <a:t>Эколог</a:t>
            </a:r>
            <a:r>
              <a:rPr lang="ru-RU" dirty="0" smtClean="0"/>
              <a:t> </a:t>
            </a:r>
            <a:r>
              <a:rPr lang="ru-RU" dirty="0"/>
              <a:t>- это специалист, который изучает состояние воды, земли и воздуха. Изучает влияние промышленных отходов на растения, животных и человека, составляет прогноз развития ситуации, разрабатывает пути наименьшего воздействия на природу. Занимается исследованием допустимости и критичности </a:t>
            </a:r>
            <a:r>
              <a:rPr lang="ru-RU" dirty="0" smtClean="0"/>
              <a:t>ситуаций</a:t>
            </a:r>
            <a:r>
              <a:rPr lang="ru-RU" dirty="0"/>
              <a:t>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4333431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b="1" dirty="0"/>
              <a:t>ОАО «Русское молоко»</a:t>
            </a:r>
            <a:endParaRPr lang="ru-RU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8320564"/>
              </p:ext>
            </p:extLst>
          </p:nvPr>
        </p:nvGraphicFramePr>
        <p:xfrm>
          <a:off x="418255" y="1634391"/>
          <a:ext cx="9868744" cy="4522569"/>
        </p:xfrm>
        <a:graphic>
          <a:graphicData uri="http://schemas.openxmlformats.org/drawingml/2006/table">
            <a:tbl>
              <a:tblPr/>
              <a:tblGrid>
                <a:gridCol w="4934372"/>
                <a:gridCol w="4934372"/>
              </a:tblGrid>
              <a:tr h="545073">
                <a:tc>
                  <a:txBody>
                    <a:bodyPr/>
                    <a:lstStyle/>
                    <a:p>
                      <a:pPr fontAlgn="t"/>
                      <a:r>
                        <a:rPr lang="ru-RU" dirty="0">
                          <a:effectLst/>
                        </a:rPr>
                        <a:t>Тип</a:t>
                      </a:r>
                    </a:p>
                  </a:txBody>
                  <a:tcPr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u="none" strike="noStrike" dirty="0">
                          <a:solidFill>
                            <a:schemeClr val="tx1"/>
                          </a:solidFill>
                          <a:effectLst/>
                        </a:rPr>
                        <a:t>Открытое акционерное общество</a:t>
                      </a:r>
                      <a:endParaRPr lang="ru-RU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356837">
                <a:tc>
                  <a:txBody>
                    <a:bodyPr/>
                    <a:lstStyle/>
                    <a:p>
                      <a:pPr fontAlgn="t"/>
                      <a:r>
                        <a:rPr lang="ru-RU">
                          <a:effectLst/>
                        </a:rPr>
                        <a:t>Год основания</a:t>
                      </a:r>
                    </a:p>
                  </a:txBody>
                  <a:tcPr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u="none" strike="noStrike" dirty="0">
                          <a:solidFill>
                            <a:schemeClr val="tx1"/>
                          </a:solidFill>
                          <a:effectLst/>
                        </a:rPr>
                        <a:t>2003</a:t>
                      </a:r>
                      <a:endParaRPr lang="ru-RU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693730">
                <a:tc>
                  <a:txBody>
                    <a:bodyPr/>
                    <a:lstStyle/>
                    <a:p>
                      <a:pPr fontAlgn="t"/>
                      <a:r>
                        <a:rPr lang="ru-RU">
                          <a:effectLst/>
                        </a:rPr>
                        <a:t>Расположение</a:t>
                      </a:r>
                    </a:p>
                  </a:txBody>
                  <a:tcPr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dirty="0">
                          <a:effectLst/>
                        </a:rPr>
                        <a:t> </a:t>
                      </a:r>
                      <a:r>
                        <a:rPr lang="ru-RU" u="none" strike="noStrike" dirty="0">
                          <a:solidFill>
                            <a:schemeClr val="tx1"/>
                          </a:solidFill>
                          <a:effectLst/>
                        </a:rPr>
                        <a:t>Россия</a:t>
                      </a:r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: </a:t>
                      </a:r>
                      <a:r>
                        <a:rPr lang="ru-RU" dirty="0">
                          <a:effectLst/>
                        </a:rPr>
                        <a:t>город </a:t>
                      </a:r>
                      <a:r>
                        <a:rPr lang="ru-RU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Руза Московской </a:t>
                      </a:r>
                      <a:r>
                        <a:rPr lang="ru-RU" u="none" strike="noStrike" dirty="0">
                          <a:solidFill>
                            <a:schemeClr val="tx1"/>
                          </a:solidFill>
                          <a:effectLst/>
                        </a:rPr>
                        <a:t>области</a:t>
                      </a:r>
                      <a:endParaRPr lang="ru-RU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1771487">
                <a:tc>
                  <a:txBody>
                    <a:bodyPr/>
                    <a:lstStyle/>
                    <a:p>
                      <a:pPr fontAlgn="t"/>
                      <a:r>
                        <a:rPr lang="ru-RU">
                          <a:effectLst/>
                        </a:rPr>
                        <a:t>Ключевые фигуры</a:t>
                      </a:r>
                    </a:p>
                  </a:txBody>
                  <a:tcPr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>
                          <a:effectLst/>
                        </a:rPr>
                        <a:t>Бойко-Великий Василий Вадимович (президент),</a:t>
                      </a:r>
                      <a:br>
                        <a:rPr lang="ru-RU">
                          <a:effectLst/>
                        </a:rPr>
                      </a:br>
                      <a:r>
                        <a:rPr lang="ru-RU">
                          <a:effectLst/>
                        </a:rPr>
                        <a:t>Белозеров Геннадий Андреевич (генеральный директор)</a:t>
                      </a:r>
                    </a:p>
                  </a:txBody>
                  <a:tcPr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414999">
                <a:tc>
                  <a:txBody>
                    <a:bodyPr/>
                    <a:lstStyle/>
                    <a:p>
                      <a:pPr fontAlgn="t"/>
                      <a:r>
                        <a:rPr lang="ru-RU">
                          <a:effectLst/>
                        </a:rPr>
                        <a:t>Отрасль</a:t>
                      </a:r>
                    </a:p>
                  </a:txBody>
                  <a:tcPr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>
                          <a:effectLst/>
                        </a:rPr>
                        <a:t>Пищевая промышленность</a:t>
                      </a:r>
                    </a:p>
                  </a:txBody>
                  <a:tcPr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356837">
                <a:tc>
                  <a:txBody>
                    <a:bodyPr/>
                    <a:lstStyle/>
                    <a:p>
                      <a:pPr fontAlgn="t"/>
                      <a:r>
                        <a:rPr lang="ru-RU" u="none" strike="noStrike" dirty="0">
                          <a:solidFill>
                            <a:schemeClr val="tx1"/>
                          </a:solidFill>
                          <a:effectLst/>
                        </a:rPr>
                        <a:t>Продукция</a:t>
                      </a:r>
                      <a:endParaRPr lang="ru-RU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>
                          <a:effectLst/>
                        </a:rPr>
                        <a:t>Молочная продукция</a:t>
                      </a:r>
                    </a:p>
                  </a:txBody>
                  <a:tcPr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356837">
                <a:tc>
                  <a:txBody>
                    <a:bodyPr/>
                    <a:lstStyle/>
                    <a:p>
                      <a:pPr fontAlgn="t"/>
                      <a:r>
                        <a:rPr lang="ru-RU" u="none" strike="noStrike" dirty="0">
                          <a:solidFill>
                            <a:schemeClr val="tx1"/>
                          </a:solidFill>
                          <a:effectLst/>
                        </a:rPr>
                        <a:t>Сайт</a:t>
                      </a:r>
                      <a:endParaRPr lang="ru-RU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u="none" strike="noStrike" dirty="0">
                          <a:solidFill>
                            <a:schemeClr val="tx1"/>
                          </a:solidFill>
                          <a:effectLst/>
                        </a:rPr>
                        <a:t>russkoe-moloko.ru</a:t>
                      </a:r>
                      <a:endParaRPr lang="en-US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6568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Агропромышленный холдинг «</a:t>
            </a:r>
            <a:r>
              <a:rPr lang="ru-RU" b="1" dirty="0" err="1"/>
              <a:t>Мираторг</a:t>
            </a:r>
            <a:r>
              <a:rPr lang="ru-RU" b="1" dirty="0"/>
              <a:t>»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5561264"/>
              </p:ext>
            </p:extLst>
          </p:nvPr>
        </p:nvGraphicFramePr>
        <p:xfrm>
          <a:off x="677334" y="2380905"/>
          <a:ext cx="8596312" cy="3933667"/>
        </p:xfrm>
        <a:graphic>
          <a:graphicData uri="http://schemas.openxmlformats.org/drawingml/2006/table">
            <a:tbl>
              <a:tblPr/>
              <a:tblGrid>
                <a:gridCol w="4298156"/>
                <a:gridCol w="4298156"/>
              </a:tblGrid>
              <a:tr h="374635">
                <a:tc>
                  <a:txBody>
                    <a:bodyPr/>
                    <a:lstStyle/>
                    <a:p>
                      <a:pPr fontAlgn="t"/>
                      <a:r>
                        <a:rPr lang="ru-RU" dirty="0">
                          <a:effectLst/>
                        </a:rPr>
                        <a:t>Тип</a:t>
                      </a:r>
                    </a:p>
                  </a:txBody>
                  <a:tcPr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>
                          <a:effectLst/>
                        </a:rPr>
                        <a:t>Холдинговая компания</a:t>
                      </a:r>
                    </a:p>
                  </a:txBody>
                  <a:tcPr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374635">
                <a:tc>
                  <a:txBody>
                    <a:bodyPr/>
                    <a:lstStyle/>
                    <a:p>
                      <a:pPr fontAlgn="t"/>
                      <a:r>
                        <a:rPr lang="ru-RU">
                          <a:effectLst/>
                        </a:rPr>
                        <a:t>Год основания</a:t>
                      </a:r>
                    </a:p>
                  </a:txBody>
                  <a:tcPr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u="none" strike="noStrike" dirty="0">
                          <a:solidFill>
                            <a:schemeClr val="tx1"/>
                          </a:solidFill>
                          <a:effectLst/>
                        </a:rPr>
                        <a:t>1995</a:t>
                      </a:r>
                      <a:endParaRPr lang="ru-RU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374635">
                <a:tc>
                  <a:txBody>
                    <a:bodyPr/>
                    <a:lstStyle/>
                    <a:p>
                      <a:pPr fontAlgn="t"/>
                      <a:r>
                        <a:rPr lang="ru-RU">
                          <a:effectLst/>
                        </a:rPr>
                        <a:t>Расположение</a:t>
                      </a:r>
                    </a:p>
                  </a:txBody>
                  <a:tcPr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 dirty="0">
                          <a:effectLst/>
                        </a:rPr>
                        <a:t> </a:t>
                      </a:r>
                      <a:r>
                        <a:rPr lang="ru-RU" u="none" strike="noStrike" dirty="0">
                          <a:solidFill>
                            <a:schemeClr val="tx1"/>
                          </a:solidFill>
                          <a:effectLst/>
                        </a:rPr>
                        <a:t>Россия</a:t>
                      </a:r>
                      <a:r>
                        <a:rPr lang="ru-RU" dirty="0">
                          <a:solidFill>
                            <a:schemeClr val="tx1"/>
                          </a:solidFill>
                          <a:effectLst/>
                        </a:rPr>
                        <a:t>: </a:t>
                      </a:r>
                      <a:r>
                        <a:rPr lang="ru-RU" u="none" strike="noStrike" dirty="0">
                          <a:solidFill>
                            <a:schemeClr val="tx1"/>
                          </a:solidFill>
                          <a:effectLst/>
                        </a:rPr>
                        <a:t>Москва</a:t>
                      </a:r>
                      <a:endParaRPr lang="ru-RU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655611">
                <a:tc>
                  <a:txBody>
                    <a:bodyPr/>
                    <a:lstStyle/>
                    <a:p>
                      <a:pPr fontAlgn="t"/>
                      <a:r>
                        <a:rPr lang="ru-RU" dirty="0">
                          <a:effectLst/>
                        </a:rPr>
                        <a:t>Ключевые фигуры</a:t>
                      </a:r>
                    </a:p>
                  </a:txBody>
                  <a:tcPr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>
                          <a:effectLst/>
                        </a:rPr>
                        <a:t>Линник Виктор Вячеславович (президент)</a:t>
                      </a:r>
                    </a:p>
                  </a:txBody>
                  <a:tcPr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655611">
                <a:tc>
                  <a:txBody>
                    <a:bodyPr/>
                    <a:lstStyle/>
                    <a:p>
                      <a:pPr fontAlgn="t"/>
                      <a:r>
                        <a:rPr lang="ru-RU">
                          <a:effectLst/>
                        </a:rPr>
                        <a:t>Отрасль</a:t>
                      </a:r>
                    </a:p>
                  </a:txBody>
                  <a:tcPr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>
                          <a:effectLst/>
                        </a:rPr>
                        <a:t>Производство продуктов питания, сельское хозяйство</a:t>
                      </a:r>
                    </a:p>
                  </a:txBody>
                  <a:tcPr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374635">
                <a:tc>
                  <a:txBody>
                    <a:bodyPr/>
                    <a:lstStyle/>
                    <a:p>
                      <a:pPr fontAlgn="t"/>
                      <a:r>
                        <a:rPr lang="ru-RU" u="none" strike="noStrike" dirty="0">
                          <a:solidFill>
                            <a:schemeClr val="tx1"/>
                          </a:solidFill>
                          <a:effectLst/>
                        </a:rPr>
                        <a:t>Оборот</a:t>
                      </a:r>
                      <a:endParaRPr lang="ru-RU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>
                          <a:solidFill>
                            <a:srgbClr val="00CC00"/>
                          </a:solidFill>
                          <a:effectLst/>
                        </a:rPr>
                        <a:t>▲</a:t>
                      </a:r>
                      <a:r>
                        <a:rPr lang="ru-RU">
                          <a:effectLst/>
                        </a:rPr>
                        <a:t> 48,1 млрд руб. (2012 год)</a:t>
                      </a:r>
                    </a:p>
                  </a:txBody>
                  <a:tcPr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374635">
                <a:tc>
                  <a:txBody>
                    <a:bodyPr/>
                    <a:lstStyle/>
                    <a:p>
                      <a:pPr fontAlgn="t"/>
                      <a:r>
                        <a:rPr lang="ru-RU" u="none" strike="noStrike" dirty="0">
                          <a:solidFill>
                            <a:schemeClr val="tx1"/>
                          </a:solidFill>
                          <a:effectLst/>
                        </a:rPr>
                        <a:t>Чистая прибыль</a:t>
                      </a:r>
                      <a:endParaRPr lang="ru-RU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>
                          <a:solidFill>
                            <a:srgbClr val="00CC00"/>
                          </a:solidFill>
                          <a:effectLst/>
                        </a:rPr>
                        <a:t>▲</a:t>
                      </a:r>
                      <a:r>
                        <a:rPr lang="ru-RU">
                          <a:effectLst/>
                        </a:rPr>
                        <a:t> 11,2 млрд руб. (2012 год)</a:t>
                      </a:r>
                    </a:p>
                  </a:txBody>
                  <a:tcPr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374635">
                <a:tc>
                  <a:txBody>
                    <a:bodyPr/>
                    <a:lstStyle/>
                    <a:p>
                      <a:pPr fontAlgn="t"/>
                      <a:r>
                        <a:rPr lang="ru-RU">
                          <a:effectLst/>
                        </a:rPr>
                        <a:t>Число сотрудников</a:t>
                      </a:r>
                    </a:p>
                  </a:txBody>
                  <a:tcPr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ru-RU">
                          <a:effectLst/>
                        </a:rPr>
                        <a:t>16000</a:t>
                      </a:r>
                    </a:p>
                  </a:txBody>
                  <a:tcPr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  <a:tr h="374635">
                <a:tc>
                  <a:txBody>
                    <a:bodyPr/>
                    <a:lstStyle/>
                    <a:p>
                      <a:pPr fontAlgn="t"/>
                      <a:r>
                        <a:rPr lang="ru-RU" u="none" strike="noStrike" dirty="0">
                          <a:solidFill>
                            <a:schemeClr val="tx1"/>
                          </a:solidFill>
                          <a:effectLst/>
                        </a:rPr>
                        <a:t>Сайт</a:t>
                      </a:r>
                      <a:endParaRPr lang="ru-RU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u="none" strike="noStrike" dirty="0">
                          <a:solidFill>
                            <a:schemeClr val="tx1"/>
                          </a:solidFill>
                          <a:effectLst/>
                        </a:rPr>
                        <a:t>www.miratorg.ru</a:t>
                      </a:r>
                      <a:endParaRPr lang="en-US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AAAAAA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9F9F9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6760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 smtClean="0"/>
              <a:t>ООО «</a:t>
            </a:r>
            <a:r>
              <a:rPr lang="ru-RU" sz="4400" dirty="0" err="1" smtClean="0"/>
              <a:t>Меленский</a:t>
            </a:r>
            <a:r>
              <a:rPr lang="ru-RU" sz="4400" dirty="0" smtClean="0"/>
              <a:t> картофель»</a:t>
            </a:r>
            <a:endParaRPr lang="ru-RU" sz="44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7735445"/>
              </p:ext>
            </p:extLst>
          </p:nvPr>
        </p:nvGraphicFramePr>
        <p:xfrm>
          <a:off x="677690" y="1930400"/>
          <a:ext cx="8596312" cy="3327400"/>
        </p:xfrm>
        <a:graphic>
          <a:graphicData uri="http://schemas.openxmlformats.org/drawingml/2006/table">
            <a:tbl>
              <a:tblPr/>
              <a:tblGrid>
                <a:gridCol w="2607412"/>
                <a:gridCol w="5988900"/>
              </a:tblGrid>
              <a:tr h="1038379">
                <a:tc>
                  <a:txBody>
                    <a:bodyPr/>
                    <a:lstStyle/>
                    <a:p>
                      <a:r>
                        <a:rPr lang="ru-RU" u="none" strike="noStrike" dirty="0">
                          <a:solidFill>
                            <a:schemeClr val="tx1"/>
                          </a:solidFill>
                          <a:effectLst/>
                        </a:rPr>
                        <a:t>Полное наименование организации</a:t>
                      </a:r>
                    </a:p>
                  </a:txBody>
                  <a:tcPr marB="952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b="1">
                          <a:solidFill>
                            <a:srgbClr val="333333"/>
                          </a:solidFill>
                          <a:effectLst/>
                        </a:rPr>
                        <a:t>Общество с ограниченной ответственностью "Меленский Картофель"</a:t>
                      </a:r>
                      <a:endParaRPr lang="ru-RU">
                        <a:effectLst/>
                      </a:endParaRPr>
                    </a:p>
                  </a:txBody>
                  <a:tcPr marL="47625" marB="952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25321">
                <a:tc>
                  <a:txBody>
                    <a:bodyPr/>
                    <a:lstStyle/>
                    <a:p>
                      <a:r>
                        <a:rPr lang="ru-RU" u="none" strike="noStrike" dirty="0">
                          <a:solidFill>
                            <a:schemeClr val="tx1"/>
                          </a:solidFill>
                          <a:effectLst/>
                        </a:rPr>
                        <a:t>Регион</a:t>
                      </a:r>
                    </a:p>
                  </a:txBody>
                  <a:tcPr marB="952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>
                          <a:effectLst/>
                        </a:rPr>
                        <a:t>Брянская область</a:t>
                      </a:r>
                    </a:p>
                  </a:txBody>
                  <a:tcPr marL="47625" marB="952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038379">
                <a:tc>
                  <a:txBody>
                    <a:bodyPr/>
                    <a:lstStyle/>
                    <a:p>
                      <a:r>
                        <a:rPr lang="ru-RU" u="none" strike="noStrike" dirty="0">
                          <a:solidFill>
                            <a:schemeClr val="tx1"/>
                          </a:solidFill>
                          <a:effectLst/>
                        </a:rPr>
                        <a:t>Адрес</a:t>
                      </a:r>
                    </a:p>
                  </a:txBody>
                  <a:tcPr marB="952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>
                          <a:effectLst/>
                        </a:rPr>
                        <a:t>243253, Брянская область, Стародубский район, с Меленск, ул Школьная, д 1</a:t>
                      </a:r>
                    </a:p>
                  </a:txBody>
                  <a:tcPr marL="47625" marB="952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25321">
                <a:tc>
                  <a:txBody>
                    <a:bodyPr/>
                    <a:lstStyle/>
                    <a:p>
                      <a:r>
                        <a:rPr lang="ru-RU" u="none" strike="noStrike" dirty="0">
                          <a:solidFill>
                            <a:schemeClr val="tx1"/>
                          </a:solidFill>
                          <a:effectLst/>
                        </a:rPr>
                        <a:t>Директор компании</a:t>
                      </a:r>
                    </a:p>
                  </a:txBody>
                  <a:tcPr marB="952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ru-RU" dirty="0">
                          <a:effectLst/>
                        </a:rPr>
                        <a:t>Якушенко Николай Николаевич</a:t>
                      </a:r>
                    </a:p>
                  </a:txBody>
                  <a:tcPr marL="47625" marB="9525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-2037515"/>
            <a:ext cx="65" cy="4532231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223767" rIns="0" bIns="88872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5600" b="1" i="0" u="none" strike="noStrike" cap="none" normalizeH="0" baseline="0" dirty="0" smtClean="0">
              <a:ln>
                <a:noFill/>
              </a:ln>
              <a:solidFill>
                <a:srgbClr val="447711"/>
              </a:solidFill>
              <a:effectLst/>
              <a:latin typeface="Helvetica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5353358"/>
              </p:ext>
            </p:extLst>
          </p:nvPr>
        </p:nvGraphicFramePr>
        <p:xfrm>
          <a:off x="553720" y="5105400"/>
          <a:ext cx="8128000" cy="4199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/>
                <a:gridCol w="4064000"/>
              </a:tblGrid>
              <a:tr h="419946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5510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671394"/>
            <a:ext cx="8603442" cy="1320800"/>
          </a:xfrm>
        </p:spPr>
        <p:txBody>
          <a:bodyPr/>
          <a:lstStyle/>
          <a:p>
            <a:r>
              <a:rPr lang="ru-RU" dirty="0" smtClean="0"/>
              <a:t>Петр </a:t>
            </a:r>
            <a:r>
              <a:rPr lang="en-US" dirty="0" smtClean="0"/>
              <a:t>I</a:t>
            </a:r>
            <a:r>
              <a:rPr lang="ru-RU" dirty="0" smtClean="0"/>
              <a:t> – великий император Российской империи. 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252" y="2053154"/>
            <a:ext cx="2870148" cy="4530526"/>
          </a:xfrm>
        </p:spPr>
      </p:pic>
    </p:spTree>
    <p:extLst>
      <p:ext uri="{BB962C8B-B14F-4D97-AF65-F5344CB8AC3E}">
        <p14:creationId xmlns:p14="http://schemas.microsoft.com/office/powerpoint/2010/main" val="1628786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08196" y="241444"/>
            <a:ext cx="8596668" cy="388077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3859062" y="823128"/>
            <a:ext cx="2332316" cy="129426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/>
              <a:t>Труд</a:t>
            </a:r>
            <a:endParaRPr lang="ru-RU" sz="4000" dirty="0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2887928" y="1294999"/>
            <a:ext cx="1173480" cy="3505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Овал 10"/>
          <p:cNvSpPr/>
          <p:nvPr/>
        </p:nvSpPr>
        <p:spPr>
          <a:xfrm>
            <a:off x="759090" y="682360"/>
            <a:ext cx="2593710" cy="9965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Труженик</a:t>
            </a:r>
            <a:endParaRPr lang="ru-RU" sz="2800" dirty="0"/>
          </a:p>
        </p:txBody>
      </p:sp>
      <p:cxnSp>
        <p:nvCxnSpPr>
          <p:cNvPr id="13" name="Прямая соединительная линия 12"/>
          <p:cNvCxnSpPr>
            <a:stCxn id="4" idx="3"/>
          </p:cNvCxnSpPr>
          <p:nvPr/>
        </p:nvCxnSpPr>
        <p:spPr>
          <a:xfrm flipH="1">
            <a:off x="2975546" y="1927850"/>
            <a:ext cx="1225076" cy="6465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804002" y="2330918"/>
            <a:ext cx="2403893" cy="106018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Пропитание</a:t>
            </a:r>
            <a:endParaRPr lang="ru-RU" sz="2800" dirty="0"/>
          </a:p>
        </p:txBody>
      </p:sp>
      <p:cxnSp>
        <p:nvCxnSpPr>
          <p:cNvPr id="16" name="Прямая соединительная линия 15"/>
          <p:cNvCxnSpPr/>
          <p:nvPr/>
        </p:nvCxnSpPr>
        <p:spPr>
          <a:xfrm flipH="1">
            <a:off x="2893785" y="2026832"/>
            <a:ext cx="1599468" cy="21828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5676607" y="1980216"/>
            <a:ext cx="1398287" cy="21149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>
            <a:stCxn id="4" idx="5"/>
          </p:cNvCxnSpPr>
          <p:nvPr/>
        </p:nvCxnSpPr>
        <p:spPr>
          <a:xfrm>
            <a:off x="5849818" y="1927850"/>
            <a:ext cx="1524583" cy="5305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/>
          <p:cNvCxnSpPr>
            <a:stCxn id="4" idx="6"/>
          </p:cNvCxnSpPr>
          <p:nvPr/>
        </p:nvCxnSpPr>
        <p:spPr>
          <a:xfrm flipV="1">
            <a:off x="6191378" y="1016985"/>
            <a:ext cx="883516" cy="4532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Овал 24"/>
          <p:cNvSpPr/>
          <p:nvPr/>
        </p:nvSpPr>
        <p:spPr>
          <a:xfrm>
            <a:off x="1893553" y="4013637"/>
            <a:ext cx="2899537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Благополучие</a:t>
            </a:r>
            <a:endParaRPr lang="ru-RU" sz="2800" dirty="0"/>
          </a:p>
        </p:txBody>
      </p:sp>
      <p:sp>
        <p:nvSpPr>
          <p:cNvPr id="26" name="Овал 25"/>
          <p:cNvSpPr/>
          <p:nvPr/>
        </p:nvSpPr>
        <p:spPr>
          <a:xfrm>
            <a:off x="6880567" y="4013637"/>
            <a:ext cx="2563236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/>
              <a:t>Радость</a:t>
            </a:r>
            <a:endParaRPr lang="ru-RU" sz="2800" dirty="0"/>
          </a:p>
        </p:txBody>
      </p:sp>
      <p:sp>
        <p:nvSpPr>
          <p:cNvPr id="27" name="Овал 26"/>
          <p:cNvSpPr/>
          <p:nvPr/>
        </p:nvSpPr>
        <p:spPr>
          <a:xfrm>
            <a:off x="7330258" y="2309946"/>
            <a:ext cx="2758122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/>
              <a:t>П</a:t>
            </a:r>
            <a:r>
              <a:rPr lang="ru-RU" sz="2800" dirty="0" smtClean="0"/>
              <a:t>ольза</a:t>
            </a:r>
            <a:endParaRPr lang="ru-RU" sz="2800" dirty="0"/>
          </a:p>
        </p:txBody>
      </p:sp>
      <p:sp>
        <p:nvSpPr>
          <p:cNvPr id="28" name="Овал 27"/>
          <p:cNvSpPr/>
          <p:nvPr/>
        </p:nvSpPr>
        <p:spPr>
          <a:xfrm>
            <a:off x="7074894" y="559784"/>
            <a:ext cx="2537648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/>
              <a:t>Учеба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513449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dirty="0" smtClean="0"/>
              <a:t>Конец.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7931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Как вы думаете, что же такое труд?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1270000"/>
            <a:ext cx="5511800" cy="5511800"/>
          </a:xfrm>
        </p:spPr>
      </p:pic>
    </p:spTree>
    <p:extLst>
      <p:ext uri="{BB962C8B-B14F-4D97-AF65-F5344CB8AC3E}">
        <p14:creationId xmlns:p14="http://schemas.microsoft.com/office/powerpoint/2010/main" val="239739669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609600"/>
            <a:ext cx="8596668" cy="6001061"/>
          </a:xfrm>
        </p:spPr>
        <p:txBody>
          <a:bodyPr>
            <a:noAutofit/>
          </a:bodyPr>
          <a:lstStyle/>
          <a:p>
            <a:r>
              <a:rPr lang="ru-RU" sz="3200" dirty="0"/>
              <a:t>Была бы </a:t>
            </a:r>
            <a:r>
              <a:rPr lang="ru-RU" sz="3200" dirty="0" smtClean="0"/>
              <a:t>охота,</a:t>
            </a:r>
          </a:p>
          <a:p>
            <a:r>
              <a:rPr lang="ru-RU" sz="3200" dirty="0" smtClean="0"/>
              <a:t>  заладится любая работа.</a:t>
            </a:r>
            <a:endParaRPr lang="ru-RU" sz="3200" dirty="0"/>
          </a:p>
          <a:p>
            <a:r>
              <a:rPr lang="ru-RU" sz="3200" dirty="0"/>
              <a:t>Землю красит </a:t>
            </a:r>
            <a:r>
              <a:rPr lang="ru-RU" sz="3200" dirty="0" smtClean="0"/>
              <a:t>солнце,</a:t>
            </a:r>
          </a:p>
          <a:p>
            <a:r>
              <a:rPr lang="ru-RU" sz="3200" dirty="0" smtClean="0"/>
              <a:t> а человека труд.</a:t>
            </a:r>
            <a:endParaRPr lang="ru-RU" sz="3200" dirty="0"/>
          </a:p>
          <a:p>
            <a:r>
              <a:rPr lang="ru-RU" sz="3200" dirty="0"/>
              <a:t>Труд человека </a:t>
            </a:r>
            <a:r>
              <a:rPr lang="ru-RU" sz="3200" dirty="0" smtClean="0"/>
              <a:t>кормит,</a:t>
            </a:r>
          </a:p>
          <a:p>
            <a:r>
              <a:rPr lang="ru-RU" sz="3200" dirty="0" smtClean="0"/>
              <a:t> а лень портит.</a:t>
            </a:r>
            <a:endParaRPr lang="ru-RU" sz="3200" dirty="0"/>
          </a:p>
          <a:p>
            <a:r>
              <a:rPr lang="ru-RU" sz="3200" dirty="0"/>
              <a:t>Умелые </a:t>
            </a:r>
            <a:r>
              <a:rPr lang="ru-RU" sz="3200" dirty="0" smtClean="0"/>
              <a:t>руки,</a:t>
            </a:r>
          </a:p>
          <a:p>
            <a:r>
              <a:rPr lang="ru-RU" sz="3200" dirty="0" smtClean="0"/>
              <a:t> не знают скуки</a:t>
            </a:r>
            <a:r>
              <a:rPr lang="ru-RU" sz="3200" dirty="0" smtClean="0"/>
              <a:t>.</a:t>
            </a:r>
            <a:endParaRPr lang="ru-RU" sz="3200" dirty="0"/>
          </a:p>
          <a:p>
            <a:r>
              <a:rPr lang="ru-RU" sz="3200" dirty="0"/>
              <a:t>Все работы </a:t>
            </a:r>
            <a:r>
              <a:rPr lang="ru-RU" sz="3200" dirty="0" smtClean="0"/>
              <a:t>хороши ,</a:t>
            </a:r>
          </a:p>
          <a:p>
            <a:r>
              <a:rPr lang="ru-RU" sz="3200" dirty="0" smtClean="0"/>
              <a:t>выбирай на вкус.</a:t>
            </a:r>
            <a:endParaRPr lang="ru-RU" sz="3200" dirty="0"/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1227996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99" y="-10320"/>
            <a:ext cx="10540301" cy="6969919"/>
          </a:xfrm>
        </p:spPr>
      </p:pic>
    </p:spTree>
    <p:extLst>
      <p:ext uri="{BB962C8B-B14F-4D97-AF65-F5344CB8AC3E}">
        <p14:creationId xmlns:p14="http://schemas.microsoft.com/office/powerpoint/2010/main" val="194046384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0"/>
            <a:ext cx="11085175" cy="6608618"/>
          </a:xfrm>
        </p:spPr>
      </p:pic>
    </p:spTree>
    <p:extLst>
      <p:ext uri="{BB962C8B-B14F-4D97-AF65-F5344CB8AC3E}">
        <p14:creationId xmlns:p14="http://schemas.microsoft.com/office/powerpoint/2010/main" val="410944071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</p:spPr>
      </p:pic>
    </p:spTree>
    <p:extLst>
      <p:ext uri="{BB962C8B-B14F-4D97-AF65-F5344CB8AC3E}">
        <p14:creationId xmlns:p14="http://schemas.microsoft.com/office/powerpoint/2010/main" val="220670325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9400" y="203200"/>
            <a:ext cx="11506200" cy="6654800"/>
          </a:xfrm>
        </p:spPr>
      </p:pic>
    </p:spTree>
    <p:extLst>
      <p:ext uri="{BB962C8B-B14F-4D97-AF65-F5344CB8AC3E}">
        <p14:creationId xmlns:p14="http://schemas.microsoft.com/office/powerpoint/2010/main" val="378896072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46589" y="654067"/>
            <a:ext cx="8639772" cy="5288279"/>
          </a:xfrm>
        </p:spPr>
        <p:txBody>
          <a:bodyPr>
            <a:normAutofit/>
          </a:bodyPr>
          <a:lstStyle/>
          <a:p>
            <a:r>
              <a:rPr lang="ru-RU" sz="4400" dirty="0">
                <a:solidFill>
                  <a:srgbClr val="363E8A"/>
                </a:solidFill>
              </a:rPr>
              <a:t>«В человеке всё должно быть прекрасно и душа , и тело , и одежда , и мысли.»</a:t>
            </a:r>
            <a:br>
              <a:rPr lang="ru-RU" sz="4400" dirty="0">
                <a:solidFill>
                  <a:srgbClr val="363E8A"/>
                </a:solidFill>
              </a:rPr>
            </a:br>
            <a:r>
              <a:rPr lang="ru-RU" sz="4400" dirty="0" err="1" smtClean="0">
                <a:solidFill>
                  <a:srgbClr val="363E8A"/>
                </a:solidFill>
              </a:rPr>
              <a:t>А.П.Чехов</a:t>
            </a:r>
            <a:endParaRPr lang="ru-RU" sz="4400" dirty="0"/>
          </a:p>
        </p:txBody>
      </p:sp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8596" t="8247" r="-8596" b="8247"/>
          <a:stretch/>
        </p:blipFill>
        <p:spPr>
          <a:xfrm>
            <a:off x="-300568" y="-180670"/>
            <a:ext cx="4671905" cy="4389120"/>
          </a:xfr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42434" y="5942346"/>
            <a:ext cx="8596667" cy="674024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773498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     	За Родину!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334" y="1270000"/>
            <a:ext cx="8847666" cy="5501640"/>
          </a:xfrm>
        </p:spPr>
      </p:pic>
    </p:spTree>
    <p:extLst>
      <p:ext uri="{BB962C8B-B14F-4D97-AF65-F5344CB8AC3E}">
        <p14:creationId xmlns:p14="http://schemas.microsoft.com/office/powerpoint/2010/main" val="380804411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4107</TotalTime>
  <Words>209</Words>
  <Application>Microsoft Office PowerPoint</Application>
  <PresentationFormat>Широкоэкранный</PresentationFormat>
  <Paragraphs>76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Arial</vt:lpstr>
      <vt:lpstr>Helvetica</vt:lpstr>
      <vt:lpstr>Trebuchet MS</vt:lpstr>
      <vt:lpstr>Wingdings 3</vt:lpstr>
      <vt:lpstr>Грань</vt:lpstr>
      <vt:lpstr>Открытое занятие  на тему:  «Труд-основа всему!»</vt:lpstr>
      <vt:lpstr>Как вы думаете, что же такое труд?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«В человеке всё должно быть прекрасно и душа , и тело , и одежда , и мысли.» А.П.Чехов</vt:lpstr>
      <vt:lpstr>                      За Родину!</vt:lpstr>
      <vt:lpstr>Презентация PowerPoint</vt:lpstr>
      <vt:lpstr> ОАО «Русское молоко»</vt:lpstr>
      <vt:lpstr>Агропромышленный холдинг «Мираторг»</vt:lpstr>
      <vt:lpstr>ООО «Меленский картофель»</vt:lpstr>
      <vt:lpstr>Петр I – великий император Российской империи. </vt:lpstr>
      <vt:lpstr>Презентация PowerPoint</vt:lpstr>
      <vt:lpstr>Конец.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Виталя и Юля</dc:creator>
  <cp:lastModifiedBy>Виталя и Юля</cp:lastModifiedBy>
  <cp:revision>28</cp:revision>
  <dcterms:created xsi:type="dcterms:W3CDTF">2015-03-09T18:58:29Z</dcterms:created>
  <dcterms:modified xsi:type="dcterms:W3CDTF">2015-03-19T16:05:08Z</dcterms:modified>
</cp:coreProperties>
</file>