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86" r:id="rId5"/>
    <p:sldId id="259" r:id="rId6"/>
    <p:sldId id="260" r:id="rId7"/>
    <p:sldId id="285" r:id="rId8"/>
    <p:sldId id="275" r:id="rId9"/>
    <p:sldId id="276" r:id="rId10"/>
    <p:sldId id="277" r:id="rId11"/>
    <p:sldId id="258" r:id="rId12"/>
    <p:sldId id="278" r:id="rId13"/>
    <p:sldId id="263" r:id="rId14"/>
    <p:sldId id="279" r:id="rId15"/>
    <p:sldId id="265" r:id="rId16"/>
    <p:sldId id="287" r:id="rId17"/>
    <p:sldId id="269" r:id="rId18"/>
    <p:sldId id="270" r:id="rId19"/>
    <p:sldId id="281" r:id="rId20"/>
    <p:sldId id="280" r:id="rId21"/>
    <p:sldId id="282" r:id="rId22"/>
    <p:sldId id="288" r:id="rId23"/>
    <p:sldId id="271" r:id="rId24"/>
    <p:sldId id="262" r:id="rId25"/>
    <p:sldId id="289" r:id="rId26"/>
    <p:sldId id="283" r:id="rId27"/>
    <p:sldId id="284" r:id="rId28"/>
    <p:sldId id="27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25AED9"/>
    <a:srgbClr val="1575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FBEAC7">
                <a:alpha val="67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Порядок слов в предложении. Инверсия.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3000372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Урок русского языка в 8Бклассе</a:t>
            </a: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 flipH="1">
            <a:off x="10908704" y="4714884"/>
            <a:ext cx="432048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Выполнил учитель русского языка и литературы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МОУ-СОШ с.Лебедевка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Краснокутского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района Саратовской области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Бакирова Людмила Михайловна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0"/>
            <a:ext cx="8229600" cy="500063"/>
          </a:xfrm>
        </p:spPr>
        <p:txBody>
          <a:bodyPr>
            <a:normAutofit/>
          </a:bodyPr>
          <a:lstStyle/>
          <a:p>
            <a:pPr lvl="0"/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Ошибки в предложениях с однородными членами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500042"/>
          <a:ext cx="8715435" cy="6302364"/>
        </p:xfrm>
        <a:graphic>
          <a:graphicData uri="http://schemas.openxmlformats.org/drawingml/2006/table">
            <a:tbl>
              <a:tblPr/>
              <a:tblGrid>
                <a:gridCol w="2846105"/>
                <a:gridCol w="2934665"/>
                <a:gridCol w="2934665"/>
              </a:tblGrid>
              <a:tr h="30241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latin typeface="Times New Roman"/>
                          <a:ea typeface="Times New Roman"/>
                          <a:cs typeface="Times New Roman"/>
                        </a:rPr>
                        <a:t>Типы ошибок</a:t>
                      </a:r>
                      <a:endParaRPr lang="ru-RU" sz="140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latin typeface="Times New Roman"/>
                          <a:ea typeface="Times New Roman"/>
                          <a:cs typeface="Times New Roman"/>
                        </a:rPr>
                        <a:t>Примеры с ошибками</a:t>
                      </a:r>
                      <a:endParaRPr lang="ru-RU" sz="140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latin typeface="Times New Roman"/>
                          <a:ea typeface="Times New Roman"/>
                          <a:cs typeface="Times New Roman"/>
                        </a:rPr>
                        <a:t>Правильные примеры</a:t>
                      </a:r>
                      <a:endParaRPr lang="ru-RU" sz="140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23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Соединение в одном ряду видовых и родовых понятий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В лодке лежали караси, сазаны, лещи, рыба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23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Соединение в одном ряду скрещивающихся понятий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 улице шли солдаты, мужчины и женщины</a:t>
                      </a:r>
                      <a:endParaRPr lang="ru-RU" sz="1400" b="1" dirty="0">
                        <a:latin typeface="Calibri"/>
                        <a:ea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65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Соединение в одном ряду логически несовместимых понятий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Демонстранты шли с плакатами и радостными лицами</a:t>
                      </a:r>
                      <a:endParaRPr lang="ru-RU" sz="1400" b="1" dirty="0">
                        <a:latin typeface="Calibri"/>
                        <a:ea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23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Смешение компонентов двойных союзов – создание неправильной пары союзов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Хорошо отвечали на экзамене как </a:t>
                      </a:r>
                      <a:r>
                        <a:rPr lang="ru-RU" sz="14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одиннадцатиклассники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400" b="1" i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также 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учащиеся девятых классов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Пропуск предлога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Группы туристов можно встретить на улицах, площадях, скверах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Употребление сказуемых, управляющих разными падежами, при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одном</a:t>
                      </a:r>
                      <a:r>
                        <a:rPr lang="ru-RU" sz="1400" b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зависимом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слове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Во время войны народ надеялся и верил в победу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1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Нарушение однородности понятий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Мы любим футбол и стрелять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23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Нарушение согласования в падеже членов однородного ряда и обобщающего слова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форуме принимали участие представители различных стран: Англия, Франция, Бельгия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0"/>
            <a:ext cx="8229600" cy="500063"/>
          </a:xfrm>
        </p:spPr>
        <p:txBody>
          <a:bodyPr>
            <a:normAutofit/>
          </a:bodyPr>
          <a:lstStyle/>
          <a:p>
            <a:pPr lvl="0"/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Ошибки в предложениях с однородными членами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500042"/>
          <a:ext cx="8715435" cy="6302364"/>
        </p:xfrm>
        <a:graphic>
          <a:graphicData uri="http://schemas.openxmlformats.org/drawingml/2006/table">
            <a:tbl>
              <a:tblPr/>
              <a:tblGrid>
                <a:gridCol w="2846105"/>
                <a:gridCol w="2934665"/>
                <a:gridCol w="2934665"/>
              </a:tblGrid>
              <a:tr h="30241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latin typeface="Times New Roman"/>
                          <a:ea typeface="Times New Roman"/>
                          <a:cs typeface="Times New Roman"/>
                        </a:rPr>
                        <a:t>Типы ошибок</a:t>
                      </a:r>
                      <a:endParaRPr lang="ru-RU" sz="140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latin typeface="Times New Roman"/>
                          <a:ea typeface="Times New Roman"/>
                          <a:cs typeface="Times New Roman"/>
                        </a:rPr>
                        <a:t>Примеры с ошибками</a:t>
                      </a:r>
                      <a:endParaRPr lang="ru-RU" sz="140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latin typeface="Times New Roman"/>
                          <a:ea typeface="Times New Roman"/>
                          <a:cs typeface="Times New Roman"/>
                        </a:rPr>
                        <a:t>Правильные примеры</a:t>
                      </a:r>
                      <a:endParaRPr lang="ru-RU" sz="140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23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Соединение в одном ряду видовых и родовых понятий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В лодке лежали караси, сазаны, лещи, рыба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В лодке лежала рыба: караси, сазаны, лещи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23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Соединение в одном ряду скрещивающихся понятий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 улице шли солдаты, мужчины и женщины</a:t>
                      </a:r>
                      <a:endParaRPr lang="ru-RU" sz="1400" b="1" dirty="0">
                        <a:latin typeface="Calibri"/>
                        <a:ea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 улице шли солдаты</a:t>
                      </a:r>
                      <a:endParaRPr lang="ru-RU" sz="1400" b="1" dirty="0">
                        <a:latin typeface="Calibri"/>
                        <a:ea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65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Соединение в одном ряду логически несовместимых понятий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Демонстранты шли с плакатами и радостными лицами</a:t>
                      </a:r>
                      <a:endParaRPr lang="ru-RU" sz="1400" b="1" dirty="0">
                        <a:latin typeface="Calibri"/>
                        <a:ea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Демонстранты шли с плакатами </a:t>
                      </a:r>
                      <a:endParaRPr lang="ru-RU" sz="1400" b="1" dirty="0">
                        <a:latin typeface="Calibri"/>
                        <a:ea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23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Смешение компонентов двойных союзов – создание неправильной пары союзов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Хорошо отвечали на экзамене как </a:t>
                      </a:r>
                      <a:r>
                        <a:rPr lang="ru-RU" sz="14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одиннадцатиклассники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400" b="1" i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также 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учащиеся девятых классов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Хорошо отвечали на экзамене как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одиннадцатиклассники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, так и учащиеся </a:t>
                      </a:r>
                      <a:r>
                        <a:rPr lang="ru-RU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девятых</a:t>
                      </a:r>
                      <a:r>
                        <a:rPr lang="ru-RU" sz="1400" b="1" i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классов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Пропуск предлога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Группы туристов можно встретить на улицах, площадях, скверах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Группы туристов можно встретить на улицах, площадях, в скверах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Употребление сказуемых, управляющих разными падежами, при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одном</a:t>
                      </a:r>
                      <a:r>
                        <a:rPr lang="ru-RU" sz="1400" b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зависимом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слове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Во время войны народ надеялся и верил в победу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Во время войны народ надеялся (на кого? на что</a:t>
                      </a:r>
                      <a:r>
                        <a:rPr lang="ru-RU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?)на 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победу и верил ( в кого? во что?) в неё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1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Нарушение однородности понятий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Мы любим футбол и стрелять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Мы любим футбол и стрельбу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23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Нарушение согласования в падеже членов однородного ряда и обобщающего слова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форуме принимали участие представители различных стран: Англия, Франция, Бельгия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форуме принимали участие представители различных стран: Англии, Франции, Бельгии)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Ошибки в предложениях с причастным оборотом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785794"/>
          <a:ext cx="8572559" cy="5116576"/>
        </p:xfrm>
        <a:graphic>
          <a:graphicData uri="http://schemas.openxmlformats.org/drawingml/2006/table">
            <a:tbl>
              <a:tblPr/>
              <a:tblGrid>
                <a:gridCol w="2799449"/>
                <a:gridCol w="2886555"/>
                <a:gridCol w="2886555"/>
              </a:tblGrid>
              <a:tr h="27093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Типы ошибок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Примеры с ошибками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Правильные примеры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82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Разрыв причастного оборота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6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определяемым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словом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Приготовленные оладьи мамой </a:t>
                      </a:r>
                      <a:r>
                        <a:rPr lang="ru-RU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были</a:t>
                      </a:r>
                      <a:r>
                        <a:rPr lang="ru-RU" sz="1600" i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необыкновенно 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вкусны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82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Нарушение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согласования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причастия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6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определяемым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словом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Воздух был пропитан острым запахом моря и жирными испарениями земли, незадолго до вечера смоченными дождем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Замена страдательных причастий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8900" indent="-88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действительными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Задание, выполняющееся нами, не вызывает особых затруднений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Нарушение однородности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синтаксических элементов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предложения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Дождь, ливший с утра и который напоил землю, очень выручил хлеборобов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373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Определяемое слово не должно разрывать причастный оборот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Приехавшие родственники из Сибири остановились у нас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Ошибки в предложениях с причастным оборотом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785794"/>
          <a:ext cx="8572559" cy="5888736"/>
        </p:xfrm>
        <a:graphic>
          <a:graphicData uri="http://schemas.openxmlformats.org/drawingml/2006/table">
            <a:tbl>
              <a:tblPr/>
              <a:tblGrid>
                <a:gridCol w="2799449"/>
                <a:gridCol w="2886555"/>
                <a:gridCol w="2886555"/>
              </a:tblGrid>
              <a:tr h="27093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Типы ошибок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Примеры с ошибками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Правильные примеры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82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Разрыв причастного оборота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6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определяемым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словом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Приготовленные оладьи мамой </a:t>
                      </a:r>
                      <a:r>
                        <a:rPr lang="ru-RU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были</a:t>
                      </a:r>
                      <a:r>
                        <a:rPr lang="ru-RU" sz="1600" i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необыкновенно 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вкусны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Оладьи, приготовленные мамой, </a:t>
                      </a:r>
                      <a:r>
                        <a:rPr lang="ru-RU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были</a:t>
                      </a:r>
                      <a:r>
                        <a:rPr lang="ru-RU" sz="1600" i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необыкновенно 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вкусны.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Приготовленные мамой оладьи </a:t>
                      </a:r>
                      <a:r>
                        <a:rPr lang="ru-RU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были</a:t>
                      </a:r>
                      <a:r>
                        <a:rPr lang="ru-RU" sz="1600" i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необыкновенно 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вкусны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82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Нарушение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согласования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причастия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6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определяемым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словом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Воздух был пропитан острым запахом моря и жирными испарениями земли, незадолго до вечера смоченными дождем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Воздух был пропитан острым запахом моря и жирными испарениями </a:t>
                      </a:r>
                      <a:r>
                        <a:rPr lang="ru-RU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земли,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незадолго до вечера</a:t>
                      </a:r>
                      <a:r>
                        <a:rPr lang="ru-RU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смоченной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дождем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Замена страдательных причастий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8900" indent="-88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действительными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Задание, выполняющееся нами, не вызывает особых затруднений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Задание, выполняемое нами, не вызывает особых затруднений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Нарушение однородности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синтаксических элементов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предложения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Дождь, ливший с утра и который напоил землю, очень выручил хлеборобов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Дождь, ливший с утра и напоивший землю, очень выручил хлеборобов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373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Определяемое слово не должно разрывать причастный оборот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Приехавшие родственники из Сибири остановились у нас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Приехавшие из Сибири родственники остановились у нас или Родственники, приехавшие из Сибири, остановились у нас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Ошибки в употреблении предлогов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3" y="745426"/>
          <a:ext cx="8715436" cy="3810185"/>
        </p:xfrm>
        <a:graphic>
          <a:graphicData uri="http://schemas.openxmlformats.org/drawingml/2006/table">
            <a:tbl>
              <a:tblPr/>
              <a:tblGrid>
                <a:gridCol w="2846106"/>
                <a:gridCol w="2934665"/>
                <a:gridCol w="2934665"/>
              </a:tblGrid>
              <a:tr h="36945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Типы ошибок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Примеры с ошибками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Правильные примеры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Ошибки в употреблении предлогов  благодаря, согласно, вопреки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Благодаря доктора больной поправился.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Поезд прибыл согласно расписания.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Вопреки прогноза погода была прекрасной.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7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Ошибки в употреблении предлога «по»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завершению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учебного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года мы поедем в Крым. По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приезду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 санаторий нужно проконсультироваться у врача.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Ошибки в употреблении предлогов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3" y="745426"/>
          <a:ext cx="8715436" cy="4014863"/>
        </p:xfrm>
        <a:graphic>
          <a:graphicData uri="http://schemas.openxmlformats.org/drawingml/2006/table">
            <a:tbl>
              <a:tblPr/>
              <a:tblGrid>
                <a:gridCol w="2846106"/>
                <a:gridCol w="2934665"/>
                <a:gridCol w="2934665"/>
              </a:tblGrid>
              <a:tr h="36945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Типы ошибок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Примеры с ошибками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Правильные примеры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Ошибки в употреблении предлогов  благодаря, согласно, вопреки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Благодаря доктора больной поправился.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Поезд прибыл согласно расписания.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Вопреки прогноза погода была прекрасной.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Благодаря (кому?) докторУ больной поправился. Поезд прибыл согласно (чему?) расписаниЮ. Вопреки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(чему?) прогнозУ погода была прекрасной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7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Ошибки в употреблении предлога «по»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завершениЮ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учебного года мы поедем в Крым. По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приездУ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в санаторий нужно проконсультироваться у врача.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завершениИ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учебного года мы поедем в Крым. По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приездЕ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в санаторий нужно проконсультироваться у врача.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Скучать (по ком?) по Вас, по нас. Скучать (по кому?) по нему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Совершенствование и формирование умений и навыков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00034" y="244865"/>
            <a:ext cx="800105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Прочитайте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стихотворение </a:t>
            </a:r>
            <a:r>
              <a:rPr lang="ru-RU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И.Бунина.Списывайте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предложения с обратным порядком слов.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Тает,сияет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луна в облаках.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aseline="0" dirty="0" smtClean="0">
                <a:latin typeface="Times New Roman" pitchFamily="18" charset="0"/>
                <a:cs typeface="Times New Roman" pitchFamily="18" charset="0"/>
              </a:rPr>
              <a:t>Яблони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белых кудрявых цветах.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Зыбь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облаков и мелка, и нежна.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aseline="0" dirty="0" smtClean="0">
                <a:latin typeface="Times New Roman" pitchFamily="18" charset="0"/>
                <a:cs typeface="Times New Roman" pitchFamily="18" charset="0"/>
              </a:rPr>
              <a:t>Возле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луны голубая она.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холоде </a:t>
            </a:r>
            <a:r>
              <a:rPr kumimoji="0" lang="ru-RU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голых,прозрачных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аллей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aseline="0" dirty="0" smtClean="0">
                <a:latin typeface="Times New Roman" pitchFamily="18" charset="0"/>
                <a:cs typeface="Times New Roman" pitchFamily="18" charset="0"/>
              </a:rPr>
              <a:t>Пробует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цокать,трещит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соловей.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доме,уж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темном,в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раскрытом окне,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aseline="0" dirty="0" smtClean="0">
                <a:latin typeface="Times New Roman" pitchFamily="18" charset="0"/>
                <a:cs typeface="Times New Roman" pitchFamily="18" charset="0"/>
              </a:rPr>
              <a:t>Девочка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косы плетет  при луне.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Сладок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нов ей весенний рассказ,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aseline="0" dirty="0" smtClean="0">
                <a:latin typeface="Times New Roman" pitchFamily="18" charset="0"/>
                <a:cs typeface="Times New Roman" pitchFamily="18" charset="0"/>
              </a:rPr>
              <a:t>Миру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рассказанный тысячу раз</a:t>
            </a:r>
            <a:r>
              <a:rPr lang="ru-RU" sz="2000" dirty="0" smtClean="0">
                <a:latin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14348" y="707897"/>
            <a:ext cx="78581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Найдите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случаи инверсии в следующих отрывках из стихотворений известных поэтов.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кольцо,как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дар заветный,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aseline="0" dirty="0" err="1" smtClean="0">
                <a:latin typeface="Times New Roman" pitchFamily="18" charset="0"/>
                <a:cs typeface="Times New Roman" pitchFamily="18" charset="0"/>
              </a:rPr>
              <a:t>Нет-в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минуту роковую,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зыбь твою я опустил,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aseline="0" dirty="0" smtClean="0">
                <a:latin typeface="Times New Roman" pitchFamily="18" charset="0"/>
                <a:cs typeface="Times New Roman" pitchFamily="18" charset="0"/>
              </a:rPr>
              <a:t>И не камень самоцветный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 в тебе похоронил.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aseline="0" dirty="0" smtClean="0">
                <a:latin typeface="Times New Roman" pitchFamily="18" charset="0"/>
                <a:cs typeface="Times New Roman" pitchFamily="18" charset="0"/>
              </a:rPr>
              <a:t>Тайной прелестью </a:t>
            </a:r>
            <a:r>
              <a:rPr lang="ru-RU" sz="2000" baseline="0" dirty="0" err="1" smtClean="0">
                <a:latin typeface="Times New Roman" pitchFamily="18" charset="0"/>
                <a:cs typeface="Times New Roman" pitchFamily="18" charset="0"/>
              </a:rPr>
              <a:t>влеком</a:t>
            </a:r>
            <a:r>
              <a:rPr lang="ru-RU" sz="2000" baseline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Душу,душу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я живую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Схоронил на дне твоём.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baseline="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Ф.Тютчев).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14348" y="707897"/>
            <a:ext cx="78581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Найдите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случаи инверсии в следующих отрывках из стихотворений известных поэтов.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кольцо,как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дар заветный,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aseline="0" dirty="0" err="1" smtClean="0">
                <a:latin typeface="Times New Roman" pitchFamily="18" charset="0"/>
                <a:cs typeface="Times New Roman" pitchFamily="18" charset="0"/>
              </a:rPr>
              <a:t>Нет-в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минуту роковую,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зыбь твою я опустил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aseline="0" dirty="0" smtClean="0">
                <a:latin typeface="Times New Roman" pitchFamily="18" charset="0"/>
                <a:cs typeface="Times New Roman" pitchFamily="18" charset="0"/>
              </a:rPr>
              <a:t>И не камень самоцветный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 в тебе похоронил.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aseline="0" dirty="0" smtClean="0">
                <a:latin typeface="Times New Roman" pitchFamily="18" charset="0"/>
                <a:cs typeface="Times New Roman" pitchFamily="18" charset="0"/>
              </a:rPr>
              <a:t>Тайной прелестью </a:t>
            </a:r>
            <a:r>
              <a:rPr lang="ru-RU" sz="2000" baseline="0" dirty="0" err="1" smtClean="0">
                <a:latin typeface="Times New Roman" pitchFamily="18" charset="0"/>
                <a:cs typeface="Times New Roman" pitchFamily="18" charset="0"/>
              </a:rPr>
              <a:t>влеком</a:t>
            </a:r>
            <a:r>
              <a:rPr lang="ru-RU" sz="2000" baseline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Душу,душу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я живую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Схоронил на дне твоём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baseline="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Ф.Тютчев).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урока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дать понятие о «прямом и обратном  порядке слов в предложении», законах инверсии; формирование умения использовать инверсию в речи;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14348" y="861787"/>
            <a:ext cx="785818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Найдите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случаи инверсии в следующих отрывках из стихотворений известных поэтов.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долго,</a:t>
            </a:r>
            <a:r>
              <a:rPr lang="ru-RU" sz="2000" i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aseline="0" dirty="0" smtClean="0">
                <a:latin typeface="Times New Roman" pitchFamily="18" charset="0"/>
                <a:cs typeface="Times New Roman" pitchFamily="18" charset="0"/>
              </a:rPr>
              <a:t>долго слушал я;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000" b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мнилось,звучная</a:t>
            </a:r>
            <a:r>
              <a:rPr kumimoji="0" lang="ru-RU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струя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aseline="0" dirty="0" smtClean="0">
                <a:latin typeface="Times New Roman" pitchFamily="18" charset="0"/>
                <a:cs typeface="Times New Roman" pitchFamily="18" charset="0"/>
              </a:rPr>
              <a:t>Сливала тихий ропот свой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словами рыбки золотой.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Тут я </a:t>
            </a:r>
            <a:r>
              <a:rPr kumimoji="0" lang="ru-RU" sz="2000" b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забылся.Божий</a:t>
            </a:r>
            <a:r>
              <a:rPr kumimoji="0" lang="ru-RU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свет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aseline="0" dirty="0" smtClean="0">
                <a:latin typeface="Times New Roman" pitchFamily="18" charset="0"/>
                <a:cs typeface="Times New Roman" pitchFamily="18" charset="0"/>
              </a:rPr>
              <a:t>В глазах угас. Безумный бред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Бессилью тела уступил…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aseline="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i="1" baseline="0" dirty="0" smtClean="0">
                <a:latin typeface="Times New Roman" pitchFamily="18" charset="0"/>
                <a:cs typeface="Times New Roman" pitchFamily="18" charset="0"/>
              </a:rPr>
              <a:t>                                             ( М.Лермонтов).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14348" y="861787"/>
            <a:ext cx="785818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Найдите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случаи инверсии в следующих отрывках из стихотворений известных поэтов.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долго,</a:t>
            </a:r>
            <a:r>
              <a:rPr lang="ru-RU" sz="2000" i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aseline="0" dirty="0" smtClean="0">
                <a:latin typeface="Times New Roman" pitchFamily="18" charset="0"/>
                <a:cs typeface="Times New Roman" pitchFamily="18" charset="0"/>
              </a:rPr>
              <a:t>долго </a:t>
            </a:r>
            <a:r>
              <a:rPr lang="ru-RU" sz="2000" u="sng" baseline="0" dirty="0" smtClean="0">
                <a:latin typeface="Times New Roman" pitchFamily="18" charset="0"/>
                <a:cs typeface="Times New Roman" pitchFamily="18" charset="0"/>
              </a:rPr>
              <a:t>слушал я;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000" b="0" u="sng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мнилось</a:t>
            </a:r>
            <a:r>
              <a:rPr kumimoji="0" lang="ru-RU" sz="2000" b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,звучная</a:t>
            </a:r>
            <a:r>
              <a:rPr kumimoji="0" lang="ru-RU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струя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u="sng" baseline="0" dirty="0" smtClean="0">
                <a:latin typeface="Times New Roman" pitchFamily="18" charset="0"/>
                <a:cs typeface="Times New Roman" pitchFamily="18" charset="0"/>
              </a:rPr>
              <a:t>Сливала</a:t>
            </a:r>
            <a:r>
              <a:rPr lang="ru-RU" sz="2000" baseline="0" dirty="0" smtClean="0">
                <a:latin typeface="Times New Roman" pitchFamily="18" charset="0"/>
                <a:cs typeface="Times New Roman" pitchFamily="18" charset="0"/>
              </a:rPr>
              <a:t> тихий </a:t>
            </a:r>
            <a:r>
              <a:rPr lang="ru-RU" sz="2000" u="sng" baseline="0" dirty="0" smtClean="0">
                <a:latin typeface="Times New Roman" pitchFamily="18" charset="0"/>
                <a:cs typeface="Times New Roman" pitchFamily="18" charset="0"/>
              </a:rPr>
              <a:t>ропот</a:t>
            </a:r>
            <a:r>
              <a:rPr lang="ru-RU" sz="2000" baseline="0" dirty="0" smtClean="0">
                <a:latin typeface="Times New Roman" pitchFamily="18" charset="0"/>
                <a:cs typeface="Times New Roman" pitchFamily="18" charset="0"/>
              </a:rPr>
              <a:t> свой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словами </a:t>
            </a:r>
            <a:r>
              <a:rPr kumimoji="0" lang="ru-RU" sz="2000" b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рыбки золотой</a:t>
            </a:r>
            <a:r>
              <a:rPr kumimoji="0" lang="ru-RU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Тут я </a:t>
            </a:r>
            <a:r>
              <a:rPr kumimoji="0" lang="ru-RU" sz="2000" b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забылся.Божий</a:t>
            </a:r>
            <a:r>
              <a:rPr kumimoji="0" lang="ru-RU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свет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aseline="0" dirty="0" smtClean="0">
                <a:latin typeface="Times New Roman" pitchFamily="18" charset="0"/>
                <a:cs typeface="Times New Roman" pitchFamily="18" charset="0"/>
              </a:rPr>
              <a:t>В глазах </a:t>
            </a:r>
            <a:r>
              <a:rPr lang="ru-RU" sz="2000" u="sng" baseline="0" dirty="0" smtClean="0">
                <a:latin typeface="Times New Roman" pitchFamily="18" charset="0"/>
                <a:cs typeface="Times New Roman" pitchFamily="18" charset="0"/>
              </a:rPr>
              <a:t>угас</a:t>
            </a:r>
            <a:r>
              <a:rPr lang="ru-RU" sz="2000" baseline="0" dirty="0" smtClean="0">
                <a:latin typeface="Times New Roman" pitchFamily="18" charset="0"/>
                <a:cs typeface="Times New Roman" pitchFamily="18" charset="0"/>
              </a:rPr>
              <a:t>. Безумный </a:t>
            </a:r>
            <a:r>
              <a:rPr lang="ru-RU" sz="2000" u="sng" baseline="0" dirty="0" smtClean="0">
                <a:latin typeface="Times New Roman" pitchFamily="18" charset="0"/>
                <a:cs typeface="Times New Roman" pitchFamily="18" charset="0"/>
              </a:rPr>
              <a:t>бред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Бессилью тела </a:t>
            </a:r>
            <a:r>
              <a:rPr kumimoji="0" lang="ru-RU" sz="2000" b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уступил…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aseline="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i="1" baseline="0" dirty="0" smtClean="0">
                <a:latin typeface="Times New Roman" pitchFamily="18" charset="0"/>
                <a:cs typeface="Times New Roman" pitchFamily="18" charset="0"/>
              </a:rPr>
              <a:t>                                             ( М.Лермонтов).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Итог урока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11340752" y="1600200"/>
            <a:ext cx="1512168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Тест по теме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827584" y="2100272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1-Г      2-Б    3-Б    4-В   5- Б,Г.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Синтаксические нормы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это нормы построения синтаксических конструкций – словосочетаний и предложений.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Инверсия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(от лат. 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inversion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- перестановка) – стилистическая фигура, состоящая в нарушении общепринятой грамматической последовательности речи; перестановка частей фразы придает ей своеобразный выразительный оттенок.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РЕФЛЕКСИЯ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11052720" y="1600200"/>
            <a:ext cx="2016224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Курсы\10 группа\15_L3W1D5_L2W1D4_Обратная связь по уроку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6288" y="-352425"/>
            <a:ext cx="10698163" cy="7564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Курсы\10 группа\рефлексия бланк цветно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6288" y="-352425"/>
            <a:ext cx="10698163" cy="7564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2000264"/>
          </a:xfrm>
        </p:spPr>
        <p:txBody>
          <a:bodyPr/>
          <a:lstStyle/>
          <a:p>
            <a:r>
              <a:rPr lang="ru-RU" b="1" dirty="0" smtClean="0">
                <a:solidFill>
                  <a:srgbClr val="FF3300"/>
                </a:solidFill>
                <a:latin typeface="Monotype Corsiva" pitchFamily="66" charset="0"/>
              </a:rPr>
              <a:t>СПАСИБО ЗА ВНИМАНИЕ!</a:t>
            </a:r>
            <a:endParaRPr lang="ru-RU" b="1" dirty="0">
              <a:solidFill>
                <a:srgbClr val="FF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 урока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совершенствовать умения и навыки учащихся.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навык логического чтения; развить умения связно излагать мысли, развить умение использовать знания на практике;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языковой вкус через средства выразительности речи.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Синтаксическая разминка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56576" y="1600200"/>
            <a:ext cx="2232248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1.Клумбы,опустеть,и,иметь,беспорядочный,вид.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2.Доцветать,разноцветный,махровый,гвоздики.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3.Молния,ударяя,в,земля,зажигать,сухой,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растения.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Мягко,густо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нежно синели перелески.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Правильные ответы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1.Клумбы опустели и имели беспорядочный вид.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2.Доцветали разноцветные, махровые гвоздики.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Молния,ударяя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землю зажигала сухие растения.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4.Перелески синели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мягко,густо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нежно.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273630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Актуализация знаний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11556776" y="1600200"/>
            <a:ext cx="864096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11124727" y="2967335"/>
            <a:ext cx="216023" cy="150502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Актуализаия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знаний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вы узнали о порядке слов в русском предложении?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изменения влечет перестановка членов   предложения?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Какую роль выполняет порядок слов в предложении и от чего зависит порядок слов?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Примерные ответы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русском предложении порядок слов считается свободным.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Изменение значения и стилистического оттенка высказывания.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Синтаксическую и  стилистическую роль и порядок слов зависит от цели высказывания.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1308</Words>
  <Application>Microsoft Office PowerPoint</Application>
  <PresentationFormat>Экран (4:3)</PresentationFormat>
  <Paragraphs>206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Порядок слов в предложении. Инверсия.</vt:lpstr>
      <vt:lpstr>Цель урока</vt:lpstr>
      <vt:lpstr>Задачи  урока</vt:lpstr>
      <vt:lpstr>Синтаксическая разминка</vt:lpstr>
      <vt:lpstr>Слайд 5</vt:lpstr>
      <vt:lpstr>Правильные ответы</vt:lpstr>
      <vt:lpstr>Актуализация знаний</vt:lpstr>
      <vt:lpstr>Слайд 8</vt:lpstr>
      <vt:lpstr>Примерные ответы</vt:lpstr>
      <vt:lpstr>Ошибки в предложениях с однородными членами</vt:lpstr>
      <vt:lpstr>Ошибки в предложениях с однородными членами</vt:lpstr>
      <vt:lpstr>Ошибки в предложениях с причастным оборотом</vt:lpstr>
      <vt:lpstr>Ошибки в предложениях с причастным оборотом</vt:lpstr>
      <vt:lpstr>Ошибки в употреблении предлогов</vt:lpstr>
      <vt:lpstr>Ошибки в употреблении предлогов</vt:lpstr>
      <vt:lpstr>Совершенствование и формирование умений и навыков</vt:lpstr>
      <vt:lpstr>Слайд 17</vt:lpstr>
      <vt:lpstr>Слайд 18</vt:lpstr>
      <vt:lpstr>Слайд 19</vt:lpstr>
      <vt:lpstr>Слайд 20</vt:lpstr>
      <vt:lpstr>Слайд 21</vt:lpstr>
      <vt:lpstr>Итог урока</vt:lpstr>
      <vt:lpstr>Тест по теме </vt:lpstr>
      <vt:lpstr>Слайд 24</vt:lpstr>
      <vt:lpstr>РЕФЛЕКСИЯ</vt:lpstr>
      <vt:lpstr>РЕФЛЕКСИЯ</vt:lpstr>
      <vt:lpstr>Слайд 27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слов в предложении. Инверсия.</dc:title>
  <dc:creator>Тошиба</dc:creator>
  <cp:lastModifiedBy>Тошиба</cp:lastModifiedBy>
  <cp:revision>30</cp:revision>
  <dcterms:modified xsi:type="dcterms:W3CDTF">2015-10-13T19:07:17Z</dcterms:modified>
</cp:coreProperties>
</file>