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FEB29-B764-4200-A9EB-2AD47AD3B1A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2BD09B-724A-4164-8B67-9742A47E9502}">
      <dgm:prSet phldrT="[Текст]"/>
      <dgm:spPr/>
      <dgm:t>
        <a:bodyPr/>
        <a:lstStyle/>
        <a:p>
          <a:r>
            <a:rPr lang="ru-RU" b="1" smtClean="0"/>
            <a:t>Этап  предварительного поиска (сбор предварительной информации о ребёнке)</a:t>
          </a:r>
          <a:endParaRPr lang="ru-RU"/>
        </a:p>
      </dgm:t>
    </dgm:pt>
    <dgm:pt modelId="{57D6ED02-5E40-4CC6-9130-4BB4C4C0BECF}" type="parTrans" cxnId="{521D1017-B3C9-46E9-ABDB-8F3C18B0B9CB}">
      <dgm:prSet/>
      <dgm:spPr/>
      <dgm:t>
        <a:bodyPr/>
        <a:lstStyle/>
        <a:p>
          <a:endParaRPr lang="ru-RU"/>
        </a:p>
      </dgm:t>
    </dgm:pt>
    <dgm:pt modelId="{411BC4DE-3C80-4749-B6C6-7F6B07D4E4E0}" type="sibTrans" cxnId="{521D1017-B3C9-46E9-ABDB-8F3C18B0B9CB}">
      <dgm:prSet/>
      <dgm:spPr/>
      <dgm:t>
        <a:bodyPr/>
        <a:lstStyle/>
        <a:p>
          <a:endParaRPr lang="ru-RU"/>
        </a:p>
      </dgm:t>
    </dgm:pt>
    <dgm:pt modelId="{56E62936-6794-481E-967F-F80D68597BE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D940918-EE26-44DB-9DAA-E82273476AEA}" type="parTrans" cxnId="{7BB9D5DB-8757-402F-A2E3-385C7F1A0FF4}">
      <dgm:prSet/>
      <dgm:spPr/>
      <dgm:t>
        <a:bodyPr/>
        <a:lstStyle/>
        <a:p>
          <a:endParaRPr lang="ru-RU"/>
        </a:p>
      </dgm:t>
    </dgm:pt>
    <dgm:pt modelId="{3B879762-76C8-44DF-B219-D79F9EE2E843}" type="sibTrans" cxnId="{7BB9D5DB-8757-402F-A2E3-385C7F1A0FF4}">
      <dgm:prSet/>
      <dgm:spPr/>
      <dgm:t>
        <a:bodyPr/>
        <a:lstStyle/>
        <a:p>
          <a:endParaRPr lang="ru-RU"/>
        </a:p>
      </dgm:t>
    </dgm:pt>
    <dgm:pt modelId="{883FFFAC-60F0-4942-9437-5C9554AC7D0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ABB0477-7EEB-447D-B5A1-A16E398F7B5E}" type="parTrans" cxnId="{9DBEB1D9-2C22-490E-91C0-0ED68424650D}">
      <dgm:prSet/>
      <dgm:spPr/>
      <dgm:t>
        <a:bodyPr/>
        <a:lstStyle/>
        <a:p>
          <a:endParaRPr lang="ru-RU"/>
        </a:p>
      </dgm:t>
    </dgm:pt>
    <dgm:pt modelId="{DF987C1D-15C9-4A7B-BF87-59566B0E103D}" type="sibTrans" cxnId="{9DBEB1D9-2C22-490E-91C0-0ED68424650D}">
      <dgm:prSet/>
      <dgm:spPr/>
      <dgm:t>
        <a:bodyPr/>
        <a:lstStyle/>
        <a:p>
          <a:endParaRPr lang="ru-RU"/>
        </a:p>
      </dgm:t>
    </dgm:pt>
    <dgm:pt modelId="{207BE16B-3B6C-4505-9FE4-C080E95178C4}">
      <dgm:prSet phldrT="[Текст]"/>
      <dgm:spPr/>
      <dgm:t>
        <a:bodyPr/>
        <a:lstStyle/>
        <a:p>
          <a:r>
            <a:rPr lang="ru-RU" b="1" dirty="0" smtClean="0"/>
            <a:t>Этап  самостоятельной  оценки (выбор продолжения дополнительных занятий)</a:t>
          </a:r>
          <a:endParaRPr lang="ru-RU" dirty="0"/>
        </a:p>
      </dgm:t>
    </dgm:pt>
    <dgm:pt modelId="{07873829-6392-42BD-BC35-CABEF79CDBD3}" type="parTrans" cxnId="{46F142D0-753E-4B79-BD49-1FF3F48F4FD9}">
      <dgm:prSet/>
      <dgm:spPr/>
      <dgm:t>
        <a:bodyPr/>
        <a:lstStyle/>
        <a:p>
          <a:endParaRPr lang="ru-RU"/>
        </a:p>
      </dgm:t>
    </dgm:pt>
    <dgm:pt modelId="{3F1D2F6E-393D-4930-B59F-6B851A50EFF2}" type="sibTrans" cxnId="{46F142D0-753E-4B79-BD49-1FF3F48F4FD9}">
      <dgm:prSet/>
      <dgm:spPr/>
      <dgm:t>
        <a:bodyPr/>
        <a:lstStyle/>
        <a:p>
          <a:endParaRPr lang="ru-RU"/>
        </a:p>
      </dgm:t>
    </dgm:pt>
    <dgm:pt modelId="{A4788337-6C61-4BDB-A3CA-FCC7DA67E45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FFE6368-B3F7-411A-B365-FD46BCE9D3AC}" type="sibTrans" cxnId="{63E34500-0CD8-4AE0-8005-99E5C07AE058}">
      <dgm:prSet/>
      <dgm:spPr/>
      <dgm:t>
        <a:bodyPr/>
        <a:lstStyle/>
        <a:p>
          <a:endParaRPr lang="ru-RU"/>
        </a:p>
      </dgm:t>
    </dgm:pt>
    <dgm:pt modelId="{06AE9451-ACF9-4717-91C0-9300A823DCB9}" type="parTrans" cxnId="{63E34500-0CD8-4AE0-8005-99E5C07AE058}">
      <dgm:prSet/>
      <dgm:spPr/>
      <dgm:t>
        <a:bodyPr/>
        <a:lstStyle/>
        <a:p>
          <a:endParaRPr lang="ru-RU"/>
        </a:p>
      </dgm:t>
    </dgm:pt>
    <dgm:pt modelId="{58101E55-95F3-4EC1-98DC-E01727D07D2A}">
      <dgm:prSet phldrT="[Текст]"/>
      <dgm:spPr/>
      <dgm:t>
        <a:bodyPr/>
        <a:lstStyle/>
        <a:p>
          <a:r>
            <a:rPr lang="ru-RU" b="1" dirty="0" smtClean="0"/>
            <a:t>Этап оценочно-коррекционный (уточнение, конкретизация полученная  на  этапе поиска  информации</a:t>
          </a:r>
          <a:r>
            <a:rPr lang="ru-RU" dirty="0" smtClean="0"/>
            <a:t>)</a:t>
          </a:r>
          <a:endParaRPr lang="ru-RU" dirty="0"/>
        </a:p>
      </dgm:t>
    </dgm:pt>
    <dgm:pt modelId="{7DA041AE-2F36-4778-88E3-688D5011877A}" type="sibTrans" cxnId="{6B896837-6B30-4AA0-88D4-D42AEA33F576}">
      <dgm:prSet/>
      <dgm:spPr/>
      <dgm:t>
        <a:bodyPr/>
        <a:lstStyle/>
        <a:p>
          <a:endParaRPr lang="ru-RU"/>
        </a:p>
      </dgm:t>
    </dgm:pt>
    <dgm:pt modelId="{39432416-583B-460F-8922-A75891AF2B83}" type="parTrans" cxnId="{6B896837-6B30-4AA0-88D4-D42AEA33F576}">
      <dgm:prSet/>
      <dgm:spPr/>
      <dgm:t>
        <a:bodyPr/>
        <a:lstStyle/>
        <a:p>
          <a:endParaRPr lang="ru-RU"/>
        </a:p>
      </dgm:t>
    </dgm:pt>
    <dgm:pt modelId="{2356D7B6-F812-46E0-9673-6F7EB1937603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8B2B61FF-A72F-46A8-BC12-87979BE0CF6E}" type="parTrans" cxnId="{5E70D794-37CA-4FBE-B06F-28A54C1FA566}">
      <dgm:prSet/>
      <dgm:spPr/>
      <dgm:t>
        <a:bodyPr/>
        <a:lstStyle/>
        <a:p>
          <a:endParaRPr lang="ru-RU"/>
        </a:p>
      </dgm:t>
    </dgm:pt>
    <dgm:pt modelId="{9821FE90-FB17-4CB0-9B76-2F65915A608C}" type="sibTrans" cxnId="{5E70D794-37CA-4FBE-B06F-28A54C1FA566}">
      <dgm:prSet/>
      <dgm:spPr/>
      <dgm:t>
        <a:bodyPr/>
        <a:lstStyle/>
        <a:p>
          <a:endParaRPr lang="ru-RU"/>
        </a:p>
      </dgm:t>
    </dgm:pt>
    <dgm:pt modelId="{8A77ADEB-8B49-49D1-BE4F-C009393F3D1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Этап  заключительного  отбора (построение прогноза развития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405CA7A3-ADA9-4213-B5DB-EEA1FDA58522}" type="parTrans" cxnId="{AF9603F5-876B-412B-AEF3-A64158E3F10A}">
      <dgm:prSet/>
      <dgm:spPr/>
      <dgm:t>
        <a:bodyPr/>
        <a:lstStyle/>
        <a:p>
          <a:endParaRPr lang="ru-RU"/>
        </a:p>
      </dgm:t>
    </dgm:pt>
    <dgm:pt modelId="{FE4DDB10-DEE3-4C82-8F23-ED30E42D3B66}" type="sibTrans" cxnId="{AF9603F5-876B-412B-AEF3-A64158E3F10A}">
      <dgm:prSet/>
      <dgm:spPr/>
      <dgm:t>
        <a:bodyPr/>
        <a:lstStyle/>
        <a:p>
          <a:endParaRPr lang="ru-RU"/>
        </a:p>
      </dgm:t>
    </dgm:pt>
    <dgm:pt modelId="{8773E043-D08A-40AE-BCF6-BB391B2F8337}" type="pres">
      <dgm:prSet presAssocID="{AA8FEB29-B764-4200-A9EB-2AD47AD3B1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38BAB1-B12D-453E-951F-E7A1CA22507B}" type="pres">
      <dgm:prSet presAssocID="{A4788337-6C61-4BDB-A3CA-FCC7DA67E45A}" presName="composite" presStyleCnt="0"/>
      <dgm:spPr/>
    </dgm:pt>
    <dgm:pt modelId="{42FD9BFC-CDBB-48B7-9262-46F7F2C6702E}" type="pres">
      <dgm:prSet presAssocID="{A4788337-6C61-4BDB-A3CA-FCC7DA67E45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E0159-C091-4AB6-B5C0-1AD73E600307}" type="pres">
      <dgm:prSet presAssocID="{A4788337-6C61-4BDB-A3CA-FCC7DA67E45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510DB-6C09-4D88-A577-C8F63869115D}" type="pres">
      <dgm:prSet presAssocID="{EFFE6368-B3F7-411A-B365-FD46BCE9D3AC}" presName="sp" presStyleCnt="0"/>
      <dgm:spPr/>
    </dgm:pt>
    <dgm:pt modelId="{4154CDC6-263A-4ABC-9B68-C312F456EFE2}" type="pres">
      <dgm:prSet presAssocID="{56E62936-6794-481E-967F-F80D68597BE2}" presName="composite" presStyleCnt="0"/>
      <dgm:spPr/>
    </dgm:pt>
    <dgm:pt modelId="{DBF48740-5CC7-48C7-9D60-6415E2CC89A7}" type="pres">
      <dgm:prSet presAssocID="{56E62936-6794-481E-967F-F80D68597BE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8DA15-701F-47F9-AF1C-13FDAFAAE159}" type="pres">
      <dgm:prSet presAssocID="{56E62936-6794-481E-967F-F80D68597BE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3466C-9043-484B-9E65-F183201C8FA5}" type="pres">
      <dgm:prSet presAssocID="{3B879762-76C8-44DF-B219-D79F9EE2E843}" presName="sp" presStyleCnt="0"/>
      <dgm:spPr/>
    </dgm:pt>
    <dgm:pt modelId="{718ABDC3-CDB7-4C45-8FAC-58CAFF9C86E4}" type="pres">
      <dgm:prSet presAssocID="{883FFFAC-60F0-4942-9437-5C9554AC7D03}" presName="composite" presStyleCnt="0"/>
      <dgm:spPr/>
    </dgm:pt>
    <dgm:pt modelId="{4835D023-D58F-4F14-9C17-15FEF52863AF}" type="pres">
      <dgm:prSet presAssocID="{883FFFAC-60F0-4942-9437-5C9554AC7D0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BE507-A756-40FD-B4F6-208229ACB767}" type="pres">
      <dgm:prSet presAssocID="{883FFFAC-60F0-4942-9437-5C9554AC7D0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EA814-20FF-43F8-9F2D-A854FA8D6D48}" type="pres">
      <dgm:prSet presAssocID="{DF987C1D-15C9-4A7B-BF87-59566B0E103D}" presName="sp" presStyleCnt="0"/>
      <dgm:spPr/>
    </dgm:pt>
    <dgm:pt modelId="{EEA85BED-9B2F-426E-B48E-94709AEB0E4D}" type="pres">
      <dgm:prSet presAssocID="{2356D7B6-F812-46E0-9673-6F7EB1937603}" presName="composite" presStyleCnt="0"/>
      <dgm:spPr/>
    </dgm:pt>
    <dgm:pt modelId="{73E6BF5B-1783-4C5E-96F8-C76D98C144CE}" type="pres">
      <dgm:prSet presAssocID="{2356D7B6-F812-46E0-9673-6F7EB193760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B8628-835C-4AD4-9D2F-A8FCD0F089B5}" type="pres">
      <dgm:prSet presAssocID="{2356D7B6-F812-46E0-9673-6F7EB193760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F921AE-DC6F-4750-A5D5-941C26EBC943}" type="presOf" srcId="{8A77ADEB-8B49-49D1-BE4F-C009393F3D16}" destId="{6E5B8628-835C-4AD4-9D2F-A8FCD0F089B5}" srcOrd="0" destOrd="0" presId="urn:microsoft.com/office/officeart/2005/8/layout/chevron2"/>
    <dgm:cxn modelId="{75968D95-CF5F-4C55-B6F5-D8BE33B78FCC}" type="presOf" srcId="{AA8FEB29-B764-4200-A9EB-2AD47AD3B1A0}" destId="{8773E043-D08A-40AE-BCF6-BB391B2F8337}" srcOrd="0" destOrd="0" presId="urn:microsoft.com/office/officeart/2005/8/layout/chevron2"/>
    <dgm:cxn modelId="{46F142D0-753E-4B79-BD49-1FF3F48F4FD9}" srcId="{883FFFAC-60F0-4942-9437-5C9554AC7D03}" destId="{207BE16B-3B6C-4505-9FE4-C080E95178C4}" srcOrd="0" destOrd="0" parTransId="{07873829-6392-42BD-BC35-CABEF79CDBD3}" sibTransId="{3F1D2F6E-393D-4930-B59F-6B851A50EFF2}"/>
    <dgm:cxn modelId="{521D1017-B3C9-46E9-ABDB-8F3C18B0B9CB}" srcId="{A4788337-6C61-4BDB-A3CA-FCC7DA67E45A}" destId="{2D2BD09B-724A-4164-8B67-9742A47E9502}" srcOrd="0" destOrd="0" parTransId="{57D6ED02-5E40-4CC6-9130-4BB4C4C0BECF}" sibTransId="{411BC4DE-3C80-4749-B6C6-7F6B07D4E4E0}"/>
    <dgm:cxn modelId="{A81783C0-50C3-4444-BBC6-CA04BC50DFCD}" type="presOf" srcId="{2356D7B6-F812-46E0-9673-6F7EB1937603}" destId="{73E6BF5B-1783-4C5E-96F8-C76D98C144CE}" srcOrd="0" destOrd="0" presId="urn:microsoft.com/office/officeart/2005/8/layout/chevron2"/>
    <dgm:cxn modelId="{9DBEB1D9-2C22-490E-91C0-0ED68424650D}" srcId="{AA8FEB29-B764-4200-A9EB-2AD47AD3B1A0}" destId="{883FFFAC-60F0-4942-9437-5C9554AC7D03}" srcOrd="2" destOrd="0" parTransId="{2ABB0477-7EEB-447D-B5A1-A16E398F7B5E}" sibTransId="{DF987C1D-15C9-4A7B-BF87-59566B0E103D}"/>
    <dgm:cxn modelId="{6B896837-6B30-4AA0-88D4-D42AEA33F576}" srcId="{56E62936-6794-481E-967F-F80D68597BE2}" destId="{58101E55-95F3-4EC1-98DC-E01727D07D2A}" srcOrd="0" destOrd="0" parTransId="{39432416-583B-460F-8922-A75891AF2B83}" sibTransId="{7DA041AE-2F36-4778-88E3-688D5011877A}"/>
    <dgm:cxn modelId="{56D87B56-AD9F-4568-ABA5-329DBBA256D9}" type="presOf" srcId="{56E62936-6794-481E-967F-F80D68597BE2}" destId="{DBF48740-5CC7-48C7-9D60-6415E2CC89A7}" srcOrd="0" destOrd="0" presId="urn:microsoft.com/office/officeart/2005/8/layout/chevron2"/>
    <dgm:cxn modelId="{5E70D794-37CA-4FBE-B06F-28A54C1FA566}" srcId="{AA8FEB29-B764-4200-A9EB-2AD47AD3B1A0}" destId="{2356D7B6-F812-46E0-9673-6F7EB1937603}" srcOrd="3" destOrd="0" parTransId="{8B2B61FF-A72F-46A8-BC12-87979BE0CF6E}" sibTransId="{9821FE90-FB17-4CB0-9B76-2F65915A608C}"/>
    <dgm:cxn modelId="{5A1649EF-9054-4D38-B5C4-2CB02C4643AC}" type="presOf" srcId="{2D2BD09B-724A-4164-8B67-9742A47E9502}" destId="{88FE0159-C091-4AB6-B5C0-1AD73E600307}" srcOrd="0" destOrd="0" presId="urn:microsoft.com/office/officeart/2005/8/layout/chevron2"/>
    <dgm:cxn modelId="{63E34500-0CD8-4AE0-8005-99E5C07AE058}" srcId="{AA8FEB29-B764-4200-A9EB-2AD47AD3B1A0}" destId="{A4788337-6C61-4BDB-A3CA-FCC7DA67E45A}" srcOrd="0" destOrd="0" parTransId="{06AE9451-ACF9-4717-91C0-9300A823DCB9}" sibTransId="{EFFE6368-B3F7-411A-B365-FD46BCE9D3AC}"/>
    <dgm:cxn modelId="{7BB9D5DB-8757-402F-A2E3-385C7F1A0FF4}" srcId="{AA8FEB29-B764-4200-A9EB-2AD47AD3B1A0}" destId="{56E62936-6794-481E-967F-F80D68597BE2}" srcOrd="1" destOrd="0" parTransId="{2D940918-EE26-44DB-9DAA-E82273476AEA}" sibTransId="{3B879762-76C8-44DF-B219-D79F9EE2E843}"/>
    <dgm:cxn modelId="{DDCBBE4E-C97F-4140-A7C2-2AB42F21ACA3}" type="presOf" srcId="{883FFFAC-60F0-4942-9437-5C9554AC7D03}" destId="{4835D023-D58F-4F14-9C17-15FEF52863AF}" srcOrd="0" destOrd="0" presId="urn:microsoft.com/office/officeart/2005/8/layout/chevron2"/>
    <dgm:cxn modelId="{F06CFE34-2D81-4564-B2A1-0B04B8A67447}" type="presOf" srcId="{207BE16B-3B6C-4505-9FE4-C080E95178C4}" destId="{D0FBE507-A756-40FD-B4F6-208229ACB767}" srcOrd="0" destOrd="0" presId="urn:microsoft.com/office/officeart/2005/8/layout/chevron2"/>
    <dgm:cxn modelId="{86E1F4B6-072E-4586-848B-176883355CDD}" type="presOf" srcId="{58101E55-95F3-4EC1-98DC-E01727D07D2A}" destId="{F718DA15-701F-47F9-AF1C-13FDAFAAE159}" srcOrd="0" destOrd="0" presId="urn:microsoft.com/office/officeart/2005/8/layout/chevron2"/>
    <dgm:cxn modelId="{60337FD4-0936-44A7-9B1A-45C2EC90D814}" type="presOf" srcId="{A4788337-6C61-4BDB-A3CA-FCC7DA67E45A}" destId="{42FD9BFC-CDBB-48B7-9262-46F7F2C6702E}" srcOrd="0" destOrd="0" presId="urn:microsoft.com/office/officeart/2005/8/layout/chevron2"/>
    <dgm:cxn modelId="{AF9603F5-876B-412B-AEF3-A64158E3F10A}" srcId="{2356D7B6-F812-46E0-9673-6F7EB1937603}" destId="{8A77ADEB-8B49-49D1-BE4F-C009393F3D16}" srcOrd="0" destOrd="0" parTransId="{405CA7A3-ADA9-4213-B5DB-EEA1FDA58522}" sibTransId="{FE4DDB10-DEE3-4C82-8F23-ED30E42D3B66}"/>
    <dgm:cxn modelId="{9C05B058-EBC7-4B4F-8758-58B7457CBE55}" type="presParOf" srcId="{8773E043-D08A-40AE-BCF6-BB391B2F8337}" destId="{0038BAB1-B12D-453E-951F-E7A1CA22507B}" srcOrd="0" destOrd="0" presId="urn:microsoft.com/office/officeart/2005/8/layout/chevron2"/>
    <dgm:cxn modelId="{33CB3E6C-E99A-4209-9944-7F075AB88623}" type="presParOf" srcId="{0038BAB1-B12D-453E-951F-E7A1CA22507B}" destId="{42FD9BFC-CDBB-48B7-9262-46F7F2C6702E}" srcOrd="0" destOrd="0" presId="urn:microsoft.com/office/officeart/2005/8/layout/chevron2"/>
    <dgm:cxn modelId="{F224AF4C-9085-48CA-A3A5-959A10666DFB}" type="presParOf" srcId="{0038BAB1-B12D-453E-951F-E7A1CA22507B}" destId="{88FE0159-C091-4AB6-B5C0-1AD73E600307}" srcOrd="1" destOrd="0" presId="urn:microsoft.com/office/officeart/2005/8/layout/chevron2"/>
    <dgm:cxn modelId="{6B2636A0-E316-48B3-8070-18169B6048A6}" type="presParOf" srcId="{8773E043-D08A-40AE-BCF6-BB391B2F8337}" destId="{029510DB-6C09-4D88-A577-C8F63869115D}" srcOrd="1" destOrd="0" presId="urn:microsoft.com/office/officeart/2005/8/layout/chevron2"/>
    <dgm:cxn modelId="{78561020-FEB7-4DAB-9F9C-728C16219110}" type="presParOf" srcId="{8773E043-D08A-40AE-BCF6-BB391B2F8337}" destId="{4154CDC6-263A-4ABC-9B68-C312F456EFE2}" srcOrd="2" destOrd="0" presId="urn:microsoft.com/office/officeart/2005/8/layout/chevron2"/>
    <dgm:cxn modelId="{448B26CD-877E-4BE3-B12F-3EFDCE5E44C3}" type="presParOf" srcId="{4154CDC6-263A-4ABC-9B68-C312F456EFE2}" destId="{DBF48740-5CC7-48C7-9D60-6415E2CC89A7}" srcOrd="0" destOrd="0" presId="urn:microsoft.com/office/officeart/2005/8/layout/chevron2"/>
    <dgm:cxn modelId="{98E551FE-0CB8-457E-B7E3-72C1425E7253}" type="presParOf" srcId="{4154CDC6-263A-4ABC-9B68-C312F456EFE2}" destId="{F718DA15-701F-47F9-AF1C-13FDAFAAE159}" srcOrd="1" destOrd="0" presId="urn:microsoft.com/office/officeart/2005/8/layout/chevron2"/>
    <dgm:cxn modelId="{6029E15E-13D0-4D94-947F-D156ADD97524}" type="presParOf" srcId="{8773E043-D08A-40AE-BCF6-BB391B2F8337}" destId="{C863466C-9043-484B-9E65-F183201C8FA5}" srcOrd="3" destOrd="0" presId="urn:microsoft.com/office/officeart/2005/8/layout/chevron2"/>
    <dgm:cxn modelId="{FAC7013C-351D-406B-B796-91A46F8E4034}" type="presParOf" srcId="{8773E043-D08A-40AE-BCF6-BB391B2F8337}" destId="{718ABDC3-CDB7-4C45-8FAC-58CAFF9C86E4}" srcOrd="4" destOrd="0" presId="urn:microsoft.com/office/officeart/2005/8/layout/chevron2"/>
    <dgm:cxn modelId="{54B5C57E-17E6-453B-BC5F-14987F1BC18F}" type="presParOf" srcId="{718ABDC3-CDB7-4C45-8FAC-58CAFF9C86E4}" destId="{4835D023-D58F-4F14-9C17-15FEF52863AF}" srcOrd="0" destOrd="0" presId="urn:microsoft.com/office/officeart/2005/8/layout/chevron2"/>
    <dgm:cxn modelId="{5E25F410-02D5-4F7D-A275-B8D580D592B7}" type="presParOf" srcId="{718ABDC3-CDB7-4C45-8FAC-58CAFF9C86E4}" destId="{D0FBE507-A756-40FD-B4F6-208229ACB767}" srcOrd="1" destOrd="0" presId="urn:microsoft.com/office/officeart/2005/8/layout/chevron2"/>
    <dgm:cxn modelId="{24A17A19-5A32-4B08-A125-359D24095BA2}" type="presParOf" srcId="{8773E043-D08A-40AE-BCF6-BB391B2F8337}" destId="{E5BEA814-20FF-43F8-9F2D-A854FA8D6D48}" srcOrd="5" destOrd="0" presId="urn:microsoft.com/office/officeart/2005/8/layout/chevron2"/>
    <dgm:cxn modelId="{C0E29106-F3C9-4FD3-A855-C23099C7484A}" type="presParOf" srcId="{8773E043-D08A-40AE-BCF6-BB391B2F8337}" destId="{EEA85BED-9B2F-426E-B48E-94709AEB0E4D}" srcOrd="6" destOrd="0" presId="urn:microsoft.com/office/officeart/2005/8/layout/chevron2"/>
    <dgm:cxn modelId="{F315E065-57CF-4B6F-BCF6-212E5E8D6046}" type="presParOf" srcId="{EEA85BED-9B2F-426E-B48E-94709AEB0E4D}" destId="{73E6BF5B-1783-4C5E-96F8-C76D98C144CE}" srcOrd="0" destOrd="0" presId="urn:microsoft.com/office/officeart/2005/8/layout/chevron2"/>
    <dgm:cxn modelId="{0B08E06E-F540-4CF4-9A3B-4354FD8A8165}" type="presParOf" srcId="{EEA85BED-9B2F-426E-B48E-94709AEB0E4D}" destId="{6E5B8628-835C-4AD4-9D2F-A8FCD0F089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08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8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717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8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215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947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58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51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3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14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05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61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8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84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BA429-DD52-4659-9DBA-CA3510DC4F4D}" type="datetimeFigureOut">
              <a:rPr lang="ru-RU" smtClean="0"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FF7C07-62FE-45C4-B932-7EB4B04EE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01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427" y="154546"/>
            <a:ext cx="7202167" cy="37091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ПОРТФОЛИО</a:t>
            </a:r>
            <a:br>
              <a:rPr lang="ru-RU" sz="3600" b="1" dirty="0"/>
            </a:br>
            <a:r>
              <a:rPr lang="ru-RU" sz="3600" b="1" dirty="0"/>
              <a:t>учителя </a:t>
            </a:r>
            <a:r>
              <a:rPr lang="ru-RU" sz="3600" b="1" dirty="0" smtClean="0"/>
              <a:t>математики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Ч</a:t>
            </a:r>
            <a:r>
              <a:rPr lang="ru-RU" sz="3600" b="1" dirty="0" smtClean="0"/>
              <a:t>ОУ </a:t>
            </a:r>
            <a:r>
              <a:rPr lang="ru-RU" sz="3600" b="1" dirty="0"/>
              <a:t>СОШ </a:t>
            </a:r>
            <a:r>
              <a:rPr lang="ru-RU" sz="3600" b="1" dirty="0" smtClean="0"/>
              <a:t>«Елена-Сервис» </a:t>
            </a:r>
            <a:r>
              <a:rPr lang="ru-RU" sz="3600" b="1" dirty="0"/>
              <a:t>г. </a:t>
            </a:r>
            <a:r>
              <a:rPr lang="ru-RU" sz="3600" b="1" dirty="0" smtClean="0"/>
              <a:t>Казани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Гумеровой Альбины Илдусовны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699" y="4237150"/>
            <a:ext cx="1545226" cy="133558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</a:t>
            </a:r>
            <a:r>
              <a:rPr lang="ru-RU" sz="2800" dirty="0">
                <a:solidFill>
                  <a:schemeClr val="tx1"/>
                </a:solidFill>
              </a:rPr>
              <a:t>2015 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91" y="0"/>
            <a:ext cx="51435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5864" y="42371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Мой &lt;a 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href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 = "http://nsportal.ru/gumerova-albina-ildusovna" &gt; Сайт учителя математики&lt;/a&gt;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0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58" y="746974"/>
            <a:ext cx="8185908" cy="544776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8" y="1416674"/>
            <a:ext cx="3386983" cy="4790943"/>
          </a:xfrm>
        </p:spPr>
      </p:pic>
    </p:spTree>
    <p:extLst>
      <p:ext uri="{BB962C8B-B14F-4D97-AF65-F5344CB8AC3E}">
        <p14:creationId xmlns:p14="http://schemas.microsoft.com/office/powerpoint/2010/main" val="28865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76" y="609600"/>
            <a:ext cx="4116389" cy="57835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1" y="935248"/>
            <a:ext cx="6842975" cy="513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8261" y="453354"/>
            <a:ext cx="5568950" cy="658495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Образование – высшее. Казанский государственный педагогический институт 1984 г.</a:t>
            </a:r>
          </a:p>
          <a:p>
            <a:r>
              <a:rPr lang="ru-RU" sz="2000" b="1" dirty="0" smtClean="0"/>
              <a:t>Квалификация </a:t>
            </a:r>
            <a:r>
              <a:rPr lang="ru-RU" sz="2000" b="1" dirty="0"/>
              <a:t>по диплому: учитель </a:t>
            </a:r>
            <a:r>
              <a:rPr lang="ru-RU" sz="2000" b="1" dirty="0" smtClean="0"/>
              <a:t>математики</a:t>
            </a:r>
            <a:endParaRPr lang="ru-RU" sz="2000" b="1" dirty="0"/>
          </a:p>
          <a:p>
            <a:r>
              <a:rPr lang="ru-RU" sz="2000" b="1" dirty="0" smtClean="0"/>
              <a:t>Стаж </a:t>
            </a:r>
            <a:r>
              <a:rPr lang="ru-RU" sz="2000" b="1" dirty="0"/>
              <a:t>педагогической работы – </a:t>
            </a:r>
            <a:r>
              <a:rPr lang="ru-RU" sz="2000" b="1" dirty="0" smtClean="0"/>
              <a:t>25 лет</a:t>
            </a:r>
            <a:endParaRPr lang="ru-RU" sz="2000" b="1" dirty="0"/>
          </a:p>
          <a:p>
            <a:r>
              <a:rPr lang="ru-RU" sz="2000" b="1" dirty="0" smtClean="0"/>
              <a:t>Стаж </a:t>
            </a:r>
            <a:r>
              <a:rPr lang="ru-RU" sz="2000" b="1" dirty="0"/>
              <a:t>работы в Ч</a:t>
            </a:r>
            <a:r>
              <a:rPr lang="ru-RU" sz="2000" b="1" dirty="0" smtClean="0"/>
              <a:t>ОУ </a:t>
            </a:r>
            <a:r>
              <a:rPr lang="ru-RU" sz="2000" b="1" dirty="0"/>
              <a:t>СОШ </a:t>
            </a:r>
            <a:r>
              <a:rPr lang="ru-RU" sz="2000" b="1" dirty="0" smtClean="0"/>
              <a:t>«Елена-Сервис»– 5 лет</a:t>
            </a:r>
            <a:endParaRPr lang="ru-RU" sz="2000" b="1" dirty="0"/>
          </a:p>
          <a:p>
            <a:r>
              <a:rPr lang="ru-RU" sz="2000" b="1" dirty="0" smtClean="0"/>
              <a:t>Занимаемая </a:t>
            </a:r>
            <a:r>
              <a:rPr lang="ru-RU" sz="2000" b="1" dirty="0"/>
              <a:t>должность </a:t>
            </a:r>
            <a:r>
              <a:rPr lang="ru-RU" sz="2000" b="1" dirty="0" smtClean="0"/>
              <a:t>– учитель математики</a:t>
            </a:r>
            <a:endParaRPr lang="ru-RU" sz="2000" b="1" dirty="0"/>
          </a:p>
          <a:p>
            <a:r>
              <a:rPr lang="ru-RU" sz="2000" b="1" dirty="0" smtClean="0"/>
              <a:t>Учитель первой </a:t>
            </a:r>
            <a:r>
              <a:rPr lang="ru-RU" sz="2000" b="1" dirty="0"/>
              <a:t>категории - </a:t>
            </a:r>
            <a:r>
              <a:rPr lang="ru-RU" sz="2000" b="1" dirty="0" smtClean="0"/>
              <a:t>1998 </a:t>
            </a:r>
            <a:r>
              <a:rPr lang="ru-RU" sz="2000" b="1" dirty="0"/>
              <a:t>год</a:t>
            </a:r>
          </a:p>
          <a:p>
            <a:r>
              <a:rPr lang="ru-RU" sz="2000" b="1" dirty="0" smtClean="0"/>
              <a:t>Педагогическое </a:t>
            </a:r>
            <a:r>
              <a:rPr lang="ru-RU" sz="2000" b="1" dirty="0"/>
              <a:t>кредо : </a:t>
            </a:r>
            <a:r>
              <a:rPr lang="ru-RU" sz="2000" b="1" dirty="0" smtClean="0"/>
              <a:t>Педагог без любви к ребенку – всё равно, что певец без голоса, музыкант без слуха, живописец без чувства цвета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Результаты сдачи ЕГЭ:</a:t>
            </a:r>
            <a:endParaRPr lang="ru-RU" sz="4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680226"/>
              </p:ext>
            </p:extLst>
          </p:nvPr>
        </p:nvGraphicFramePr>
        <p:xfrm>
          <a:off x="540913" y="1284723"/>
          <a:ext cx="9093869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2890"/>
                <a:gridCol w="1815921"/>
                <a:gridCol w="2334633"/>
                <a:gridCol w="1948276"/>
                <a:gridCol w="1282149"/>
              </a:tblGrid>
              <a:tr h="1197551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участников ЕГЭ</a:t>
                      </a:r>
                      <a:r>
                        <a:rPr lang="ru-RU" baseline="0" dirty="0" smtClean="0"/>
                        <a:t> (% от общей численности выпускников)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</a:t>
                      </a:r>
                      <a:r>
                        <a:rPr lang="ru-RU" baseline="0" dirty="0" smtClean="0"/>
                        <a:t> участников ЕГЭ, подтвердивших годовые оценки по итогам экзамена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участников,</a:t>
                      </a:r>
                      <a:r>
                        <a:rPr lang="ru-RU" baseline="0" dirty="0" smtClean="0"/>
                        <a:t> не справившихся с ЕГЭ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</a:tr>
              <a:tr h="342920">
                <a:tc>
                  <a:txBody>
                    <a:bodyPr/>
                    <a:lstStyle/>
                    <a:p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 – 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</a:t>
                      </a:r>
                      <a:r>
                        <a:rPr lang="en-US" dirty="0" smtClean="0"/>
                        <a:t>,25</a:t>
                      </a:r>
                      <a:endParaRPr lang="ru-RU" dirty="0"/>
                    </a:p>
                  </a:txBody>
                  <a:tcPr/>
                </a:tc>
              </a:tr>
              <a:tr h="342920"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– 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56,29</a:t>
                      </a:r>
                      <a:endParaRPr lang="ru-RU" dirty="0"/>
                    </a:p>
                  </a:txBody>
                  <a:tcPr/>
                </a:tc>
              </a:tr>
              <a:tr h="342920">
                <a:tc>
                  <a:txBody>
                    <a:bodyPr/>
                    <a:lstStyle/>
                    <a:p>
                      <a:r>
                        <a:rPr lang="ru-RU" dirty="0" smtClean="0"/>
                        <a:t>2015 (базовый)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– 15%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4,3 (</a:t>
                      </a:r>
                      <a:r>
                        <a:rPr lang="ru-RU" dirty="0" smtClean="0"/>
                        <a:t>оценка)</a:t>
                      </a:r>
                      <a:endParaRPr lang="ru-RU" dirty="0"/>
                    </a:p>
                  </a:txBody>
                  <a:tcPr/>
                </a:tc>
              </a:tr>
              <a:tr h="342920">
                <a:tc>
                  <a:txBody>
                    <a:bodyPr/>
                    <a:lstStyle/>
                    <a:p>
                      <a:r>
                        <a:rPr lang="ru-RU" dirty="0" smtClean="0"/>
                        <a:t>2015 (профильный)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– 85%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70,75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1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Результаты сдачи ГИА:</a:t>
            </a:r>
            <a:endParaRPr lang="ru-RU" sz="4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519619"/>
              </p:ext>
            </p:extLst>
          </p:nvPr>
        </p:nvGraphicFramePr>
        <p:xfrm>
          <a:off x="540910" y="1284721"/>
          <a:ext cx="9427338" cy="35062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6250"/>
                <a:gridCol w="2211737"/>
                <a:gridCol w="2643728"/>
                <a:gridCol w="2485623"/>
              </a:tblGrid>
              <a:tr h="217663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Учебный год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Средний</a:t>
                      </a:r>
                      <a:r>
                        <a:rPr lang="ru-RU" sz="2800" baseline="0" dirty="0" smtClean="0"/>
                        <a:t> балл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Качество</a:t>
                      </a:r>
                      <a:r>
                        <a:rPr lang="ru-RU" sz="2400" baseline="0" dirty="0" smtClean="0"/>
                        <a:t> обученности по итогам ГИА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Численность участников,</a:t>
                      </a:r>
                      <a:r>
                        <a:rPr lang="ru-RU" sz="2400" baseline="0" dirty="0" smtClean="0"/>
                        <a:t> не справившихся с ГИА</a:t>
                      </a:r>
                      <a:endParaRPr lang="ru-RU" sz="2400" dirty="0"/>
                    </a:p>
                  </a:txBody>
                  <a:tcPr/>
                </a:tc>
              </a:tr>
              <a:tr h="664793"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664793"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9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851" y="374869"/>
            <a:ext cx="9144000" cy="8361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системы поддержки талантливых детей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980729"/>
            <a:ext cx="9144000" cy="5145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/>
              <a:t>Выявление и психолого-педагогическое сопровождение одаренных детей в условиях ЧОУ СОШ «Елена-Сервис»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23692" y="2277441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  одарённых детей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54428"/>
              </p:ext>
            </p:extLst>
          </p:nvPr>
        </p:nvGraphicFramePr>
        <p:xfrm>
          <a:off x="1588395" y="2872383"/>
          <a:ext cx="9015211" cy="384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5211"/>
              </a:tblGrid>
              <a:tr h="582046">
                <a:tc>
                  <a:txBody>
                    <a:bodyPr/>
                    <a:lstStyle/>
                    <a:p>
                      <a:r>
                        <a:rPr lang="ru-RU" sz="2100" b="0" dirty="0" smtClean="0">
                          <a:solidFill>
                            <a:schemeClr val="tx1"/>
                          </a:solidFill>
                        </a:rPr>
                        <a:t>Дети с высокими общими</a:t>
                      </a:r>
                      <a:r>
                        <a:rPr lang="ru-RU" sz="2100" b="0" baseline="0" dirty="0" smtClean="0">
                          <a:solidFill>
                            <a:schemeClr val="tx1"/>
                          </a:solidFill>
                        </a:rPr>
                        <a:t> интеллектуальными способностями</a:t>
                      </a:r>
                      <a:endParaRPr lang="ru-RU" sz="2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82046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Дети с признаками специальной умственной одаренности в определенной</a:t>
                      </a:r>
                      <a:r>
                        <a:rPr lang="ru-RU" sz="2100" baseline="0" dirty="0" smtClean="0"/>
                        <a:t> области наук и конкретными академическими способностями</a:t>
                      </a:r>
                      <a:endParaRPr lang="ru-RU" sz="2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82046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Дети с высокими творческими способностями</a:t>
                      </a:r>
                      <a:endParaRPr lang="ru-RU" sz="2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82046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Дети с высокими</a:t>
                      </a:r>
                      <a:r>
                        <a:rPr lang="ru-RU" sz="2100" baseline="0" dirty="0" smtClean="0"/>
                        <a:t> лидерскими способностями</a:t>
                      </a:r>
                      <a:endParaRPr lang="ru-RU" sz="2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82046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Учащиеся, не достигающие</a:t>
                      </a:r>
                      <a:r>
                        <a:rPr lang="ru-RU" sz="2100" baseline="0" dirty="0" smtClean="0"/>
                        <a:t> по каким-либо причинам успехов в учении, но обладающие яркой познавательной активностью, оригинальностью мышления и психического склада</a:t>
                      </a:r>
                      <a:endParaRPr lang="ru-RU" sz="2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3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668" y="300507"/>
            <a:ext cx="8724243" cy="10517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по выявлению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одаренных детей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70472544"/>
              </p:ext>
            </p:extLst>
          </p:nvPr>
        </p:nvGraphicFramePr>
        <p:xfrm>
          <a:off x="1146002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6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366" y="26188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Развитие системы поддержки талантливых детей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/>
              <a:t>«</a:t>
            </a:r>
            <a:r>
              <a:rPr lang="ru-RU" sz="2400" b="1" dirty="0"/>
              <a:t>До горизонта не дойти, но сколько нового в пути</a:t>
            </a:r>
            <a:r>
              <a:rPr lang="ru-RU" sz="2400" dirty="0"/>
              <a:t>!»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55840" y="3140968"/>
            <a:ext cx="2736304" cy="15841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981200" y="5373217"/>
            <a:ext cx="5915000" cy="7529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1499028" y="2994620"/>
            <a:ext cx="1997932" cy="1267580"/>
          </a:xfrm>
          <a:prstGeom prst="wedgeRectCallout">
            <a:avLst>
              <a:gd name="adj1" fmla="val 111237"/>
              <a:gd name="adj2" fmla="val 53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Творческие мастерские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8361810" y="4167224"/>
            <a:ext cx="3221184" cy="1728192"/>
          </a:xfrm>
          <a:prstGeom prst="wedgeRectCallout">
            <a:avLst>
              <a:gd name="adj1" fmla="val -95160"/>
              <a:gd name="adj2" fmla="val -24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Исследовательская деятельность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4981134" y="5447951"/>
            <a:ext cx="2514814" cy="1152127"/>
          </a:xfrm>
          <a:prstGeom prst="wedgeRectCallout">
            <a:avLst>
              <a:gd name="adj1" fmla="val -4096"/>
              <a:gd name="adj2" fmla="val -109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Курсы  по  выбору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1775520" y="4941168"/>
            <a:ext cx="2339752" cy="1368152"/>
          </a:xfrm>
          <a:prstGeom prst="wedgeRectCallout">
            <a:avLst>
              <a:gd name="adj1" fmla="val 92851"/>
              <a:gd name="adj2" fmla="val -69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Групповые  занятия с одарёнными  деть</a:t>
            </a:r>
            <a:r>
              <a:rPr lang="ru-RU" dirty="0"/>
              <a:t>ми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2207568" y="1412776"/>
            <a:ext cx="2016224" cy="936104"/>
          </a:xfrm>
          <a:prstGeom prst="wedgeRectCallout">
            <a:avLst>
              <a:gd name="adj1" fmla="val 71311"/>
              <a:gd name="adj2" fmla="val 184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Участие в Интернет олимпиадах</a:t>
            </a: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5047676" y="1246325"/>
            <a:ext cx="2376264" cy="1008112"/>
          </a:xfrm>
          <a:prstGeom prst="wedgeRectCallout">
            <a:avLst>
              <a:gd name="adj1" fmla="val -19282"/>
              <a:gd name="adj2" fmla="val 134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Предметная декада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7896200" y="1301898"/>
            <a:ext cx="2160240" cy="1440160"/>
          </a:xfrm>
          <a:prstGeom prst="wedgeRectCallout">
            <a:avLst>
              <a:gd name="adj1" fmla="val -67156"/>
              <a:gd name="adj2" fmla="val 128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Участие в олимпиадах, конкурсах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75668" y="3403099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Формы работы </a:t>
            </a:r>
            <a:r>
              <a:rPr lang="ru-RU" sz="2000" b="1" dirty="0" smtClean="0"/>
              <a:t>    с одарёнными </a:t>
            </a:r>
            <a:r>
              <a:rPr lang="ru-RU" sz="2000" b="1" dirty="0"/>
              <a:t>детьми</a:t>
            </a:r>
          </a:p>
        </p:txBody>
      </p:sp>
    </p:spTree>
    <p:extLst>
      <p:ext uri="{BB962C8B-B14F-4D97-AF65-F5344CB8AC3E}">
        <p14:creationId xmlns:p14="http://schemas.microsoft.com/office/powerpoint/2010/main" val="18979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68" y="103031"/>
            <a:ext cx="7320446" cy="1350851"/>
          </a:xfrm>
        </p:spPr>
        <p:txBody>
          <a:bodyPr/>
          <a:lstStyle/>
          <a:p>
            <a:pPr algn="ctr"/>
            <a:r>
              <a:rPr lang="ru-RU" dirty="0" smtClean="0"/>
              <a:t>Результаты учащихся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165226"/>
              </p:ext>
            </p:extLst>
          </p:nvPr>
        </p:nvGraphicFramePr>
        <p:xfrm>
          <a:off x="132605" y="778456"/>
          <a:ext cx="10286403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327"/>
                <a:gridCol w="2021983"/>
                <a:gridCol w="1506829"/>
                <a:gridCol w="1648495"/>
                <a:gridCol w="1725769"/>
              </a:tblGrid>
              <a:tr h="68902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Вид, название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 участника,</a:t>
                      </a:r>
                      <a:r>
                        <a:rPr lang="ru-RU" baseline="0" dirty="0" smtClean="0"/>
                        <a:t> класс</a:t>
                      </a:r>
                      <a:endParaRPr lang="ru-RU" dirty="0"/>
                    </a:p>
                  </a:txBody>
                  <a:tcPr/>
                </a:tc>
              </a:tr>
              <a:tr h="689020"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Открытая</a:t>
                      </a:r>
                      <a:r>
                        <a:rPr lang="ru-RU" baseline="0" dirty="0" smtClean="0"/>
                        <a:t> математическая интернет олимпиада </a:t>
                      </a:r>
                      <a:r>
                        <a:rPr lang="ru-RU" baseline="0" dirty="0" err="1" smtClean="0"/>
                        <a:t>Меташкола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Диплом</a:t>
                      </a:r>
                      <a:r>
                        <a:rPr lang="ru-RU" baseline="0" dirty="0" smtClean="0"/>
                        <a:t> 3 степени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Антонова</a:t>
                      </a:r>
                      <a:r>
                        <a:rPr lang="ru-RU" baseline="0" dirty="0" smtClean="0"/>
                        <a:t> Даша 7 класс</a:t>
                      </a:r>
                      <a:endParaRPr lang="ru-RU" dirty="0"/>
                    </a:p>
                  </a:txBody>
                  <a:tcPr/>
                </a:tc>
              </a:tr>
              <a:tr h="6890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Открытая</a:t>
                      </a:r>
                      <a:r>
                        <a:rPr lang="ru-RU" baseline="0" dirty="0" smtClean="0"/>
                        <a:t> математическая интернет олимпиада </a:t>
                      </a:r>
                      <a:r>
                        <a:rPr lang="ru-RU" baseline="0" dirty="0" err="1" smtClean="0"/>
                        <a:t>Меташкола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Диплом</a:t>
                      </a:r>
                      <a:r>
                        <a:rPr lang="ru-RU" baseline="0" dirty="0" smtClean="0"/>
                        <a:t> 3 степени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Искандеров Эмиль</a:t>
                      </a:r>
                      <a:r>
                        <a:rPr lang="ru-RU" baseline="0" dirty="0" smtClean="0"/>
                        <a:t> 6 класс</a:t>
                      </a:r>
                      <a:endParaRPr lang="ru-RU" dirty="0"/>
                    </a:p>
                  </a:txBody>
                  <a:tcPr/>
                </a:tc>
              </a:tr>
              <a:tr h="689020">
                <a:tc>
                  <a:txBody>
                    <a:bodyPr/>
                    <a:lstStyle/>
                    <a:p>
                      <a:r>
                        <a:rPr lang="ru-RU" dirty="0" smtClean="0"/>
                        <a:t>Дистанционная олимпиада по математике проекта «</a:t>
                      </a:r>
                      <a:r>
                        <a:rPr lang="ru-RU" dirty="0" err="1" smtClean="0"/>
                        <a:t>Инфоурок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Диплом победителя 2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Унтура</a:t>
                      </a:r>
                      <a:r>
                        <a:rPr lang="ru-RU" dirty="0" smtClean="0"/>
                        <a:t> Михаил 7 класс</a:t>
                      </a:r>
                      <a:endParaRPr lang="ru-RU" dirty="0"/>
                    </a:p>
                  </a:txBody>
                  <a:tcPr/>
                </a:tc>
              </a:tr>
              <a:tr h="6890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Дистанционная олимпиада по математике проекта «</a:t>
                      </a:r>
                      <a:r>
                        <a:rPr lang="ru-RU" dirty="0" err="1" smtClean="0"/>
                        <a:t>Инфоурок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Диплом победителя 3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Ксенофонтов Максим 6 класс</a:t>
                      </a:r>
                      <a:endParaRPr lang="ru-RU" dirty="0"/>
                    </a:p>
                  </a:txBody>
                  <a:tcPr/>
                </a:tc>
              </a:tr>
              <a:tr h="6890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Дистанционный</a:t>
                      </a:r>
                      <a:r>
                        <a:rPr lang="ru-RU" baseline="0" dirty="0" smtClean="0"/>
                        <a:t> конкурс по математике проекта «Новый урок»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Международный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Диплом победителя 2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Сайфуллин</a:t>
                      </a:r>
                      <a:r>
                        <a:rPr lang="ru-RU" dirty="0" smtClean="0"/>
                        <a:t> Артур 6 класс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22" y="3429000"/>
            <a:ext cx="4357222" cy="3267917"/>
          </a:xfrm>
        </p:spPr>
      </p:pic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563175"/>
              </p:ext>
            </p:extLst>
          </p:nvPr>
        </p:nvGraphicFramePr>
        <p:xfrm>
          <a:off x="132605" y="778456"/>
          <a:ext cx="10067463" cy="251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327"/>
                <a:gridCol w="1970468"/>
                <a:gridCol w="1584101"/>
                <a:gridCol w="1532586"/>
                <a:gridCol w="1596981"/>
              </a:tblGrid>
              <a:tr h="68902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Вид, название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 участника</a:t>
                      </a:r>
                      <a:endParaRPr lang="ru-RU" dirty="0"/>
                    </a:p>
                  </a:txBody>
                  <a:tcPr/>
                </a:tc>
              </a:tr>
              <a:tr h="6890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Дистанционный</a:t>
                      </a:r>
                      <a:r>
                        <a:rPr lang="ru-RU" baseline="0" dirty="0" smtClean="0"/>
                        <a:t> конкурс по математике проекта «Новый урок»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Международный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Диплом победителя 3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Кокуев</a:t>
                      </a:r>
                      <a:r>
                        <a:rPr lang="ru-RU" dirty="0" smtClean="0"/>
                        <a:t> Григорий 7 класс</a:t>
                      </a:r>
                      <a:endParaRPr lang="ru-RU" dirty="0"/>
                    </a:p>
                  </a:txBody>
                  <a:tcPr/>
                </a:tc>
              </a:tr>
              <a:tr h="6890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Математическая</a:t>
                      </a:r>
                      <a:r>
                        <a:rPr lang="ru-RU" baseline="0" dirty="0" smtClean="0"/>
                        <a:t> конкурс-игра «Кенгуру»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Международный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Диплом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Ксенофонтов Максим</a:t>
                      </a:r>
                      <a:r>
                        <a:rPr lang="ru-RU" baseline="0" dirty="0" smtClean="0"/>
                        <a:t> 6 класс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05368" y="103031"/>
            <a:ext cx="7320446" cy="1350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/>
              <a:t>Результаты учащихся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3" y="3429000"/>
            <a:ext cx="4357223" cy="32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171</TotalTime>
  <Words>491</Words>
  <Application>Microsoft Office PowerPoint</Application>
  <PresentationFormat>Широкоэкранный</PresentationFormat>
  <Paragraphs>124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ПОРТФОЛИО учителя математики ЧОУ СОШ «Елена-Сервис» г. Казани Гумеровой Альбины Илдусовны</vt:lpstr>
      <vt:lpstr>Презентация PowerPoint</vt:lpstr>
      <vt:lpstr>Результаты сдачи ЕГЭ:</vt:lpstr>
      <vt:lpstr>Результаты сдачи ГИА:</vt:lpstr>
      <vt:lpstr>Развитие системы поддержки талантливых детей</vt:lpstr>
      <vt:lpstr>Этапы работы по выявлению одаренных детей</vt:lpstr>
      <vt:lpstr>Развитие системы поддержки талантливых детей «До горизонта не дойти, но сколько нового в пути!»</vt:lpstr>
      <vt:lpstr>Результаты учащихся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 математики ЧОУ СОШ «Елена-Сервис» г. Казани Гумеровой Альбины Илдусовны</dc:title>
  <dc:creator>Samsung</dc:creator>
  <cp:lastModifiedBy>Samsung</cp:lastModifiedBy>
  <cp:revision>19</cp:revision>
  <dcterms:created xsi:type="dcterms:W3CDTF">2015-11-06T15:20:41Z</dcterms:created>
  <dcterms:modified xsi:type="dcterms:W3CDTF">2015-11-07T18:21:41Z</dcterms:modified>
</cp:coreProperties>
</file>