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78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7" r:id="rId17"/>
    <p:sldId id="275" r:id="rId18"/>
    <p:sldId id="257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0000"/>
    <a:srgbClr val="FF66FF"/>
    <a:srgbClr val="008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B4BD2C-483D-4BB1-B1AA-B532F98168D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03FFB7-9B85-41E2-A625-DD4F631374E0}">
      <dgm:prSet phldrT="[Текст]"/>
      <dgm:spPr/>
      <dgm:t>
        <a:bodyPr/>
        <a:lstStyle/>
        <a:p>
          <a:r>
            <a:rPr lang="ru-RU" b="0" i="0" dirty="0" smtClean="0">
              <a:solidFill>
                <a:srgbClr val="FFFF00"/>
              </a:solidFill>
            </a:rPr>
            <a:t>Функции компьютера в педагогической деятельности </a:t>
          </a:r>
          <a:r>
            <a:rPr lang="ru-RU" b="0" i="0" dirty="0" err="1" smtClean="0">
              <a:solidFill>
                <a:srgbClr val="FFFF00"/>
              </a:solidFill>
            </a:rPr>
            <a:t>муз.руководителя</a:t>
          </a:r>
          <a:endParaRPr lang="ru-RU" dirty="0">
            <a:solidFill>
              <a:srgbClr val="FFFF00"/>
            </a:solidFill>
          </a:endParaRPr>
        </a:p>
      </dgm:t>
    </dgm:pt>
    <dgm:pt modelId="{8D5B512B-A779-4199-8681-713C74F5C476}" type="parTrans" cxnId="{DBB44D26-16BC-4F5D-89E0-8C9B93A4144B}">
      <dgm:prSet/>
      <dgm:spPr/>
      <dgm:t>
        <a:bodyPr/>
        <a:lstStyle/>
        <a:p>
          <a:endParaRPr lang="ru-RU"/>
        </a:p>
      </dgm:t>
    </dgm:pt>
    <dgm:pt modelId="{F9504743-5C6C-45D4-A889-EE739A0C699F}" type="sibTrans" cxnId="{DBB44D26-16BC-4F5D-89E0-8C9B93A4144B}">
      <dgm:prSet/>
      <dgm:spPr/>
      <dgm:t>
        <a:bodyPr/>
        <a:lstStyle/>
        <a:p>
          <a:endParaRPr lang="ru-RU"/>
        </a:p>
      </dgm:t>
    </dgm:pt>
    <dgm:pt modelId="{64857466-B3E9-4342-BFE9-410D8FF5ABCD}">
      <dgm:prSet phldrT="[Текст]" custT="1"/>
      <dgm:spPr/>
      <dgm:t>
        <a:bodyPr/>
        <a:lstStyle/>
        <a:p>
          <a:r>
            <a:rPr lang="ru-RU" sz="1600" b="0" i="0" dirty="0" smtClean="0">
              <a:solidFill>
                <a:srgbClr val="FFFF00"/>
              </a:solidFill>
            </a:rPr>
            <a:t>Средство подготовки выступлений</a:t>
          </a:r>
          <a:r>
            <a:rPr lang="ru-RU" sz="1200" b="0" i="0" dirty="0" smtClean="0">
              <a:solidFill>
                <a:srgbClr val="FFFF00"/>
              </a:solidFill>
            </a:rPr>
            <a:t> </a:t>
          </a:r>
          <a:endParaRPr lang="ru-RU" sz="1200" dirty="0">
            <a:solidFill>
              <a:srgbClr val="FFFF00"/>
            </a:solidFill>
          </a:endParaRPr>
        </a:p>
      </dgm:t>
    </dgm:pt>
    <dgm:pt modelId="{0D89483C-8BCF-459E-9046-F4A85C9FFDA7}" type="parTrans" cxnId="{D47567C4-9FFD-4DB3-A7DB-4E3C36788B6D}">
      <dgm:prSet/>
      <dgm:spPr/>
      <dgm:t>
        <a:bodyPr/>
        <a:lstStyle/>
        <a:p>
          <a:endParaRPr lang="ru-RU"/>
        </a:p>
      </dgm:t>
    </dgm:pt>
    <dgm:pt modelId="{75798F12-E90F-4EB8-B7FA-11810E23ECDE}" type="sibTrans" cxnId="{D47567C4-9FFD-4DB3-A7DB-4E3C36788B6D}">
      <dgm:prSet/>
      <dgm:spPr/>
      <dgm:t>
        <a:bodyPr/>
        <a:lstStyle/>
        <a:p>
          <a:endParaRPr lang="ru-RU"/>
        </a:p>
      </dgm:t>
    </dgm:pt>
    <dgm:pt modelId="{DDCA585F-5204-4C61-B19F-05D6FC69667D}">
      <dgm:prSet phldrT="[Текст]" custT="1"/>
      <dgm:spPr/>
      <dgm:t>
        <a:bodyPr/>
        <a:lstStyle/>
        <a:p>
          <a:r>
            <a:rPr lang="ru-RU" sz="1800" b="0" i="0" dirty="0" smtClean="0">
              <a:solidFill>
                <a:srgbClr val="FFFF00"/>
              </a:solidFill>
            </a:rPr>
            <a:t>Наглядное пособие</a:t>
          </a:r>
          <a:endParaRPr lang="ru-RU" sz="1800" dirty="0">
            <a:solidFill>
              <a:srgbClr val="FFFF00"/>
            </a:solidFill>
          </a:endParaRPr>
        </a:p>
      </dgm:t>
    </dgm:pt>
    <dgm:pt modelId="{2D9E3966-626B-4AEF-8AD3-E7E90C4B8F6E}" type="parTrans" cxnId="{C61BDCCA-5C94-42B3-BC6A-928555D589A3}">
      <dgm:prSet/>
      <dgm:spPr/>
      <dgm:t>
        <a:bodyPr/>
        <a:lstStyle/>
        <a:p>
          <a:endParaRPr lang="ru-RU"/>
        </a:p>
      </dgm:t>
    </dgm:pt>
    <dgm:pt modelId="{5268C0AB-927F-47C5-82B6-A9C1AA0268CB}" type="sibTrans" cxnId="{C61BDCCA-5C94-42B3-BC6A-928555D589A3}">
      <dgm:prSet/>
      <dgm:spPr/>
      <dgm:t>
        <a:bodyPr/>
        <a:lstStyle/>
        <a:p>
          <a:endParaRPr lang="ru-RU"/>
        </a:p>
      </dgm:t>
    </dgm:pt>
    <dgm:pt modelId="{5C7B500A-BA1F-4B62-9B03-0FE531E92A38}">
      <dgm:prSet phldrT="[Текст]" custT="1"/>
      <dgm:spPr/>
      <dgm:t>
        <a:bodyPr/>
        <a:lstStyle/>
        <a:p>
          <a:r>
            <a:rPr lang="ru-RU" sz="1600" b="0" i="0" dirty="0" smtClean="0">
              <a:solidFill>
                <a:srgbClr val="FFFF00"/>
              </a:solidFill>
            </a:rPr>
            <a:t>Средство подготовки текстов, музыкального материала, их хранение</a:t>
          </a:r>
          <a:endParaRPr lang="ru-RU" sz="1600" dirty="0">
            <a:solidFill>
              <a:srgbClr val="FFFF00"/>
            </a:solidFill>
          </a:endParaRPr>
        </a:p>
      </dgm:t>
    </dgm:pt>
    <dgm:pt modelId="{D7C0F697-F2AA-45CE-9995-1BB6C720611F}" type="parTrans" cxnId="{C84FC0CC-310A-45D3-A984-4FAD96969F40}">
      <dgm:prSet/>
      <dgm:spPr/>
      <dgm:t>
        <a:bodyPr/>
        <a:lstStyle/>
        <a:p>
          <a:endParaRPr lang="ru-RU"/>
        </a:p>
      </dgm:t>
    </dgm:pt>
    <dgm:pt modelId="{2958B6EA-0CA0-401D-B30C-BBFA67F1127B}" type="sibTrans" cxnId="{C84FC0CC-310A-45D3-A984-4FAD96969F40}">
      <dgm:prSet/>
      <dgm:spPr/>
      <dgm:t>
        <a:bodyPr/>
        <a:lstStyle/>
        <a:p>
          <a:endParaRPr lang="ru-RU"/>
        </a:p>
      </dgm:t>
    </dgm:pt>
    <dgm:pt modelId="{1CAE8B10-2658-44B7-BBDA-7B2C3B03652A}">
      <dgm:prSet phldrT="[Текст]" custT="1"/>
      <dgm:spPr/>
      <dgm:t>
        <a:bodyPr/>
        <a:lstStyle/>
        <a:p>
          <a:r>
            <a:rPr lang="ru-RU" sz="1600" b="0" i="0" dirty="0" smtClean="0">
              <a:solidFill>
                <a:srgbClr val="FFFF00"/>
              </a:solidFill>
            </a:rPr>
            <a:t>Источник учебной, музыкальной информации</a:t>
          </a:r>
          <a:endParaRPr lang="ru-RU" sz="1600" dirty="0">
            <a:solidFill>
              <a:srgbClr val="FFFF00"/>
            </a:solidFill>
          </a:endParaRPr>
        </a:p>
      </dgm:t>
    </dgm:pt>
    <dgm:pt modelId="{1B09C864-553E-4B7D-9D74-93D0381B79CE}" type="parTrans" cxnId="{45FCEF8B-5322-4326-AD4D-20A1B729DE6C}">
      <dgm:prSet/>
      <dgm:spPr/>
      <dgm:t>
        <a:bodyPr/>
        <a:lstStyle/>
        <a:p>
          <a:endParaRPr lang="ru-RU"/>
        </a:p>
      </dgm:t>
    </dgm:pt>
    <dgm:pt modelId="{4A320E7E-885F-4A57-8D7F-F86A69CA6B82}" type="sibTrans" cxnId="{45FCEF8B-5322-4326-AD4D-20A1B729DE6C}">
      <dgm:prSet/>
      <dgm:spPr/>
      <dgm:t>
        <a:bodyPr/>
        <a:lstStyle/>
        <a:p>
          <a:endParaRPr lang="ru-RU"/>
        </a:p>
      </dgm:t>
    </dgm:pt>
    <dgm:pt modelId="{2CA24EF4-2B82-4491-992C-3A0E21859E90}" type="pres">
      <dgm:prSet presAssocID="{B1B4BD2C-483D-4BB1-B1AA-B532F98168D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2D7E1A-61EC-4443-932D-56D972774A57}" type="pres">
      <dgm:prSet presAssocID="{AF03FFB7-9B85-41E2-A625-DD4F631374E0}" presName="centerShape" presStyleLbl="node0" presStyleIdx="0" presStyleCnt="1" custLinFactNeighborX="281" custLinFactNeighborY="-1898"/>
      <dgm:spPr/>
      <dgm:t>
        <a:bodyPr/>
        <a:lstStyle/>
        <a:p>
          <a:endParaRPr lang="ru-RU"/>
        </a:p>
      </dgm:t>
    </dgm:pt>
    <dgm:pt modelId="{0F44882C-CF4E-464E-8A19-88263FB98A60}" type="pres">
      <dgm:prSet presAssocID="{64857466-B3E9-4342-BFE9-410D8FF5ABCD}" presName="node" presStyleLbl="node1" presStyleIdx="0" presStyleCnt="4" custScaleX="110695" custScaleY="110693" custRadScaleRad="100058" custRadScaleInc="-1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C5F5B-7F38-455D-A17F-927E7EF8A246}" type="pres">
      <dgm:prSet presAssocID="{64857466-B3E9-4342-BFE9-410D8FF5ABCD}" presName="dummy" presStyleCnt="0"/>
      <dgm:spPr/>
    </dgm:pt>
    <dgm:pt modelId="{7FDB4760-6263-4D25-AE26-24834C3ED47E}" type="pres">
      <dgm:prSet presAssocID="{75798F12-E90F-4EB8-B7FA-11810E23ECDE}" presName="sibTrans" presStyleLbl="sibTrans2D1" presStyleIdx="0" presStyleCnt="4"/>
      <dgm:spPr/>
      <dgm:t>
        <a:bodyPr/>
        <a:lstStyle/>
        <a:p>
          <a:endParaRPr lang="ru-RU"/>
        </a:p>
      </dgm:t>
    </dgm:pt>
    <dgm:pt modelId="{4966BCF7-E960-4EBF-9CE1-22B45C924620}" type="pres">
      <dgm:prSet presAssocID="{DDCA585F-5204-4C61-B19F-05D6FC69667D}" presName="node" presStyleLbl="node1" presStyleIdx="1" presStyleCnt="4" custScaleX="114919" custScaleY="117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99718-7CE3-462F-B683-B21AB23876D1}" type="pres">
      <dgm:prSet presAssocID="{DDCA585F-5204-4C61-B19F-05D6FC69667D}" presName="dummy" presStyleCnt="0"/>
      <dgm:spPr/>
    </dgm:pt>
    <dgm:pt modelId="{DD02D02F-AAAE-42A6-A293-7FE2F5C4BBBF}" type="pres">
      <dgm:prSet presAssocID="{5268C0AB-927F-47C5-82B6-A9C1AA0268CB}" presName="sibTrans" presStyleLbl="sibTrans2D1" presStyleIdx="1" presStyleCnt="4"/>
      <dgm:spPr/>
      <dgm:t>
        <a:bodyPr/>
        <a:lstStyle/>
        <a:p>
          <a:endParaRPr lang="ru-RU"/>
        </a:p>
      </dgm:t>
    </dgm:pt>
    <dgm:pt modelId="{CC297DD5-6A90-45C5-BB9F-FEC1A17EE9B5}" type="pres">
      <dgm:prSet presAssocID="{5C7B500A-BA1F-4B62-9B03-0FE531E92A38}" presName="node" presStyleLbl="node1" presStyleIdx="2" presStyleCnt="4" custScaleX="122983" custScaleY="125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EA671-94ED-47B7-9C55-486266A5F4F8}" type="pres">
      <dgm:prSet presAssocID="{5C7B500A-BA1F-4B62-9B03-0FE531E92A38}" presName="dummy" presStyleCnt="0"/>
      <dgm:spPr/>
    </dgm:pt>
    <dgm:pt modelId="{62ACA5BB-0C91-4FAC-A0D3-510F44FB582A}" type="pres">
      <dgm:prSet presAssocID="{2958B6EA-0CA0-401D-B30C-BBFA67F1127B}" presName="sibTrans" presStyleLbl="sibTrans2D1" presStyleIdx="2" presStyleCnt="4"/>
      <dgm:spPr/>
      <dgm:t>
        <a:bodyPr/>
        <a:lstStyle/>
        <a:p>
          <a:endParaRPr lang="ru-RU"/>
        </a:p>
      </dgm:t>
    </dgm:pt>
    <dgm:pt modelId="{117D34FB-4337-4886-8510-D025AE903622}" type="pres">
      <dgm:prSet presAssocID="{1CAE8B10-2658-44B7-BBDA-7B2C3B03652A}" presName="node" presStyleLbl="node1" presStyleIdx="3" presStyleCnt="4" custScaleX="120805" custScaleY="124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DC485A-F53C-4F37-85E0-057FD3B0AC52}" type="pres">
      <dgm:prSet presAssocID="{1CAE8B10-2658-44B7-BBDA-7B2C3B03652A}" presName="dummy" presStyleCnt="0"/>
      <dgm:spPr/>
    </dgm:pt>
    <dgm:pt modelId="{4DBC1206-AEFC-4E49-996C-6C460C4D7C41}" type="pres">
      <dgm:prSet presAssocID="{4A320E7E-885F-4A57-8D7F-F86A69CA6B82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0A9CDFCD-470C-4FFA-B27C-5ACC6E9328B2}" type="presOf" srcId="{5C7B500A-BA1F-4B62-9B03-0FE531E92A38}" destId="{CC297DD5-6A90-45C5-BB9F-FEC1A17EE9B5}" srcOrd="0" destOrd="0" presId="urn:microsoft.com/office/officeart/2005/8/layout/radial6"/>
    <dgm:cxn modelId="{438DCA25-F912-42DC-8532-40CE2CB84B51}" type="presOf" srcId="{75798F12-E90F-4EB8-B7FA-11810E23ECDE}" destId="{7FDB4760-6263-4D25-AE26-24834C3ED47E}" srcOrd="0" destOrd="0" presId="urn:microsoft.com/office/officeart/2005/8/layout/radial6"/>
    <dgm:cxn modelId="{C61BDCCA-5C94-42B3-BC6A-928555D589A3}" srcId="{AF03FFB7-9B85-41E2-A625-DD4F631374E0}" destId="{DDCA585F-5204-4C61-B19F-05D6FC69667D}" srcOrd="1" destOrd="0" parTransId="{2D9E3966-626B-4AEF-8AD3-E7E90C4B8F6E}" sibTransId="{5268C0AB-927F-47C5-82B6-A9C1AA0268CB}"/>
    <dgm:cxn modelId="{AE2B37B1-AA89-439D-A810-A721262BD6FA}" type="presOf" srcId="{4A320E7E-885F-4A57-8D7F-F86A69CA6B82}" destId="{4DBC1206-AEFC-4E49-996C-6C460C4D7C41}" srcOrd="0" destOrd="0" presId="urn:microsoft.com/office/officeart/2005/8/layout/radial6"/>
    <dgm:cxn modelId="{D47567C4-9FFD-4DB3-A7DB-4E3C36788B6D}" srcId="{AF03FFB7-9B85-41E2-A625-DD4F631374E0}" destId="{64857466-B3E9-4342-BFE9-410D8FF5ABCD}" srcOrd="0" destOrd="0" parTransId="{0D89483C-8BCF-459E-9046-F4A85C9FFDA7}" sibTransId="{75798F12-E90F-4EB8-B7FA-11810E23ECDE}"/>
    <dgm:cxn modelId="{E06185AE-B191-4A83-8841-DC73363C6AB7}" type="presOf" srcId="{5268C0AB-927F-47C5-82B6-A9C1AA0268CB}" destId="{DD02D02F-AAAE-42A6-A293-7FE2F5C4BBBF}" srcOrd="0" destOrd="0" presId="urn:microsoft.com/office/officeart/2005/8/layout/radial6"/>
    <dgm:cxn modelId="{4BCC44E7-1BC8-4E14-9D0F-9B20F3AF780E}" type="presOf" srcId="{2958B6EA-0CA0-401D-B30C-BBFA67F1127B}" destId="{62ACA5BB-0C91-4FAC-A0D3-510F44FB582A}" srcOrd="0" destOrd="0" presId="urn:microsoft.com/office/officeart/2005/8/layout/radial6"/>
    <dgm:cxn modelId="{DBB44D26-16BC-4F5D-89E0-8C9B93A4144B}" srcId="{B1B4BD2C-483D-4BB1-B1AA-B532F98168DA}" destId="{AF03FFB7-9B85-41E2-A625-DD4F631374E0}" srcOrd="0" destOrd="0" parTransId="{8D5B512B-A779-4199-8681-713C74F5C476}" sibTransId="{F9504743-5C6C-45D4-A889-EE739A0C699F}"/>
    <dgm:cxn modelId="{69E6A7BC-BF48-4BBD-B4E1-3375BEE3BB7B}" type="presOf" srcId="{B1B4BD2C-483D-4BB1-B1AA-B532F98168DA}" destId="{2CA24EF4-2B82-4491-992C-3A0E21859E90}" srcOrd="0" destOrd="0" presId="urn:microsoft.com/office/officeart/2005/8/layout/radial6"/>
    <dgm:cxn modelId="{E1F4A76A-FA8B-43A9-B909-DAC6742A1FF1}" type="presOf" srcId="{AF03FFB7-9B85-41E2-A625-DD4F631374E0}" destId="{602D7E1A-61EC-4443-932D-56D972774A57}" srcOrd="0" destOrd="0" presId="urn:microsoft.com/office/officeart/2005/8/layout/radial6"/>
    <dgm:cxn modelId="{2D3535C0-D768-4B49-943A-1B9A65C0707E}" type="presOf" srcId="{DDCA585F-5204-4C61-B19F-05D6FC69667D}" destId="{4966BCF7-E960-4EBF-9CE1-22B45C924620}" srcOrd="0" destOrd="0" presId="urn:microsoft.com/office/officeart/2005/8/layout/radial6"/>
    <dgm:cxn modelId="{9E86D262-7213-4482-9E97-9F1DEE026EA8}" type="presOf" srcId="{1CAE8B10-2658-44B7-BBDA-7B2C3B03652A}" destId="{117D34FB-4337-4886-8510-D025AE903622}" srcOrd="0" destOrd="0" presId="urn:microsoft.com/office/officeart/2005/8/layout/radial6"/>
    <dgm:cxn modelId="{45FCEF8B-5322-4326-AD4D-20A1B729DE6C}" srcId="{AF03FFB7-9B85-41E2-A625-DD4F631374E0}" destId="{1CAE8B10-2658-44B7-BBDA-7B2C3B03652A}" srcOrd="3" destOrd="0" parTransId="{1B09C864-553E-4B7D-9D74-93D0381B79CE}" sibTransId="{4A320E7E-885F-4A57-8D7F-F86A69CA6B82}"/>
    <dgm:cxn modelId="{7DB74669-6CC4-491D-9991-1CE246E0E4F3}" type="presOf" srcId="{64857466-B3E9-4342-BFE9-410D8FF5ABCD}" destId="{0F44882C-CF4E-464E-8A19-88263FB98A60}" srcOrd="0" destOrd="0" presId="urn:microsoft.com/office/officeart/2005/8/layout/radial6"/>
    <dgm:cxn modelId="{C84FC0CC-310A-45D3-A984-4FAD96969F40}" srcId="{AF03FFB7-9B85-41E2-A625-DD4F631374E0}" destId="{5C7B500A-BA1F-4B62-9B03-0FE531E92A38}" srcOrd="2" destOrd="0" parTransId="{D7C0F697-F2AA-45CE-9995-1BB6C720611F}" sibTransId="{2958B6EA-0CA0-401D-B30C-BBFA67F1127B}"/>
    <dgm:cxn modelId="{B676B1FF-C726-414F-B7B3-2CF3061D01D2}" type="presParOf" srcId="{2CA24EF4-2B82-4491-992C-3A0E21859E90}" destId="{602D7E1A-61EC-4443-932D-56D972774A57}" srcOrd="0" destOrd="0" presId="urn:microsoft.com/office/officeart/2005/8/layout/radial6"/>
    <dgm:cxn modelId="{98338DD1-DBA7-4BFB-968A-6D2547FE9204}" type="presParOf" srcId="{2CA24EF4-2B82-4491-992C-3A0E21859E90}" destId="{0F44882C-CF4E-464E-8A19-88263FB98A60}" srcOrd="1" destOrd="0" presId="urn:microsoft.com/office/officeart/2005/8/layout/radial6"/>
    <dgm:cxn modelId="{9D99A809-BE96-4DD0-957F-2843DB29FC47}" type="presParOf" srcId="{2CA24EF4-2B82-4491-992C-3A0E21859E90}" destId="{6C9C5F5B-7F38-455D-A17F-927E7EF8A246}" srcOrd="2" destOrd="0" presId="urn:microsoft.com/office/officeart/2005/8/layout/radial6"/>
    <dgm:cxn modelId="{BDC2493E-7DA4-4673-AD90-1D058D17027A}" type="presParOf" srcId="{2CA24EF4-2B82-4491-992C-3A0E21859E90}" destId="{7FDB4760-6263-4D25-AE26-24834C3ED47E}" srcOrd="3" destOrd="0" presId="urn:microsoft.com/office/officeart/2005/8/layout/radial6"/>
    <dgm:cxn modelId="{1F660B20-300A-42B2-8DC0-462C5599F426}" type="presParOf" srcId="{2CA24EF4-2B82-4491-992C-3A0E21859E90}" destId="{4966BCF7-E960-4EBF-9CE1-22B45C924620}" srcOrd="4" destOrd="0" presId="urn:microsoft.com/office/officeart/2005/8/layout/radial6"/>
    <dgm:cxn modelId="{BA19AEB3-6870-4927-B8FF-EF5400550D44}" type="presParOf" srcId="{2CA24EF4-2B82-4491-992C-3A0E21859E90}" destId="{B1199718-7CE3-462F-B683-B21AB23876D1}" srcOrd="5" destOrd="0" presId="urn:microsoft.com/office/officeart/2005/8/layout/radial6"/>
    <dgm:cxn modelId="{BA359D95-0F16-410B-9EAF-859A823989FD}" type="presParOf" srcId="{2CA24EF4-2B82-4491-992C-3A0E21859E90}" destId="{DD02D02F-AAAE-42A6-A293-7FE2F5C4BBBF}" srcOrd="6" destOrd="0" presId="urn:microsoft.com/office/officeart/2005/8/layout/radial6"/>
    <dgm:cxn modelId="{6A8536BC-1FAD-44AB-88B5-99D722BDF139}" type="presParOf" srcId="{2CA24EF4-2B82-4491-992C-3A0E21859E90}" destId="{CC297DD5-6A90-45C5-BB9F-FEC1A17EE9B5}" srcOrd="7" destOrd="0" presId="urn:microsoft.com/office/officeart/2005/8/layout/radial6"/>
    <dgm:cxn modelId="{A61553DE-EBA9-4793-988F-8222B462A742}" type="presParOf" srcId="{2CA24EF4-2B82-4491-992C-3A0E21859E90}" destId="{5A9EA671-94ED-47B7-9C55-486266A5F4F8}" srcOrd="8" destOrd="0" presId="urn:microsoft.com/office/officeart/2005/8/layout/radial6"/>
    <dgm:cxn modelId="{EB36647C-D35B-4769-A5CB-8C8B9FABB207}" type="presParOf" srcId="{2CA24EF4-2B82-4491-992C-3A0E21859E90}" destId="{62ACA5BB-0C91-4FAC-A0D3-510F44FB582A}" srcOrd="9" destOrd="0" presId="urn:microsoft.com/office/officeart/2005/8/layout/radial6"/>
    <dgm:cxn modelId="{172F7139-45FE-4576-887B-3944A74A552D}" type="presParOf" srcId="{2CA24EF4-2B82-4491-992C-3A0E21859E90}" destId="{117D34FB-4337-4886-8510-D025AE903622}" srcOrd="10" destOrd="0" presId="urn:microsoft.com/office/officeart/2005/8/layout/radial6"/>
    <dgm:cxn modelId="{6A998495-1515-4A16-875C-0720F283F9A2}" type="presParOf" srcId="{2CA24EF4-2B82-4491-992C-3A0E21859E90}" destId="{74DC485A-F53C-4F37-85E0-057FD3B0AC52}" srcOrd="11" destOrd="0" presId="urn:microsoft.com/office/officeart/2005/8/layout/radial6"/>
    <dgm:cxn modelId="{84ACDAE7-6E1E-413A-A168-E59D4841BED5}" type="presParOf" srcId="{2CA24EF4-2B82-4491-992C-3A0E21859E90}" destId="{4DBC1206-AEFC-4E49-996C-6C460C4D7C4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C1206-AEFC-4E49-996C-6C460C4D7C41}">
      <dsp:nvSpPr>
        <dsp:cNvPr id="0" name=""/>
        <dsp:cNvSpPr/>
      </dsp:nvSpPr>
      <dsp:spPr>
        <a:xfrm>
          <a:off x="2103763" y="674221"/>
          <a:ext cx="4875236" cy="4875236"/>
        </a:xfrm>
        <a:prstGeom prst="blockArc">
          <a:avLst>
            <a:gd name="adj1" fmla="val 10799821"/>
            <a:gd name="adj2" fmla="val 16164934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CA5BB-0C91-4FAC-A0D3-510F44FB582A}">
      <dsp:nvSpPr>
        <dsp:cNvPr id="0" name=""/>
        <dsp:cNvSpPr/>
      </dsp:nvSpPr>
      <dsp:spPr>
        <a:xfrm>
          <a:off x="2103763" y="674345"/>
          <a:ext cx="4875236" cy="4875236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2D02F-AAAE-42A6-A293-7FE2F5C4BBBF}">
      <dsp:nvSpPr>
        <dsp:cNvPr id="0" name=""/>
        <dsp:cNvSpPr/>
      </dsp:nvSpPr>
      <dsp:spPr>
        <a:xfrm>
          <a:off x="2103763" y="674345"/>
          <a:ext cx="4875236" cy="4875236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B4760-6263-4D25-AE26-24834C3ED47E}">
      <dsp:nvSpPr>
        <dsp:cNvPr id="0" name=""/>
        <dsp:cNvSpPr/>
      </dsp:nvSpPr>
      <dsp:spPr>
        <a:xfrm>
          <a:off x="2103763" y="674221"/>
          <a:ext cx="4875236" cy="4875236"/>
        </a:xfrm>
        <a:prstGeom prst="blockArc">
          <a:avLst>
            <a:gd name="adj1" fmla="val 16164934"/>
            <a:gd name="adj2" fmla="val 179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2D7E1A-61EC-4443-932D-56D972774A57}">
      <dsp:nvSpPr>
        <dsp:cNvPr id="0" name=""/>
        <dsp:cNvSpPr/>
      </dsp:nvSpPr>
      <dsp:spPr>
        <a:xfrm>
          <a:off x="3431819" y="1898636"/>
          <a:ext cx="2245886" cy="22458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solidFill>
                <a:srgbClr val="FFFF00"/>
              </a:solidFill>
            </a:rPr>
            <a:t>Функции компьютера в педагогической деятельности </a:t>
          </a:r>
          <a:r>
            <a:rPr lang="ru-RU" sz="1500" b="0" i="0" kern="1200" dirty="0" err="1" smtClean="0">
              <a:solidFill>
                <a:srgbClr val="FFFF00"/>
              </a:solidFill>
            </a:rPr>
            <a:t>муз.руководителя</a:t>
          </a:r>
          <a:endParaRPr lang="ru-RU" sz="1500" kern="1200" dirty="0">
            <a:solidFill>
              <a:srgbClr val="FFFF00"/>
            </a:solidFill>
          </a:endParaRPr>
        </a:p>
      </dsp:txBody>
      <dsp:txXfrm>
        <a:off x="3760721" y="2227538"/>
        <a:ext cx="1588082" cy="1588082"/>
      </dsp:txXfrm>
    </dsp:sp>
    <dsp:sp modelId="{0F44882C-CF4E-464E-8A19-88263FB98A60}">
      <dsp:nvSpPr>
        <dsp:cNvPr id="0" name=""/>
        <dsp:cNvSpPr/>
      </dsp:nvSpPr>
      <dsp:spPr>
        <a:xfrm>
          <a:off x="3646965" y="-139171"/>
          <a:ext cx="1740259" cy="17402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rgbClr val="FFFF00"/>
              </a:solidFill>
            </a:rPr>
            <a:t>Средство подготовки выступлений</a:t>
          </a:r>
          <a:r>
            <a:rPr lang="ru-RU" sz="1200" b="0" i="0" kern="1200" dirty="0" smtClean="0">
              <a:solidFill>
                <a:srgbClr val="FFFF00"/>
              </a:solidFill>
            </a:rPr>
            <a:t> </a:t>
          </a:r>
          <a:endParaRPr lang="ru-RU" sz="1200" kern="1200" dirty="0">
            <a:solidFill>
              <a:srgbClr val="FFFF00"/>
            </a:solidFill>
          </a:endParaRPr>
        </a:p>
      </dsp:txBody>
      <dsp:txXfrm>
        <a:off x="3901820" y="115679"/>
        <a:ext cx="1230549" cy="1230527"/>
      </dsp:txXfrm>
    </dsp:sp>
    <dsp:sp modelId="{4966BCF7-E960-4EBF-9CE1-22B45C924620}">
      <dsp:nvSpPr>
        <dsp:cNvPr id="0" name=""/>
        <dsp:cNvSpPr/>
      </dsp:nvSpPr>
      <dsp:spPr>
        <a:xfrm>
          <a:off x="6019070" y="2191479"/>
          <a:ext cx="1806665" cy="18409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solidFill>
                <a:srgbClr val="FFFF00"/>
              </a:solidFill>
            </a:rPr>
            <a:t>Наглядное пособие</a:t>
          </a:r>
          <a:endParaRPr lang="ru-RU" sz="1800" kern="1200" dirty="0">
            <a:solidFill>
              <a:srgbClr val="FFFF00"/>
            </a:solidFill>
          </a:endParaRPr>
        </a:p>
      </dsp:txBody>
      <dsp:txXfrm>
        <a:off x="6283650" y="2461083"/>
        <a:ext cx="1277505" cy="1301761"/>
      </dsp:txXfrm>
    </dsp:sp>
    <dsp:sp modelId="{CC297DD5-6A90-45C5-BB9F-FEC1A17EE9B5}">
      <dsp:nvSpPr>
        <dsp:cNvPr id="0" name=""/>
        <dsp:cNvSpPr/>
      </dsp:nvSpPr>
      <dsp:spPr>
        <a:xfrm>
          <a:off x="3574661" y="4510095"/>
          <a:ext cx="1933441" cy="1965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rgbClr val="FFFF00"/>
              </a:solidFill>
            </a:rPr>
            <a:t>Средство подготовки текстов, музыкального материала, их хранение</a:t>
          </a:r>
          <a:endParaRPr lang="ru-RU" sz="1600" kern="1200" dirty="0">
            <a:solidFill>
              <a:srgbClr val="FFFF00"/>
            </a:solidFill>
          </a:endParaRPr>
        </a:p>
      </dsp:txBody>
      <dsp:txXfrm>
        <a:off x="3857807" y="4797977"/>
        <a:ext cx="1367149" cy="1390015"/>
      </dsp:txXfrm>
    </dsp:sp>
    <dsp:sp modelId="{117D34FB-4337-4886-8510-D025AE903622}">
      <dsp:nvSpPr>
        <dsp:cNvPr id="0" name=""/>
        <dsp:cNvSpPr/>
      </dsp:nvSpPr>
      <dsp:spPr>
        <a:xfrm>
          <a:off x="1210759" y="2133829"/>
          <a:ext cx="1899200" cy="19562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rgbClr val="FFFF00"/>
              </a:solidFill>
            </a:rPr>
            <a:t>Источник учебной, музыкальной информации</a:t>
          </a:r>
          <a:endParaRPr lang="ru-RU" sz="1600" kern="1200" dirty="0">
            <a:solidFill>
              <a:srgbClr val="FFFF00"/>
            </a:solidFill>
          </a:endParaRPr>
        </a:p>
      </dsp:txBody>
      <dsp:txXfrm>
        <a:off x="1488890" y="2420318"/>
        <a:ext cx="1342938" cy="1383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AE921-B181-4EF8-AF21-2CE8997021C3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84783-6BA5-47D6-BC21-8ECD33B40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9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84783-6BA5-47D6-BC21-8ECD33B40C4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88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51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7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7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0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52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29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39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4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2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12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44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13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2304256"/>
          </a:xfrm>
        </p:spPr>
        <p:txBody>
          <a:bodyPr>
            <a:normAutofit fontScale="90000"/>
          </a:bodyPr>
          <a:lstStyle/>
          <a:p>
            <a:r>
              <a:rPr lang="ru-RU" b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Применение использование компьютера и ИКТ в </a:t>
            </a:r>
            <a:r>
              <a:rPr lang="ru-RU" b="1" spc="5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работе музыкального руководителя</a:t>
            </a:r>
            <a:r>
              <a:rPr lang="ru-RU" b="1" spc="5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/>
            </a:r>
            <a:br>
              <a:rPr lang="ru-RU" b="1" spc="5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</a:br>
            <a:endParaRPr lang="ru-RU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549774"/>
            <a:ext cx="5065927" cy="40442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48274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Музыкальный руководитель может применять различные образовательные средства ИКТ: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0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работе с детьми: 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время НОД (при объяснении нового материала, разучивании песен, танцев, повторения, для закрепления усвоенных знаний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</a:p>
          <a:p>
            <a:pPr marL="285750" indent="-285750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развлечениях и праздниках, тематических вечерах, концертах, инсценировках и др. 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взаимодействии с педагогами и семьями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воспитанников</a:t>
            </a:r>
          </a:p>
          <a:p>
            <a:pPr indent="0">
              <a:buNone/>
            </a:pPr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оформлении: </a:t>
            </a:r>
            <a:endParaRPr lang="ru-RU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/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перспективных 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планов работы, </a:t>
            </a:r>
            <a:endParaRPr lang="ru-RU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/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конспектов 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открытых занятий</a:t>
            </a:r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</a:p>
          <a:p>
            <a:pPr marL="285750" indent="-285750"/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результатов педагогической диагностики, </a:t>
            </a:r>
            <a:endParaRPr lang="ru-RU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/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информационных 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стендов</a:t>
            </a:r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родительских уголков, </a:t>
            </a:r>
            <a:endParaRPr lang="ru-RU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/>
            <a:r>
              <a:rPr lang="ru-RU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аттестационных 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материалов, обобщения опытом, портфолио и т.д.</a:t>
            </a:r>
          </a:p>
        </p:txBody>
      </p:sp>
    </p:spTree>
    <p:extLst>
      <p:ext uri="{BB962C8B-B14F-4D97-AF65-F5344CB8AC3E}">
        <p14:creationId xmlns:p14="http://schemas.microsoft.com/office/powerpoint/2010/main" val="172925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Использование ИКТ во всех видах музыкальной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rgbClr val="FF0000"/>
                </a:solidFill>
              </a:rPr>
              <a:t>восприятие </a:t>
            </a:r>
            <a:r>
              <a:rPr lang="ru-RU" b="1" dirty="0">
                <a:ln/>
                <a:solidFill>
                  <a:srgbClr val="FF0000"/>
                </a:solidFill>
              </a:rPr>
              <a:t>музыки </a:t>
            </a:r>
            <a:endParaRPr lang="ru-RU" b="1" dirty="0" smtClean="0">
              <a:ln/>
              <a:solidFill>
                <a:srgbClr val="FF0000"/>
              </a:solidFill>
            </a:endParaRPr>
          </a:p>
          <a:p>
            <a:r>
              <a:rPr lang="ru-RU" b="1" dirty="0" smtClean="0">
                <a:ln/>
                <a:solidFill>
                  <a:srgbClr val="7030A0"/>
                </a:solidFill>
              </a:rPr>
              <a:t>пение </a:t>
            </a:r>
          </a:p>
          <a:p>
            <a:r>
              <a:rPr lang="ru-RU" b="1" dirty="0" smtClean="0">
                <a:ln/>
                <a:solidFill>
                  <a:srgbClr val="92D050"/>
                </a:solidFill>
              </a:rPr>
              <a:t>музыкально-ритмические </a:t>
            </a:r>
            <a:r>
              <a:rPr lang="ru-RU" b="1" dirty="0">
                <a:ln/>
                <a:solidFill>
                  <a:srgbClr val="92D050"/>
                </a:solidFill>
              </a:rPr>
              <a:t>движения </a:t>
            </a:r>
            <a:endParaRPr lang="ru-RU" b="1" dirty="0" smtClean="0">
              <a:ln/>
              <a:solidFill>
                <a:srgbClr val="92D050"/>
              </a:solidFill>
            </a:endParaRPr>
          </a:p>
          <a:p>
            <a:r>
              <a:rPr lang="ru-RU" b="1" dirty="0" smtClean="0">
                <a:ln/>
                <a:solidFill>
                  <a:srgbClr val="00B050"/>
                </a:solidFill>
              </a:rPr>
              <a:t>музыкально-дидактические </a:t>
            </a:r>
            <a:r>
              <a:rPr lang="ru-RU" b="1" dirty="0">
                <a:ln/>
                <a:solidFill>
                  <a:srgbClr val="00B050"/>
                </a:solidFill>
              </a:rPr>
              <a:t>игры </a:t>
            </a:r>
            <a:endParaRPr lang="ru-RU" b="1" dirty="0" smtClean="0">
              <a:ln/>
              <a:solidFill>
                <a:srgbClr val="00B050"/>
              </a:solidFill>
            </a:endParaRPr>
          </a:p>
          <a:p>
            <a:r>
              <a:rPr lang="ru-RU" b="1" dirty="0" smtClean="0">
                <a:ln/>
                <a:solidFill>
                  <a:schemeClr val="tx2"/>
                </a:solidFill>
              </a:rPr>
              <a:t>игра </a:t>
            </a:r>
            <a:r>
              <a:rPr lang="ru-RU" b="1" dirty="0">
                <a:ln/>
                <a:solidFill>
                  <a:schemeClr val="tx2"/>
                </a:solidFill>
              </a:rPr>
              <a:t>на детских музыкальных инструментах</a:t>
            </a:r>
          </a:p>
        </p:txBody>
      </p:sp>
    </p:spTree>
    <p:extLst>
      <p:ext uri="{BB962C8B-B14F-4D97-AF65-F5344CB8AC3E}">
        <p14:creationId xmlns:p14="http://schemas.microsoft.com/office/powerpoint/2010/main" val="413939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Восприятие музыки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используются </a:t>
            </a:r>
            <a:r>
              <a:rPr lang="ru-RU" dirty="0"/>
              <a:t>мультимедийные презентации.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знакомстве детей с творчеством композиторов, в этом случае яркие портреты, фотографии привлекают внимание детей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видеоряд иллюстраций к музыкальным произведениям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знакомство с жанрами музыки и т.д.</a:t>
            </a:r>
          </a:p>
        </p:txBody>
      </p:sp>
    </p:spTree>
    <p:extLst>
      <p:ext uri="{BB962C8B-B14F-4D97-AF65-F5344CB8AC3E}">
        <p14:creationId xmlns:p14="http://schemas.microsoft.com/office/powerpoint/2010/main" val="293254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Условием </a:t>
            </a:r>
            <a:r>
              <a:rPr lang="ru-RU" dirty="0"/>
              <a:t>хорошей дикции, выразительного пения является понимание смысла слов, музыкального образа песни, поэтому целесообразно применять электронные иллюстрации и презентации к различным песням, требующим пояснения к тексту.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графическому изображению разучивать различные </a:t>
            </a:r>
            <a:r>
              <a:rPr lang="ru-RU" dirty="0" err="1"/>
              <a:t>поповки</a:t>
            </a:r>
            <a:r>
              <a:rPr lang="ru-RU" dirty="0"/>
              <a:t>, упражнения для развития голосового аппарата, по картинкам-подсказкам узнавать и учить песни. </a:t>
            </a:r>
            <a:endParaRPr lang="ru-RU" dirty="0" smtClean="0"/>
          </a:p>
          <a:p>
            <a:r>
              <a:rPr lang="ru-RU" dirty="0" smtClean="0"/>
              <a:t>Работая </a:t>
            </a:r>
            <a:r>
              <a:rPr lang="ru-RU" dirty="0"/>
              <a:t>над качеством исполнения песен, </a:t>
            </a:r>
            <a:r>
              <a:rPr lang="ru-RU" dirty="0" err="1"/>
              <a:t>звукоизвлечением</a:t>
            </a:r>
            <a:r>
              <a:rPr lang="ru-RU" dirty="0"/>
              <a:t>, используются видеоролики с участием детей: записывается на видеокамеру исполнение детьми песни, затем совместно с детьми просматривается на большом экране через проектор и обсуждается.</a:t>
            </a:r>
          </a:p>
        </p:txBody>
      </p:sp>
    </p:spTree>
    <p:extLst>
      <p:ext uri="{BB962C8B-B14F-4D97-AF65-F5344CB8AC3E}">
        <p14:creationId xmlns:p14="http://schemas.microsoft.com/office/powerpoint/2010/main" val="2516221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выполнении музыкально- ритмических упражнений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ru-RU" dirty="0" err="1"/>
              <a:t>мнемотаблиц</a:t>
            </a:r>
            <a:r>
              <a:rPr lang="ru-RU" dirty="0"/>
              <a:t>, с помощью которых дети смогут выполнять различные перестроения или разучивать элементы танцев</a:t>
            </a:r>
            <a:r>
              <a:rPr lang="ru-RU" dirty="0" smtClean="0"/>
              <a:t>, </a:t>
            </a:r>
            <a:r>
              <a:rPr lang="ru-RU" dirty="0"/>
              <a:t>выразительно исполнять движения. </a:t>
            </a:r>
            <a:endParaRPr lang="ru-RU" dirty="0" smtClean="0"/>
          </a:p>
          <a:p>
            <a:r>
              <a:rPr lang="ru-RU" dirty="0" smtClean="0"/>
              <a:t>Качественному </a:t>
            </a:r>
            <a:r>
              <a:rPr lang="ru-RU" dirty="0"/>
              <a:t>исполнению танцевальных композиций способствует просмотр специально созданных видеороликов.</a:t>
            </a:r>
          </a:p>
        </p:txBody>
      </p:sp>
    </p:spTree>
    <p:extLst>
      <p:ext uri="{BB962C8B-B14F-4D97-AF65-F5344CB8AC3E}">
        <p14:creationId xmlns:p14="http://schemas.microsoft.com/office/powerpoint/2010/main" val="3238426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Музыкально-дидактические игры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ru-RU" dirty="0" smtClean="0"/>
              <a:t>Музыкально-дидактические </a:t>
            </a:r>
            <a:r>
              <a:rPr lang="ru-RU" dirty="0"/>
              <a:t>игровые пособия с аудио приложениями предназначены для </a:t>
            </a:r>
            <a:r>
              <a:rPr lang="ru-RU" dirty="0" smtClean="0"/>
              <a:t>организации</a:t>
            </a:r>
          </a:p>
          <a:p>
            <a:pPr marL="285750" indent="-285750"/>
            <a:r>
              <a:rPr lang="ru-RU" dirty="0" smtClean="0"/>
              <a:t> </a:t>
            </a:r>
            <a:r>
              <a:rPr lang="ru-RU" dirty="0"/>
              <a:t>самостоятельной и совместной деятельности детей 5–7 лет</a:t>
            </a:r>
            <a:r>
              <a:rPr lang="ru-RU" dirty="0" smtClean="0"/>
              <a:t>,</a:t>
            </a:r>
          </a:p>
          <a:p>
            <a:pPr marL="285750" indent="-285750"/>
            <a:r>
              <a:rPr lang="ru-RU" dirty="0" smtClean="0"/>
              <a:t> </a:t>
            </a:r>
            <a:r>
              <a:rPr lang="ru-RU" dirty="0"/>
              <a:t>направлены на накопление опыта восприятия музыки, </a:t>
            </a:r>
            <a:endParaRPr lang="ru-RU" dirty="0" smtClean="0"/>
          </a:p>
          <a:p>
            <a:pPr marL="285750" indent="-285750"/>
            <a:r>
              <a:rPr lang="ru-RU" dirty="0" smtClean="0"/>
              <a:t>формирование </a:t>
            </a:r>
            <a:r>
              <a:rPr lang="ru-RU" dirty="0"/>
              <a:t>представлений о музыкальных звуках и их свойствах, </a:t>
            </a:r>
            <a:endParaRPr lang="ru-RU" dirty="0" smtClean="0"/>
          </a:p>
          <a:p>
            <a:pPr marL="285750" indent="-285750"/>
            <a:r>
              <a:rPr lang="ru-RU" dirty="0" smtClean="0"/>
              <a:t>развитие </a:t>
            </a:r>
            <a:r>
              <a:rPr lang="ru-RU" dirty="0"/>
              <a:t>музыкального слуха у детей</a:t>
            </a:r>
            <a:r>
              <a:rPr lang="ru-RU" dirty="0" smtClean="0"/>
              <a:t>,</a:t>
            </a:r>
          </a:p>
          <a:p>
            <a:pPr marL="285750" indent="-285750"/>
            <a:r>
              <a:rPr lang="ru-RU" dirty="0" smtClean="0"/>
              <a:t> </a:t>
            </a:r>
            <a:r>
              <a:rPr lang="ru-RU" dirty="0"/>
              <a:t>ориентированы на стимулирование самостоятельного познания, творческого процесса, инициативы, свободы выбора, развитие коммуникативных качеств. </a:t>
            </a:r>
            <a:endParaRPr lang="ru-RU" dirty="0" smtClean="0"/>
          </a:p>
          <a:p>
            <a:pPr marL="285750" indent="-285750"/>
            <a:r>
              <a:rPr lang="ru-RU" dirty="0" smtClean="0"/>
              <a:t>используются </a:t>
            </a:r>
            <a:r>
              <a:rPr lang="ru-RU" dirty="0"/>
              <a:t>в индивидуальной работе для закрепления полученных знаний</a:t>
            </a:r>
          </a:p>
        </p:txBody>
      </p:sp>
    </p:spTree>
    <p:extLst>
      <p:ext uri="{BB962C8B-B14F-4D97-AF65-F5344CB8AC3E}">
        <p14:creationId xmlns:p14="http://schemas.microsoft.com/office/powerpoint/2010/main" val="114896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на детских музыкальных инструментах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Знакомство </a:t>
            </a:r>
            <a:r>
              <a:rPr lang="ru-RU" dirty="0"/>
              <a:t>с музыкальными инструментами, их </a:t>
            </a:r>
            <a:r>
              <a:rPr lang="ru-RU" dirty="0" err="1"/>
              <a:t>звукоизвлечением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Видео-партитуры - по схемам разучивать партии в оркестре.</a:t>
            </a:r>
          </a:p>
        </p:txBody>
      </p:sp>
    </p:spTree>
    <p:extLst>
      <p:ext uri="{BB962C8B-B14F-4D97-AF65-F5344CB8AC3E}">
        <p14:creationId xmlns:p14="http://schemas.microsoft.com/office/powerpoint/2010/main" val="71886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анитарно- гигиенические нормы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просмотре электронной презентации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расстояние </a:t>
            </a:r>
            <a:r>
              <a:rPr lang="ru-RU" dirty="0"/>
              <a:t>до экрана составляло не менее 50 </a:t>
            </a:r>
            <a:r>
              <a:rPr lang="ru-RU" dirty="0" smtClean="0"/>
              <a:t>см, изображение </a:t>
            </a:r>
            <a:r>
              <a:rPr lang="ru-RU" dirty="0"/>
              <a:t>было чёткое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создании электронной презентации необходимо определить стиль презентации</a:t>
            </a:r>
            <a:r>
              <a:rPr lang="ru-RU" dirty="0" smtClean="0"/>
              <a:t>, </a:t>
            </a:r>
            <a:r>
              <a:rPr lang="ru-RU" dirty="0"/>
              <a:t>подобрать фон, обработать иллюстрации, и конечно самое важное помнить, что материал должен быть доступен для ребёнка</a:t>
            </a:r>
          </a:p>
        </p:txBody>
      </p:sp>
    </p:spTree>
    <p:extLst>
      <p:ext uri="{BB962C8B-B14F-4D97-AF65-F5344CB8AC3E}">
        <p14:creationId xmlns:p14="http://schemas.microsoft.com/office/powerpoint/2010/main" val="413323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136904" cy="685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Направления использования ИКТ в работе музыкального руководителя: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16832"/>
            <a:ext cx="8424936" cy="3353545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• </a:t>
            </a:r>
            <a:r>
              <a:rPr lang="ru-RU" sz="2400" i="1" dirty="0">
                <a:solidFill>
                  <a:srgbClr val="FF0000"/>
                </a:solidFill>
              </a:rPr>
              <a:t>как средство наглядности на занятиях при изучении нового материала (мультимедиа, видео, компакт-диски); 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>
                <a:solidFill>
                  <a:srgbClr val="92D050"/>
                </a:solidFill>
              </a:rPr>
              <a:t>• </a:t>
            </a:r>
            <a:r>
              <a:rPr lang="ru-RU" sz="2400" i="1" dirty="0">
                <a:solidFill>
                  <a:srgbClr val="00B0F0"/>
                </a:solidFill>
              </a:rPr>
              <a:t>закрепление изложенного материала (обучающие программы) </a:t>
            </a:r>
            <a:br>
              <a:rPr lang="ru-RU" sz="2400" i="1" dirty="0">
                <a:solidFill>
                  <a:srgbClr val="00B0F0"/>
                </a:solidFill>
              </a:rPr>
            </a:br>
            <a:r>
              <a:rPr lang="ru-RU" sz="2400" i="1" dirty="0"/>
              <a:t>• </a:t>
            </a:r>
            <a:r>
              <a:rPr lang="ru-RU" sz="2400" i="1" dirty="0">
                <a:solidFill>
                  <a:srgbClr val="7030A0"/>
                </a:solidFill>
              </a:rPr>
              <a:t>контроль и проверка знаний детей (викторины, тесты) 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>
                <a:solidFill>
                  <a:srgbClr val="FF66FF"/>
                </a:solidFill>
              </a:rPr>
              <a:t>• подготовка презентаций, докладов, выступлений; 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>
                <a:solidFill>
                  <a:srgbClr val="A50021"/>
                </a:solidFill>
              </a:rPr>
              <a:t>• видеосъемка и фотосъемка мероприятий и создание видеотеки;</a:t>
            </a:r>
            <a:br>
              <a:rPr lang="ru-RU" sz="2400" i="1" dirty="0">
                <a:solidFill>
                  <a:srgbClr val="A50021"/>
                </a:solidFill>
              </a:rPr>
            </a:br>
            <a:r>
              <a:rPr lang="ru-RU" sz="2400" i="1" dirty="0"/>
              <a:t>• </a:t>
            </a:r>
            <a:r>
              <a:rPr lang="ru-RU" sz="2400" i="1" dirty="0">
                <a:solidFill>
                  <a:srgbClr val="008000"/>
                </a:solidFill>
              </a:rPr>
              <a:t>использование проектора на утренниках и развлечениях, родительских собраниях. 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/>
              <a:t>• </a:t>
            </a:r>
            <a:r>
              <a:rPr lang="ru-RU" sz="2400" i="1" dirty="0">
                <a:solidFill>
                  <a:srgbClr val="663300"/>
                </a:solidFill>
              </a:rPr>
              <a:t>возможность детей увидеть свою работу со стороны. (просмотр развлечений и праздников)</a:t>
            </a:r>
          </a:p>
        </p:txBody>
      </p:sp>
    </p:spTree>
    <p:extLst>
      <p:ext uri="{BB962C8B-B14F-4D97-AF65-F5344CB8AC3E}">
        <p14:creationId xmlns:p14="http://schemas.microsoft.com/office/powerpoint/2010/main" val="3389241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Литература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Полезные ссылки </a:t>
            </a:r>
            <a:r>
              <a:rPr lang="en-US" dirty="0"/>
              <a:t>http://www.musical-sad.ru/http://www.musical-sad.ru/ http://forum.in- ku.com/</a:t>
            </a:r>
            <a:r>
              <a:rPr lang="en-US" dirty="0" err="1"/>
              <a:t>showthread.php?t</a:t>
            </a:r>
            <a:r>
              <a:rPr lang="en-US" dirty="0"/>
              <a:t>=137865http://forum.in- ku.com/</a:t>
            </a:r>
            <a:r>
              <a:rPr lang="en-US" dirty="0" err="1"/>
              <a:t>showthread.php?t</a:t>
            </a:r>
            <a:r>
              <a:rPr lang="en-US" dirty="0"/>
              <a:t>=137865 http://viki.rdf.ru/cat/musika/ http://viki.rdf.ru/muzik_box/ http://900igr.net/prezentacii-po-muzyke.html http://pochemu4ka.ru/index/0-402 http://azbuka-uma.by/sbornik_musik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79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Введение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712968" cy="43204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Персональный компьютер 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— универсальное обучающее средство, которое может быть с успехом использовано на самых различных по содержанию и организации учебных и внеучебных занятиях. При этом он вписывается в рамки традиционного обучения с широким использованием всего арсенала средств обучения. ПК может способствовать активному включению учащегося в учебный процесс, поддерживать интерес, способствовать пониманию и запоминанию учебного материала.</a:t>
            </a:r>
          </a:p>
        </p:txBody>
      </p:sp>
      <p:pic>
        <p:nvPicPr>
          <p:cNvPr id="4" name="Picture 3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677" y="5286714"/>
            <a:ext cx="2099975" cy="129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14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632848" cy="288032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«Каждый участник образовательного процесса сам решает, идти в ногу с будущим или вышагивать пятками назад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4149080"/>
            <a:ext cx="4536504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Анатолий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Гин</a:t>
            </a: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( Руководитель международной Лаборатории технологий «Образование для Новой Эры»)</a:t>
            </a:r>
          </a:p>
        </p:txBody>
      </p:sp>
    </p:spTree>
    <p:extLst>
      <p:ext uri="{BB962C8B-B14F-4D97-AF65-F5344CB8AC3E}">
        <p14:creationId xmlns:p14="http://schemas.microsoft.com/office/powerpoint/2010/main" val="177618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Использование 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педагогом ИКТ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924944"/>
            <a:ext cx="3703538" cy="208324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832" y="1412776"/>
            <a:ext cx="5349280" cy="544522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Использование педагогом ИКТ в работе с детьми, является стимулом к </a:t>
            </a:r>
            <a:r>
              <a:rPr lang="ru-RU" dirty="0">
                <a:solidFill>
                  <a:srgbClr val="FFFF00"/>
                </a:solidFill>
              </a:rPr>
              <a:t>развитию детской познавательной активности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повышают качество музыкального образования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ru-RU" dirty="0">
                <a:solidFill>
                  <a:srgbClr val="FF0000"/>
                </a:solidFill>
              </a:rPr>
              <a:t>воспитания каждого ребёнка </a:t>
            </a:r>
            <a:r>
              <a:rPr lang="ru-RU" dirty="0"/>
              <a:t>и </a:t>
            </a:r>
            <a:r>
              <a:rPr lang="ru-RU" dirty="0">
                <a:solidFill>
                  <a:schemeClr val="accent6"/>
                </a:solidFill>
              </a:rPr>
              <a:t>способствует личностному и профессиональному росту педагогов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04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Компетенция современного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педагога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умение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владеть информационно- коммуникативными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технологиями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способность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применять их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воспитательно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-образовательном процессе (ФГОС дошкольного образования)</a:t>
            </a:r>
          </a:p>
        </p:txBody>
      </p:sp>
    </p:spTree>
    <p:extLst>
      <p:ext uri="{BB962C8B-B14F-4D97-AF65-F5344CB8AC3E}">
        <p14:creationId xmlns:p14="http://schemas.microsoft.com/office/powerpoint/2010/main" val="323256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285750" indent="-285750"/>
            <a:r>
              <a:rPr lang="ru-RU" dirty="0" smtClean="0">
                <a:solidFill>
                  <a:srgbClr val="FF0000"/>
                </a:solidFill>
              </a:rPr>
              <a:t>предъявляет </a:t>
            </a:r>
            <a:r>
              <a:rPr lang="ru-RU" dirty="0">
                <a:solidFill>
                  <a:srgbClr val="FF0000"/>
                </a:solidFill>
              </a:rPr>
              <a:t>новые требования к педагогу и его профессиональной компетентности </a:t>
            </a:r>
            <a:endParaRPr lang="ru-RU" dirty="0" smtClean="0">
              <a:solidFill>
                <a:srgbClr val="FF0000"/>
              </a:solidFill>
            </a:endParaRPr>
          </a:p>
          <a:p>
            <a:pPr marL="285750" indent="-285750"/>
            <a:r>
              <a:rPr lang="ru-RU" dirty="0" smtClean="0">
                <a:solidFill>
                  <a:srgbClr val="FFFF00"/>
                </a:solidFill>
              </a:rPr>
              <a:t>педагог </a:t>
            </a:r>
            <a:r>
              <a:rPr lang="ru-RU" dirty="0">
                <a:solidFill>
                  <a:srgbClr val="FFFF00"/>
                </a:solidFill>
              </a:rPr>
              <a:t>должен не только уметь пользоваться компьютером, </a:t>
            </a:r>
            <a:r>
              <a:rPr lang="ru-RU" dirty="0" err="1">
                <a:solidFill>
                  <a:srgbClr val="FFFF00"/>
                </a:solidFill>
              </a:rPr>
              <a:t>интернет-ресурсами</a:t>
            </a:r>
            <a:r>
              <a:rPr lang="ru-RU" dirty="0">
                <a:solidFill>
                  <a:srgbClr val="FFFF00"/>
                </a:solidFill>
              </a:rPr>
              <a:t> и современным мультимедийным оборудованием, но и создавать свои образовательные ресурсы, широко использовать их в своей педагогической деятельности, учитывая индивидуальные и возрастные особенности современных детей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32656"/>
            <a:ext cx="8012539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Информатизация системы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349361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156148"/>
              </p:ext>
            </p:extLst>
          </p:nvPr>
        </p:nvGraphicFramePr>
        <p:xfrm>
          <a:off x="0" y="260648"/>
          <a:ext cx="903649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7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Технические средства ИКТ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компьютер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ноутбук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мультимедийный проектор 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интерактивная доска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магнитофон, видеоплеер 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Телевизор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принтер, сканер, фотоаппарат, видеокамера</a:t>
            </a:r>
          </a:p>
        </p:txBody>
      </p:sp>
    </p:spTree>
    <p:extLst>
      <p:ext uri="{BB962C8B-B14F-4D97-AF65-F5344CB8AC3E}">
        <p14:creationId xmlns:p14="http://schemas.microsoft.com/office/powerpoint/2010/main" val="122511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Применение ИКТ помогает решить ряд задач: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сделать </a:t>
            </a:r>
            <a:r>
              <a:rPr lang="ru-RU" sz="2000" dirty="0"/>
              <a:t>образовательную музыкальную деятельность интересной, насыщенной и занимательной, т. е. материал должен содержать в себе элементы необычайного, удивительного, неожиданного, вызывающий интерес у детей к </a:t>
            </a:r>
            <a:r>
              <a:rPr lang="ru-RU" sz="2000" dirty="0" smtClean="0"/>
              <a:t>обучению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использование компьютера существенно расширяет понятийный ряд музыкальных тем, делает доступным и понятным детям специфику звучания музыкальных инструментов и т.д. </a:t>
            </a:r>
            <a:endParaRPr lang="ru-RU" sz="2000" dirty="0" smtClean="0"/>
          </a:p>
          <a:p>
            <a:r>
              <a:rPr lang="ru-RU" sz="2000" dirty="0" smtClean="0"/>
              <a:t>сделать </a:t>
            </a:r>
            <a:r>
              <a:rPr lang="ru-RU" sz="2000" dirty="0"/>
              <a:t>музыкальный материал доступным для восприятия не только через слуховые анализаторы, но и через зрительные и кинестетические - реализация на практике индивидуализации обучения </a:t>
            </a:r>
            <a:r>
              <a:rPr lang="ru-RU" sz="2000" dirty="0" smtClean="0"/>
              <a:t>детей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обогатить методические возможности организации совместной деятельности педагога и детей, придать ей современный уровень с учетом ФГОС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99728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828</Words>
  <Application>Microsoft Office PowerPoint</Application>
  <PresentationFormat>Экран (4:3)</PresentationFormat>
  <Paragraphs>78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Применение использование компьютера и ИКТ в работе музыкального руководителя </vt:lpstr>
      <vt:lpstr>Введение</vt:lpstr>
      <vt:lpstr>«Каждый участник образовательного процесса сам решает, идти в ногу с будущим или вышагивать пятками назад»</vt:lpstr>
      <vt:lpstr>Использование педагогом ИКТ</vt:lpstr>
      <vt:lpstr>Компетенция современного  педагога</vt:lpstr>
      <vt:lpstr>Презентация PowerPoint</vt:lpstr>
      <vt:lpstr>Презентация PowerPoint</vt:lpstr>
      <vt:lpstr>Технические средства ИКТ</vt:lpstr>
      <vt:lpstr>Применение ИКТ помогает решить ряд задач:</vt:lpstr>
      <vt:lpstr>Музыкальный руководитель может применять различные образовательные средства ИКТ:</vt:lpstr>
      <vt:lpstr>Использование ИКТ во всех видах музыкальной деятельности</vt:lpstr>
      <vt:lpstr>Восприятие музыки</vt:lpstr>
      <vt:lpstr>Пение</vt:lpstr>
      <vt:lpstr>При выполнении музыкально- ритмических упражнений</vt:lpstr>
      <vt:lpstr>Музыкально-дидактические игры</vt:lpstr>
      <vt:lpstr>Игра на детских музыкальных инструментах</vt:lpstr>
      <vt:lpstr>Санитарно- гигиенические нормы при просмотре электронной презентации</vt:lpstr>
      <vt:lpstr>Направления использования ИКТ в работе музыкального руководителя: 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информационно-коммуникационных технологий в работе музыкального руководителя </dc:title>
  <dc:creator>Студент1</dc:creator>
  <cp:lastModifiedBy>Петренко</cp:lastModifiedBy>
  <cp:revision>10</cp:revision>
  <dcterms:created xsi:type="dcterms:W3CDTF">2015-10-13T10:14:19Z</dcterms:created>
  <dcterms:modified xsi:type="dcterms:W3CDTF">2015-11-10T10:41:58Z</dcterms:modified>
</cp:coreProperties>
</file>