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5" r:id="rId7"/>
    <p:sldId id="266" r:id="rId8"/>
    <p:sldId id="259" r:id="rId9"/>
    <p:sldId id="267" r:id="rId10"/>
    <p:sldId id="260" r:id="rId11"/>
    <p:sldId id="262" r:id="rId12"/>
    <p:sldId id="272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6A9BA-927A-4BCF-B0DF-D160E122A379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97F0-DB31-4889-B73B-03D22307C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DC9AC-C7DE-4979-9AE5-9E7CA4B8241C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8DBCC-5932-4CDB-95F4-0D3494AE2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1B84-F0B6-4AC7-9F88-0CD6473BB1CD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47641-AB9A-463F-8CCE-B89D945D2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A0629382-E778-4607-8C95-7974682551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EAE58-6C88-4A83-B42E-CAF72F7D9A4D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9E02-EDC1-449A-9CD2-5992E89B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9DFC-099D-49A0-B620-F0AA8B0E0FF7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31C7C-910E-4494-9966-F9475619A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0D427-A9FB-4D8F-80C0-A2622B8338DA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0633-F8D2-474E-B8A1-D570CB18E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9860-428E-4152-893C-DD0F66C6B9DE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077DC-BEC6-4881-AFAD-CA8AF3D9F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53A07-8977-4E0C-B89E-AA38F7CDC30D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160B5-BB1E-4452-8785-2185E4F32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60438-5790-4265-83FF-AECC8674F0DD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D05AF-9395-4D2D-9533-0DA735851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D583-2215-4997-993A-9DD5986DE567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4657E-AE5D-4BF6-8A0D-90B693C05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F922-8C69-4762-B589-80768404A3B8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62ED-97CA-43D1-AF1D-06E62E43D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10117-E518-4A35-8CB6-9BF2C1E1E85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4F8BA8-4E9B-4DB1-B1A9-ECE188871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/>
              <a:t>Родительское собрание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«</a:t>
            </a:r>
            <a:r>
              <a:rPr lang="ru-RU" sz="4800" dirty="0"/>
              <a:t>Как сберечь здоровье ребенка»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Соотношение различных условий и факторов, влияющих на здоровье таково: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Условия и образ жизни, питание — 50 % </a:t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Генетика и наследственность — 20 % </a:t>
            </a:r>
            <a:r>
              <a:rPr lang="ru-RU" smtClean="0">
                <a:solidFill>
                  <a:srgbClr val="002060"/>
                </a:solidFill>
              </a:rPr>
              <a:t/>
            </a:r>
            <a:br>
              <a:rPr lang="ru-RU" smtClean="0">
                <a:solidFill>
                  <a:srgbClr val="002060"/>
                </a:solidFill>
              </a:rPr>
            </a:b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7172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Внешняя среда, природные условия — 20 % </a:t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Здравоохранение — 10 % </a:t>
            </a:r>
          </a:p>
        </p:txBody>
      </p:sp>
      <p:pic>
        <p:nvPicPr>
          <p:cNvPr id="5" name="Рисунок 4" descr="P10007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955261"/>
            <a:ext cx="342902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Факторы, отрицательно влияющие на здоровье: </a:t>
            </a: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9831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стресс </a:t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болезни </a:t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загрязнение окружающей среды </a:t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курение </a:t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алкоголь </a:t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наркотики </a:t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старение </a:t>
            </a:r>
          </a:p>
        </p:txBody>
      </p:sp>
      <p:pic>
        <p:nvPicPr>
          <p:cNvPr id="8196" name="Объект 3" descr="Взгляд изнутри: Энергетические напитки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2928938"/>
            <a:ext cx="450056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 descr="дллоо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636"/>
            <a:ext cx="1901825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Задача родителей в период подростковых кризисов -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Показать ребенку другие пути самоутверждения. </a:t>
            </a:r>
          </a:p>
          <a:p>
            <a:r>
              <a:rPr lang="ru-RU" dirty="0">
                <a:solidFill>
                  <a:schemeClr val="accent1"/>
                </a:solidFill>
              </a:rPr>
              <a:t>Безделье, скука, праздность – благодатная почва для </a:t>
            </a:r>
            <a:r>
              <a:rPr lang="ru-RU" dirty="0" smtClean="0">
                <a:solidFill>
                  <a:schemeClr val="accent1"/>
                </a:solidFill>
              </a:rPr>
              <a:t>вредных привычек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Самый эффективный вид отдыха - полноценный сон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 </a:t>
            </a:r>
            <a:r>
              <a:rPr lang="ru-RU" dirty="0"/>
              <a:t>школьном возрасте дневной сон</a:t>
            </a:r>
          </a:p>
          <a:p>
            <a:r>
              <a:rPr lang="ru-RU" dirty="0"/>
              <a:t>Ученик </a:t>
            </a:r>
            <a:r>
              <a:rPr lang="ru-RU" dirty="0" smtClean="0"/>
              <a:t>средней </a:t>
            </a:r>
            <a:r>
              <a:rPr lang="ru-RU" dirty="0" smtClean="0"/>
              <a:t>школы </a:t>
            </a:r>
            <a:r>
              <a:rPr lang="ru-RU" dirty="0"/>
              <a:t>должен спать не менее 8-10 часов в сутки</a:t>
            </a:r>
          </a:p>
          <a:p>
            <a:r>
              <a:rPr lang="ru-RU" dirty="0"/>
              <a:t>Сон очищает организм, улучшает обменные процессы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Укреплению иммунной системы способствует: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Физическая активность</a:t>
            </a:r>
          </a:p>
          <a:p>
            <a:r>
              <a:rPr lang="ru-RU"/>
              <a:t>Закаливание</a:t>
            </a:r>
          </a:p>
          <a:p>
            <a:r>
              <a:rPr lang="ru-RU"/>
              <a:t>Соблюдение правил личной гигиены</a:t>
            </a:r>
          </a:p>
          <a:p>
            <a:r>
              <a:rPr lang="ru-RU"/>
              <a:t>Водные процедуры</a:t>
            </a:r>
          </a:p>
          <a:p>
            <a:r>
              <a:rPr lang="ru-RU"/>
              <a:t>Отказ от вредных привычек</a:t>
            </a:r>
          </a:p>
          <a:p>
            <a:r>
              <a:rPr lang="ru-RU"/>
              <a:t>Правильное питание</a:t>
            </a:r>
          </a:p>
          <a:p>
            <a:r>
              <a:rPr lang="ru-RU"/>
              <a:t>……………..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Современные учебные нагрузки снизили двигательную активность школьника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985963"/>
            <a:ext cx="8226425" cy="41100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Для профилактики гиподинамии необходимо:</a:t>
            </a:r>
          </a:p>
          <a:p>
            <a:r>
              <a:rPr lang="ru-RU" sz="2800"/>
              <a:t>Зарядка</a:t>
            </a:r>
          </a:p>
          <a:p>
            <a:r>
              <a:rPr lang="ru-RU" sz="2800"/>
              <a:t>Прогулки</a:t>
            </a:r>
          </a:p>
          <a:p>
            <a:r>
              <a:rPr lang="ru-RU" sz="2800"/>
              <a:t>Оздоровительный бег</a:t>
            </a:r>
          </a:p>
          <a:p>
            <a:r>
              <a:rPr lang="ru-RU" sz="2800"/>
              <a:t>Катание на лыжах</a:t>
            </a:r>
          </a:p>
          <a:p>
            <a:r>
              <a:rPr lang="ru-RU" sz="2800"/>
              <a:t>Плавание</a:t>
            </a:r>
          </a:p>
          <a:p>
            <a:r>
              <a:rPr lang="ru-RU" sz="2800"/>
              <a:t>Занятие танцами</a:t>
            </a:r>
          </a:p>
          <a:p>
            <a:r>
              <a:rPr lang="ru-RU" sz="2800"/>
              <a:t>…………..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Закаляйся , если хочешь быть здоров!</a:t>
            </a:r>
            <a:br>
              <a:rPr lang="ru-RU" sz="3200"/>
            </a:br>
            <a:r>
              <a:rPr lang="ru-RU" sz="3200"/>
              <a:t>Постарайся позабыть про докторов!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Виды закаливания:</a:t>
            </a:r>
          </a:p>
          <a:p>
            <a:r>
              <a:rPr lang="ru-RU"/>
              <a:t>Закаливание солнцем</a:t>
            </a:r>
          </a:p>
          <a:p>
            <a:r>
              <a:rPr lang="ru-RU"/>
              <a:t>Закаливание воздухом</a:t>
            </a:r>
          </a:p>
          <a:p>
            <a:r>
              <a:rPr lang="ru-RU"/>
              <a:t>Закаливание водой</a:t>
            </a:r>
          </a:p>
          <a:p>
            <a:r>
              <a:rPr lang="ru-RU"/>
              <a:t>Обтирание</a:t>
            </a:r>
          </a:p>
          <a:p>
            <a:r>
              <a:rPr lang="ru-RU"/>
              <a:t>Полоскание горла</a:t>
            </a:r>
          </a:p>
          <a:p>
            <a:r>
              <a:rPr lang="ru-RU"/>
              <a:t>Баня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Советы родителям: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Рассказывать о воздействии на организм</a:t>
            </a:r>
          </a:p>
          <a:p>
            <a:pPr>
              <a:lnSpc>
                <a:spcPct val="90000"/>
              </a:lnSpc>
            </a:pPr>
            <a:r>
              <a:rPr lang="ru-RU"/>
              <a:t>Быть внимательным</a:t>
            </a:r>
          </a:p>
          <a:p>
            <a:pPr>
              <a:lnSpc>
                <a:spcPct val="90000"/>
              </a:lnSpc>
            </a:pPr>
            <a:r>
              <a:rPr lang="ru-RU"/>
              <a:t>Сохранить с ребенком доверительные отношения</a:t>
            </a:r>
          </a:p>
          <a:p>
            <a:pPr>
              <a:lnSpc>
                <a:spcPct val="90000"/>
              </a:lnSpc>
            </a:pPr>
            <a:r>
              <a:rPr lang="ru-RU"/>
              <a:t>Научить находить удовольствие в труде, творчестве, спорте</a:t>
            </a:r>
          </a:p>
          <a:p>
            <a:pPr>
              <a:lnSpc>
                <a:spcPct val="90000"/>
              </a:lnSpc>
            </a:pPr>
            <a:r>
              <a:rPr lang="ru-RU"/>
              <a:t>Родитель – пример здорового поведения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Полноценное питание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Осторожность</a:t>
            </a:r>
          </a:p>
          <a:p>
            <a:r>
              <a:rPr lang="ru-RU" sz="4000"/>
              <a:t>Умеренность </a:t>
            </a:r>
          </a:p>
          <a:p>
            <a:r>
              <a:rPr lang="ru-RU" sz="4000"/>
              <a:t>Разнообразие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Необходимо беречь психику</a:t>
            </a:r>
            <a:br>
              <a:rPr lang="ru-RU" sz="4000"/>
            </a:br>
            <a:endParaRPr lang="ru-RU" sz="40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Эмоции</a:t>
            </a:r>
          </a:p>
          <a:p>
            <a:endParaRPr lang="ru-RU" sz="2800"/>
          </a:p>
        </p:txBody>
      </p:sp>
      <p:graphicFrame>
        <p:nvGraphicFramePr>
          <p:cNvPr id="66588" name="Group 28"/>
          <p:cNvGraphicFramePr>
            <a:graphicFrameLocks noGrp="1"/>
          </p:cNvGraphicFramePr>
          <p:nvPr>
            <p:ph sz="half" idx="2"/>
          </p:nvPr>
        </p:nvGraphicFramePr>
        <p:xfrm>
          <a:off x="2555875" y="1600200"/>
          <a:ext cx="6130925" cy="4529138"/>
        </p:xfrm>
        <a:graphic>
          <a:graphicData uri="http://schemas.openxmlformats.org/drawingml/2006/table">
            <a:tbl>
              <a:tblPr/>
              <a:tblGrid>
                <a:gridCol w="3065463"/>
                <a:gridCol w="3065462"/>
              </a:tblGrid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положительные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Вежливость любовь, доброжелательность,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благодарность, сочувствие,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забота ,радостное событие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отрицательные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Страх, переутомление, боль, голод их вызывают грубость, зависть, равнодушие, бестактность, жестокость окружающих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857250"/>
            <a:ext cx="7786688" cy="5429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 – ЭТО БОГАТСТВО </a:t>
            </a: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DDD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746" y="4714884"/>
            <a:ext cx="2714924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400" dirty="0"/>
              <a:t>Как научить ребенка подавлять в себе раздражение, снимать напряжение, не допускать нервных срывов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Помогут:</a:t>
            </a:r>
          </a:p>
          <a:p>
            <a:r>
              <a:rPr lang="ru-RU" dirty="0"/>
              <a:t>Физические упражнения</a:t>
            </a:r>
          </a:p>
          <a:p>
            <a:r>
              <a:rPr lang="ru-RU" dirty="0"/>
              <a:t>Занятия различными видами искусств (рисование, танцы и </a:t>
            </a:r>
            <a:r>
              <a:rPr lang="ru-RU" dirty="0" err="1"/>
              <a:t>т.д</a:t>
            </a:r>
            <a:r>
              <a:rPr lang="ru-RU" dirty="0"/>
              <a:t>)</a:t>
            </a:r>
          </a:p>
          <a:p>
            <a:r>
              <a:rPr lang="ru-RU" dirty="0"/>
              <a:t>Прогулки на природе</a:t>
            </a:r>
          </a:p>
          <a:p>
            <a:r>
              <a:rPr lang="ru-RU" dirty="0"/>
              <a:t>Домашние животные</a:t>
            </a:r>
          </a:p>
          <a:p>
            <a:r>
              <a:rPr lang="ru-RU" dirty="0"/>
              <a:t>Посмотреть на струйку воды, на зажженную свечку , огонь.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73050"/>
            <a:ext cx="6557963" cy="1143000"/>
          </a:xfrm>
        </p:spPr>
        <p:txBody>
          <a:bodyPr/>
          <a:lstStyle/>
          <a:p>
            <a:r>
              <a:rPr lang="ru-RU" sz="3600"/>
              <a:t/>
            </a:r>
            <a:br>
              <a:rPr lang="ru-RU" sz="3600"/>
            </a:br>
            <a:r>
              <a:rPr lang="ru-RU" sz="3600"/>
              <a:t>Душевное здоровье</a:t>
            </a:r>
            <a:br>
              <a:rPr lang="ru-RU" sz="3600"/>
            </a:br>
            <a:r>
              <a:rPr lang="ru-RU" sz="3600"/>
              <a:t/>
            </a:r>
            <a:br>
              <a:rPr lang="ru-RU" sz="3600"/>
            </a:br>
            <a:endParaRPr lang="ru-RU" sz="36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Внутренний мир</a:t>
            </a:r>
          </a:p>
          <a:p>
            <a:r>
              <a:rPr lang="ru-RU"/>
              <a:t>Нравственные принципы</a:t>
            </a:r>
          </a:p>
          <a:p>
            <a:r>
              <a:rPr lang="ru-RU"/>
              <a:t>Убежденность</a:t>
            </a:r>
          </a:p>
          <a:p>
            <a:r>
              <a:rPr lang="ru-RU"/>
              <a:t>Гуманность</a:t>
            </a:r>
          </a:p>
          <a:p>
            <a:r>
              <a:rPr lang="ru-RU"/>
              <a:t>Душевная красота характеризуется поступками, отношением к другим людям.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354137"/>
          </a:xfrm>
        </p:spPr>
        <p:txBody>
          <a:bodyPr/>
          <a:lstStyle/>
          <a:p>
            <a:r>
              <a:rPr lang="ru-RU" sz="2400"/>
              <a:t/>
            </a:r>
            <a:br>
              <a:rPr lang="ru-RU" sz="2400"/>
            </a:br>
            <a:r>
              <a:rPr lang="ru-RU" sz="2400"/>
              <a:t>Для создания бесконфликтных взаимоотношений необходимо научит ребенка выполнять следующие правила: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128838"/>
            <a:ext cx="8226425" cy="3967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Не пытаться перевоспитать другого человека, а самому изменить свое отношение к нему</a:t>
            </a:r>
          </a:p>
          <a:p>
            <a:pPr>
              <a:lnSpc>
                <a:spcPct val="90000"/>
              </a:lnSpc>
            </a:pPr>
            <a:r>
              <a:rPr lang="ru-RU" sz="2000"/>
              <a:t>Не увлекаться критикой</a:t>
            </a:r>
          </a:p>
          <a:p>
            <a:pPr>
              <a:lnSpc>
                <a:spcPct val="90000"/>
              </a:lnSpc>
            </a:pPr>
            <a:r>
              <a:rPr lang="ru-RU" sz="2000"/>
              <a:t>Обсуждать ситуацию, которая возникла сейчас, а не вспоминать прошлые «грехи» человека</a:t>
            </a:r>
          </a:p>
          <a:p>
            <a:pPr>
              <a:lnSpc>
                <a:spcPct val="90000"/>
              </a:lnSpc>
            </a:pPr>
            <a:r>
              <a:rPr lang="ru-RU" sz="2000"/>
              <a:t>Во время конфликта следить за своей речью: неосторожное слово может тяжело ранить душу другого человека</a:t>
            </a:r>
          </a:p>
          <a:p>
            <a:pPr>
              <a:lnSpc>
                <a:spcPct val="90000"/>
              </a:lnSpc>
            </a:pPr>
            <a:r>
              <a:rPr lang="ru-RU" sz="2000"/>
              <a:t>Уметь искренне восхищаться достоинствами другого человека</a:t>
            </a:r>
          </a:p>
          <a:p>
            <a:pPr>
              <a:lnSpc>
                <a:spcPct val="90000"/>
              </a:lnSpc>
            </a:pPr>
            <a:r>
              <a:rPr lang="ru-RU" sz="2000"/>
              <a:t>Быть внимательным к чувствам, настроениям другого человека</a:t>
            </a:r>
          </a:p>
          <a:p>
            <a:pPr>
              <a:lnSpc>
                <a:spcPct val="90000"/>
              </a:lnSpc>
            </a:pPr>
            <a:r>
              <a:rPr lang="ru-RU" sz="2000"/>
              <a:t>Вести себя так, как хотелось бы, чтобы другие вели себя по отношению к тебе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Здоровье это-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dirty="0" smtClean="0"/>
              <a:t>    это </a:t>
            </a:r>
            <a:r>
              <a:rPr lang="ru-RU" dirty="0"/>
              <a:t>драгоценность, и притом единственная,  ради которой действительно стоит не жалеть </a:t>
            </a:r>
            <a:endParaRPr lang="ru-RU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времени</a:t>
            </a:r>
            <a:r>
              <a:rPr lang="ru-RU" dirty="0"/>
              <a:t>, сил, трудов и всяких благ, </a:t>
            </a:r>
            <a:endParaRPr lang="ru-RU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но </a:t>
            </a:r>
            <a:r>
              <a:rPr lang="ru-RU" dirty="0"/>
              <a:t>и пожертвовать ради него частицей своей жизни, поскольку жизнь без него становится нестерпимой и унизительной.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                                          М. Монтень.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Вывод из всего сказанного: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sz="4400"/>
              <a:t>Необходимо сделать так, чтобы идея бережного отношения к здоровью у ребенка стала его внутренним убеждением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490538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88913"/>
            <a:ext cx="7128792" cy="590708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/>
              <a:t>В современном обществе реализовать себя, свои способности, быть успешным в профессиональной деятельности и личной жизни может только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/>
              <a:t>по–настоящему здоровый человек!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ЗА ЗДОРОВЫЙ ОБРАЗ ЖИЗНИ !</a:t>
            </a:r>
            <a:endParaRPr lang="ru-RU" smtClean="0">
              <a:solidFill>
                <a:srgbClr val="C00000"/>
              </a:solidFill>
            </a:endParaRPr>
          </a:p>
        </p:txBody>
      </p:sp>
      <p:pic>
        <p:nvPicPr>
          <p:cNvPr id="6" name="Рисунок 9" descr="C:\Documents and Settings\DDD\Рабочий стол\P10106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808" y="2924944"/>
            <a:ext cx="2973899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«Забота о здоровье – это важнейший труд воспитателя. От жизнерадостности, бодрости детей зависит их духовная жизнь, мировоззрение, умственное развитие, прочность знаний и вера в</a:t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 силы» В.А.Сухомлинский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pic>
        <p:nvPicPr>
          <p:cNvPr id="4" name="Picture 4" descr="C:\Documents and Settings\DDD\Рабочий стол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501" y="4429132"/>
            <a:ext cx="3627110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C:\Documents and Settings\DDD\Рабочий стол\0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1285884" cy="15001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сформировать знания учащихся о бережном отношении к своему здоровью.</a:t>
            </a:r>
          </a:p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eaLnBrk="1" hangingPunct="1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у обучающихся правильного представления о здоровье, здоровом образе жизни;</a:t>
            </a:r>
          </a:p>
          <a:p>
            <a:pPr eaLnBrk="1" hangingPunct="1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самостоятельно добывать знания, используя приемы исследовательской работы;</a:t>
            </a:r>
          </a:p>
          <a:p>
            <a:pPr eaLnBrk="1" hangingPunct="1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бережного отношения к своему здоровью, здоровью окружающих.</a:t>
            </a:r>
          </a:p>
        </p:txBody>
      </p:sp>
      <p:pic>
        <p:nvPicPr>
          <p:cNvPr id="5" name="Рисунок 4" descr="C:\Documents and Settings\DDD\Рабочий стол\29[1]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714884"/>
            <a:ext cx="2428860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здоровье?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4000" b="1"/>
              <a:t>Здоровье</a:t>
            </a:r>
            <a:r>
              <a:rPr lang="ru-RU" sz="4000"/>
              <a:t>- это «состояние полного физического, душевного и социального благополучия, а не только отсутствие болезней и физических дефектов».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/>
              <a:t>                      Устав Всемирной организации     здравоохранения (ВОЗ)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>
                <a:solidFill>
                  <a:srgbClr val="0099CC"/>
                </a:solidFill>
              </a:rPr>
              <a:t>Составляющие здоровья: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708275"/>
            <a:ext cx="4037012" cy="865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000"/>
              <a:t>Физическое здоровье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5364163" y="2725738"/>
            <a:ext cx="42465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ru-RU" sz="4000" i="0">
                <a:effectLst>
                  <a:outerShdw blurRad="38100" dist="38100" dir="2700000" algn="tl">
                    <a:srgbClr val="000000"/>
                  </a:outerShdw>
                </a:effectLst>
              </a:rPr>
              <a:t>Душевное</a:t>
            </a:r>
            <a:r>
              <a:rPr lang="ru-RU" sz="4000" i="0"/>
              <a:t> здоровье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348038" y="4310063"/>
            <a:ext cx="3529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ru-RU" sz="4000" i="0">
                <a:effectLst>
                  <a:outerShdw blurRad="38100" dist="38100" dir="2700000" algn="tl">
                    <a:srgbClr val="000000"/>
                  </a:outerShdw>
                </a:effectLst>
              </a:rPr>
              <a:t>Психическое здоровье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H="1">
            <a:off x="2555875" y="1341438"/>
            <a:ext cx="1871663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4572000" y="13414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4787900" y="1341438"/>
            <a:ext cx="230505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99FF"/>
          </a:solidFill>
        </p:spPr>
        <p:txBody>
          <a:bodyPr/>
          <a:lstStyle/>
          <a:p>
            <a:r>
              <a:rPr lang="ru-RU">
                <a:solidFill>
                  <a:srgbClr val="800000"/>
                </a:solidFill>
              </a:rPr>
              <a:t>Физически здоровый человек</a:t>
            </a:r>
            <a:br>
              <a:rPr lang="ru-RU">
                <a:solidFill>
                  <a:srgbClr val="800000"/>
                </a:solidFill>
              </a:rPr>
            </a:br>
            <a:endParaRPr lang="ru-RU">
              <a:solidFill>
                <a:srgbClr val="800000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3095625" cy="15843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4400" dirty="0"/>
              <a:t>Болеет редко</a:t>
            </a:r>
          </a:p>
          <a:p>
            <a:endParaRPr lang="ru-RU" sz="4400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356100" y="2205038"/>
            <a:ext cx="4176713" cy="14319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ru-RU" sz="440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Не нуждается в лекарствах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692275" y="4437063"/>
            <a:ext cx="5040313" cy="21018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ru-RU" sz="440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 него хорошая иммунная система</a:t>
            </a:r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2195513" y="908050"/>
            <a:ext cx="1584325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H="1">
            <a:off x="3563938" y="981075"/>
            <a:ext cx="21590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3851275" y="908050"/>
            <a:ext cx="2016125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50434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(вода).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Чисто пить (то есть не пить мутного)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(земля).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Чисто есть (то есть не употреблять несвежих продуктов).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(воздух). 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Чисто дышать (самое трудно выполняемое сегодня условие).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(огонь).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Грамотно использовать тепло своего организма.</a:t>
            </a:r>
            <a:endParaRPr lang="ru-RU" b="1" smtClean="0">
              <a:solidFill>
                <a:srgbClr val="002060"/>
              </a:solidFill>
            </a:endParaRPr>
          </a:p>
        </p:txBody>
      </p:sp>
      <p:sp>
        <p:nvSpPr>
          <p:cNvPr id="614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того чтобы быть здоровым нужно: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здоровья советует М.Шатунов (книга «Русская Здрава»)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DDD\Рабочий стол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929198"/>
            <a:ext cx="2786067" cy="1857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 чего зависит здоровье?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-От условий жизни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-От соблюдения режима труда и отдыха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-От хорошей иммунной защиты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-Отсутствия вредных привычек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-Сбалансированного питания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-Подчинение законам, связанным с суточными ритмами Земли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-Учет индивидуальных особенностей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(«совы», «жаворонки», «голуби»)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674</Words>
  <Application>Microsoft Office PowerPoint</Application>
  <PresentationFormat>Экран (4:3)</PresentationFormat>
  <Paragraphs>125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Тема Office</vt:lpstr>
      <vt:lpstr>Родительское собрание  «Как сберечь здоровье ребенка»</vt:lpstr>
      <vt:lpstr>Слайд 2</vt:lpstr>
      <vt:lpstr>Слайд 3</vt:lpstr>
      <vt:lpstr>Слайд 4</vt:lpstr>
      <vt:lpstr>Что такое здоровье?</vt:lpstr>
      <vt:lpstr>Составляющие здоровья:</vt:lpstr>
      <vt:lpstr>Физически здоровый человек </vt:lpstr>
      <vt:lpstr> Для того чтобы быть здоровым нужно: Правила здоровья советует М.Шатунов (книга «Русская Здрава»)  </vt:lpstr>
      <vt:lpstr>От чего зависит здоровье?</vt:lpstr>
      <vt:lpstr>Соотношение различных условий и факторов, влияющих на здоровье таково: </vt:lpstr>
      <vt:lpstr>Факторы, отрицательно влияющие на здоровье:  </vt:lpstr>
      <vt:lpstr>Задача родителей в период подростковых кризисов -</vt:lpstr>
      <vt:lpstr>Самый эффективный вид отдыха - полноценный сон</vt:lpstr>
      <vt:lpstr>Укреплению иммунной системы способствует:</vt:lpstr>
      <vt:lpstr>Современные учебные нагрузки снизили двигательную активность школьника</vt:lpstr>
      <vt:lpstr>Закаляйся , если хочешь быть здоров! Постарайся позабыть про докторов!</vt:lpstr>
      <vt:lpstr>Советы родителям:</vt:lpstr>
      <vt:lpstr>Полноценное питание</vt:lpstr>
      <vt:lpstr>Необходимо беречь психику </vt:lpstr>
      <vt:lpstr>Как научить ребенка подавлять в себе раздражение, снимать напряжение, не допускать нервных срывов</vt:lpstr>
      <vt:lpstr> Душевное здоровье  </vt:lpstr>
      <vt:lpstr> Для создания бесконфликтных взаимоотношений необходимо научит ребенка выполнять следующие правила:  </vt:lpstr>
      <vt:lpstr>Здоровье это-</vt:lpstr>
      <vt:lpstr>Вывод из всего сказанного:</vt:lpstr>
      <vt:lpstr> </vt:lpstr>
      <vt:lpstr>МЫ ЗА ЗДОРОВЫЙ ОБРАЗ ЖИЗНИ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DDD</dc:creator>
  <cp:lastModifiedBy>User</cp:lastModifiedBy>
  <cp:revision>17</cp:revision>
  <dcterms:created xsi:type="dcterms:W3CDTF">2014-04-06T07:10:19Z</dcterms:created>
  <dcterms:modified xsi:type="dcterms:W3CDTF">2015-02-25T17:24:36Z</dcterms:modified>
</cp:coreProperties>
</file>