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322" r:id="rId3"/>
    <p:sldId id="351" r:id="rId4"/>
    <p:sldId id="323" r:id="rId5"/>
    <p:sldId id="326" r:id="rId6"/>
    <p:sldId id="327" r:id="rId7"/>
    <p:sldId id="328" r:id="rId8"/>
    <p:sldId id="329" r:id="rId9"/>
    <p:sldId id="347" r:id="rId10"/>
    <p:sldId id="360" r:id="rId11"/>
    <p:sldId id="361" r:id="rId12"/>
    <p:sldId id="359" r:id="rId13"/>
    <p:sldId id="362" r:id="rId14"/>
    <p:sldId id="363" r:id="rId15"/>
    <p:sldId id="331" r:id="rId16"/>
    <p:sldId id="344" r:id="rId17"/>
    <p:sldId id="346" r:id="rId18"/>
    <p:sldId id="343" r:id="rId19"/>
    <p:sldId id="335" r:id="rId20"/>
    <p:sldId id="372" r:id="rId21"/>
    <p:sldId id="336" r:id="rId22"/>
    <p:sldId id="353" r:id="rId23"/>
    <p:sldId id="381" r:id="rId24"/>
    <p:sldId id="382"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00000"/>
    <a:srgbClr val="8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67" autoAdjust="0"/>
  </p:normalViewPr>
  <p:slideViewPr>
    <p:cSldViewPr>
      <p:cViewPr varScale="1">
        <p:scale>
          <a:sx n="112" d="100"/>
          <a:sy n="112" d="100"/>
        </p:scale>
        <p:origin x="-15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Ряд 1</c:v>
                </c:pt>
              </c:strCache>
            </c:strRef>
          </c:tx>
          <c:cat>
            <c:strRef>
              <c:f>'Лист1'!$A$2:$A$4</c:f>
              <c:strCache>
                <c:ptCount val="3"/>
                <c:pt idx="0">
                  <c:v>Класс 1</c:v>
                </c:pt>
                <c:pt idx="1">
                  <c:v>Класс 5</c:v>
                </c:pt>
                <c:pt idx="2">
                  <c:v>Класс 8</c:v>
                </c:pt>
              </c:strCache>
            </c:strRef>
          </c:cat>
          <c:val>
            <c:numRef>
              <c:f>'Лист1'!$B$2:$B$4</c:f>
              <c:numCache>
                <c:formatCode>General</c:formatCode>
                <c:ptCount val="3"/>
                <c:pt idx="0">
                  <c:v>15</c:v>
                </c:pt>
                <c:pt idx="1">
                  <c:v>0</c:v>
                </c:pt>
                <c:pt idx="2">
                  <c:v>0</c:v>
                </c:pt>
              </c:numCache>
            </c:numRef>
          </c:val>
        </c:ser>
        <c:ser>
          <c:idx val="1"/>
          <c:order val="1"/>
          <c:tx>
            <c:strRef>
              <c:f>'Лист1'!$C$1</c:f>
              <c:strCache>
                <c:ptCount val="1"/>
                <c:pt idx="0">
                  <c:v>Ряд 2</c:v>
                </c:pt>
              </c:strCache>
            </c:strRef>
          </c:tx>
          <c:cat>
            <c:strRef>
              <c:f>'Лист1'!$A$2:$A$4</c:f>
              <c:strCache>
                <c:ptCount val="3"/>
                <c:pt idx="0">
                  <c:v>Класс 1</c:v>
                </c:pt>
                <c:pt idx="1">
                  <c:v>Класс 5</c:v>
                </c:pt>
                <c:pt idx="2">
                  <c:v>Класс 8</c:v>
                </c:pt>
              </c:strCache>
            </c:strRef>
          </c:cat>
          <c:val>
            <c:numRef>
              <c:f>'Лист1'!$C$2:$C$4</c:f>
              <c:numCache>
                <c:formatCode>General</c:formatCode>
                <c:ptCount val="3"/>
                <c:pt idx="0">
                  <c:v>54</c:v>
                </c:pt>
                <c:pt idx="1">
                  <c:v>50</c:v>
                </c:pt>
                <c:pt idx="2">
                  <c:v>0</c:v>
                </c:pt>
              </c:numCache>
            </c:numRef>
          </c:val>
        </c:ser>
        <c:ser>
          <c:idx val="2"/>
          <c:order val="2"/>
          <c:tx>
            <c:strRef>
              <c:f>'Лист1'!$D$1</c:f>
              <c:strCache>
                <c:ptCount val="1"/>
                <c:pt idx="0">
                  <c:v>Ряд 3</c:v>
                </c:pt>
              </c:strCache>
            </c:strRef>
          </c:tx>
          <c:cat>
            <c:strRef>
              <c:f>'Лист1'!$A$2:$A$4</c:f>
              <c:strCache>
                <c:ptCount val="3"/>
                <c:pt idx="0">
                  <c:v>Класс 1</c:v>
                </c:pt>
                <c:pt idx="1">
                  <c:v>Класс 5</c:v>
                </c:pt>
                <c:pt idx="2">
                  <c:v>Класс 8</c:v>
                </c:pt>
              </c:strCache>
            </c:strRef>
          </c:cat>
          <c:val>
            <c:numRef>
              <c:f>'Лист1'!$D$2:$D$4</c:f>
              <c:numCache>
                <c:formatCode>General</c:formatCode>
                <c:ptCount val="3"/>
                <c:pt idx="0">
                  <c:v>31</c:v>
                </c:pt>
                <c:pt idx="1">
                  <c:v>50</c:v>
                </c:pt>
                <c:pt idx="2">
                  <c:v>100</c:v>
                </c:pt>
              </c:numCache>
            </c:numRef>
          </c:val>
        </c:ser>
        <c:shape val="box"/>
        <c:axId val="130075648"/>
        <c:axId val="130077056"/>
        <c:axId val="0"/>
      </c:bar3DChart>
      <c:catAx>
        <c:axId val="130075648"/>
        <c:scaling>
          <c:orientation val="minMax"/>
        </c:scaling>
        <c:axPos val="b"/>
        <c:tickLblPos val="nextTo"/>
        <c:crossAx val="130077056"/>
        <c:crosses val="autoZero"/>
        <c:auto val="1"/>
        <c:lblAlgn val="ctr"/>
        <c:lblOffset val="100"/>
      </c:catAx>
      <c:valAx>
        <c:axId val="130077056"/>
        <c:scaling>
          <c:orientation val="minMax"/>
        </c:scaling>
        <c:axPos val="l"/>
        <c:majorGridlines/>
        <c:numFmt formatCode="General" sourceLinked="1"/>
        <c:tickLblPos val="nextTo"/>
        <c:crossAx val="13007564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Ряд 1</c:v>
                </c:pt>
              </c:strCache>
            </c:strRef>
          </c:tx>
          <c:cat>
            <c:strRef>
              <c:f>'Лист1'!$A$2:$A$4</c:f>
              <c:strCache>
                <c:ptCount val="3"/>
                <c:pt idx="0">
                  <c:v>Класс 1</c:v>
                </c:pt>
                <c:pt idx="1">
                  <c:v>Класс 5</c:v>
                </c:pt>
                <c:pt idx="2">
                  <c:v>Класс 8</c:v>
                </c:pt>
              </c:strCache>
            </c:strRef>
          </c:cat>
          <c:val>
            <c:numRef>
              <c:f>'Лист1'!$B$2:$B$4</c:f>
              <c:numCache>
                <c:formatCode>General</c:formatCode>
                <c:ptCount val="3"/>
                <c:pt idx="0">
                  <c:v>0</c:v>
                </c:pt>
                <c:pt idx="1">
                  <c:v>0</c:v>
                </c:pt>
                <c:pt idx="2">
                  <c:v>11</c:v>
                </c:pt>
              </c:numCache>
            </c:numRef>
          </c:val>
        </c:ser>
        <c:ser>
          <c:idx val="1"/>
          <c:order val="1"/>
          <c:tx>
            <c:strRef>
              <c:f>'Лист1'!$C$1</c:f>
              <c:strCache>
                <c:ptCount val="1"/>
                <c:pt idx="0">
                  <c:v>Ряд 2</c:v>
                </c:pt>
              </c:strCache>
            </c:strRef>
          </c:tx>
          <c:cat>
            <c:strRef>
              <c:f>'Лист1'!$A$2:$A$4</c:f>
              <c:strCache>
                <c:ptCount val="3"/>
                <c:pt idx="0">
                  <c:v>Класс 1</c:v>
                </c:pt>
                <c:pt idx="1">
                  <c:v>Класс 5</c:v>
                </c:pt>
                <c:pt idx="2">
                  <c:v>Класс 8</c:v>
                </c:pt>
              </c:strCache>
            </c:strRef>
          </c:cat>
          <c:val>
            <c:numRef>
              <c:f>'Лист1'!$C$2:$C$4</c:f>
              <c:numCache>
                <c:formatCode>General</c:formatCode>
                <c:ptCount val="3"/>
                <c:pt idx="0">
                  <c:v>33</c:v>
                </c:pt>
                <c:pt idx="1">
                  <c:v>29</c:v>
                </c:pt>
                <c:pt idx="2">
                  <c:v>33</c:v>
                </c:pt>
              </c:numCache>
            </c:numRef>
          </c:val>
        </c:ser>
        <c:ser>
          <c:idx val="2"/>
          <c:order val="2"/>
          <c:tx>
            <c:strRef>
              <c:f>'Лист1'!$D$1</c:f>
              <c:strCache>
                <c:ptCount val="1"/>
                <c:pt idx="0">
                  <c:v>Ряд 3</c:v>
                </c:pt>
              </c:strCache>
            </c:strRef>
          </c:tx>
          <c:cat>
            <c:strRef>
              <c:f>'Лист1'!$A$2:$A$4</c:f>
              <c:strCache>
                <c:ptCount val="3"/>
                <c:pt idx="0">
                  <c:v>Класс 1</c:v>
                </c:pt>
                <c:pt idx="1">
                  <c:v>Класс 5</c:v>
                </c:pt>
                <c:pt idx="2">
                  <c:v>Класс 8</c:v>
                </c:pt>
              </c:strCache>
            </c:strRef>
          </c:cat>
          <c:val>
            <c:numRef>
              <c:f>'Лист1'!$D$2:$D$4</c:f>
              <c:numCache>
                <c:formatCode>General</c:formatCode>
                <c:ptCount val="3"/>
                <c:pt idx="0">
                  <c:v>64</c:v>
                </c:pt>
                <c:pt idx="1">
                  <c:v>71</c:v>
                </c:pt>
                <c:pt idx="2">
                  <c:v>56</c:v>
                </c:pt>
              </c:numCache>
            </c:numRef>
          </c:val>
        </c:ser>
        <c:shape val="box"/>
        <c:axId val="122329728"/>
        <c:axId val="122335616"/>
        <c:axId val="0"/>
      </c:bar3DChart>
      <c:catAx>
        <c:axId val="122329728"/>
        <c:scaling>
          <c:orientation val="minMax"/>
        </c:scaling>
        <c:axPos val="b"/>
        <c:tickLblPos val="nextTo"/>
        <c:crossAx val="122335616"/>
        <c:crosses val="autoZero"/>
        <c:auto val="1"/>
        <c:lblAlgn val="ctr"/>
        <c:lblOffset val="100"/>
      </c:catAx>
      <c:valAx>
        <c:axId val="122335616"/>
        <c:scaling>
          <c:orientation val="minMax"/>
        </c:scaling>
        <c:axPos val="l"/>
        <c:majorGridlines/>
        <c:numFmt formatCode="General" sourceLinked="1"/>
        <c:tickLblPos val="nextTo"/>
        <c:crossAx val="12232972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Рюкзак </c:v>
                </c:pt>
              </c:strCache>
            </c:strRef>
          </c:tx>
          <c:cat>
            <c:strRef>
              <c:f>'Лист1'!$A$2:$A$4</c:f>
              <c:strCache>
                <c:ptCount val="3"/>
                <c:pt idx="0">
                  <c:v>Класс 1</c:v>
                </c:pt>
                <c:pt idx="1">
                  <c:v>Класс 5</c:v>
                </c:pt>
                <c:pt idx="2">
                  <c:v>Класс 8</c:v>
                </c:pt>
              </c:strCache>
            </c:strRef>
          </c:cat>
          <c:val>
            <c:numRef>
              <c:f>'Лист1'!$B$2:$B$4</c:f>
              <c:numCache>
                <c:formatCode>General</c:formatCode>
                <c:ptCount val="3"/>
                <c:pt idx="0">
                  <c:v>9</c:v>
                </c:pt>
                <c:pt idx="1">
                  <c:v>11</c:v>
                </c:pt>
                <c:pt idx="2">
                  <c:v>11</c:v>
                </c:pt>
              </c:numCache>
            </c:numRef>
          </c:val>
        </c:ser>
        <c:ser>
          <c:idx val="1"/>
          <c:order val="1"/>
          <c:tx>
            <c:strRef>
              <c:f>'Лист1'!$C$1</c:f>
              <c:strCache>
                <c:ptCount val="1"/>
                <c:pt idx="0">
                  <c:v>Ранец</c:v>
                </c:pt>
              </c:strCache>
            </c:strRef>
          </c:tx>
          <c:cat>
            <c:strRef>
              <c:f>'Лист1'!$A$2:$A$4</c:f>
              <c:strCache>
                <c:ptCount val="3"/>
                <c:pt idx="0">
                  <c:v>Класс 1</c:v>
                </c:pt>
                <c:pt idx="1">
                  <c:v>Класс 5</c:v>
                </c:pt>
                <c:pt idx="2">
                  <c:v>Класс 8</c:v>
                </c:pt>
              </c:strCache>
            </c:strRef>
          </c:cat>
          <c:val>
            <c:numRef>
              <c:f>'Лист1'!$C$2:$C$4</c:f>
              <c:numCache>
                <c:formatCode>General</c:formatCode>
                <c:ptCount val="3"/>
                <c:pt idx="0">
                  <c:v>13</c:v>
                </c:pt>
                <c:pt idx="1">
                  <c:v>0</c:v>
                </c:pt>
                <c:pt idx="2">
                  <c:v>0</c:v>
                </c:pt>
              </c:numCache>
            </c:numRef>
          </c:val>
        </c:ser>
        <c:ser>
          <c:idx val="2"/>
          <c:order val="2"/>
          <c:tx>
            <c:strRef>
              <c:f>'Лист1'!$D$1</c:f>
              <c:strCache>
                <c:ptCount val="1"/>
                <c:pt idx="0">
                  <c:v>Сумка</c:v>
                </c:pt>
              </c:strCache>
            </c:strRef>
          </c:tx>
          <c:cat>
            <c:strRef>
              <c:f>'Лист1'!$A$2:$A$4</c:f>
              <c:strCache>
                <c:ptCount val="3"/>
                <c:pt idx="0">
                  <c:v>Класс 1</c:v>
                </c:pt>
                <c:pt idx="1">
                  <c:v>Класс 5</c:v>
                </c:pt>
                <c:pt idx="2">
                  <c:v>Класс 8</c:v>
                </c:pt>
              </c:strCache>
            </c:strRef>
          </c:cat>
          <c:val>
            <c:numRef>
              <c:f>'Лист1'!$D$2:$D$4</c:f>
              <c:numCache>
                <c:formatCode>General</c:formatCode>
                <c:ptCount val="3"/>
                <c:pt idx="0">
                  <c:v>0</c:v>
                </c:pt>
                <c:pt idx="1">
                  <c:v>2</c:v>
                </c:pt>
                <c:pt idx="2">
                  <c:v>3</c:v>
                </c:pt>
              </c:numCache>
            </c:numRef>
          </c:val>
        </c:ser>
        <c:shape val="box"/>
        <c:axId val="130856448"/>
        <c:axId val="130857984"/>
        <c:axId val="0"/>
      </c:bar3DChart>
      <c:catAx>
        <c:axId val="130856448"/>
        <c:scaling>
          <c:orientation val="minMax"/>
        </c:scaling>
        <c:axPos val="b"/>
        <c:tickLblPos val="nextTo"/>
        <c:crossAx val="130857984"/>
        <c:crosses val="autoZero"/>
        <c:auto val="1"/>
        <c:lblAlgn val="ctr"/>
        <c:lblOffset val="100"/>
      </c:catAx>
      <c:valAx>
        <c:axId val="130857984"/>
        <c:scaling>
          <c:orientation val="minMax"/>
        </c:scaling>
        <c:axPos val="l"/>
        <c:majorGridlines/>
        <c:numFmt formatCode="General" sourceLinked="1"/>
        <c:tickLblPos val="nextTo"/>
        <c:crossAx val="130856448"/>
        <c:crosses val="autoZero"/>
        <c:crossBetween val="between"/>
      </c:valAx>
    </c:plotArea>
    <c:legend>
      <c:legendPos val="r"/>
      <c:layout>
        <c:manualLayout>
          <c:xMode val="edge"/>
          <c:yMode val="edge"/>
          <c:x val="0.9056975774059296"/>
          <c:y val="0.15141331097891494"/>
          <c:w val="8.4127271115175234E-2"/>
          <c:h val="0.5902826874455025"/>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132C6-A2E5-420F-BF54-E2687B127D10}" type="datetimeFigureOut">
              <a:rPr lang="ru-RU" smtClean="0"/>
              <a:pPr/>
              <a:t>31.10.2015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D7B15-E19A-4EA6-BA45-571F5F90D08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04D7B15-E19A-4EA6-BA45-571F5F90D08F}" type="slidenum">
              <a:rPr lang="ru-RU" smtClean="0"/>
              <a:pPr/>
              <a:t>6</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2D72B80-FAD8-4A55-B314-09AD1A501391}"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E201C18-9EC1-45EB-BD04-BB0724FCEB3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03A7768-6803-4264-AD65-EA2C6DF7788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701705BD-EB57-4900-A9E2-6B884C0E6371}"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2890AB0A-33C0-4248-B87D-23DB446C8AB9}"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AE8DAC50-B3C5-49A1-B236-3709EEABD46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4967F8EA-9C99-4348-AA45-0C70E0AEF512}"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82C24619-2A87-46E2-B803-A644C885718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E0BA8D4E-7989-47A8-9834-92AF90FFC23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BF2FC3D8-7CEA-4055-9CF9-9009368F1CFB}"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671086A2-092A-4FB9-987B-62868DFBF12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63E55D-769E-4747-8B9D-22EDE4598A7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www.ozon.ru/catalog" TargetMode="External"/><Relationship Id="rId3" Type="http://schemas.openxmlformats.org/officeDocument/2006/relationships/hyperlink" Target="http://www.vaco.ru/" TargetMode="External"/><Relationship Id="rId7" Type="http://schemas.openxmlformats.org/officeDocument/2006/relationships/hyperlink" Target="http://www.neopod.ru/"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eurolab/" TargetMode="External"/><Relationship Id="rId5" Type="http://schemas.openxmlformats.org/officeDocument/2006/relationships/hyperlink" Target="http://www.rg.ru/" TargetMode="External"/><Relationship Id="rId4" Type="http://schemas.openxmlformats.org/officeDocument/2006/relationships/hyperlink" Target="http://www.profiz.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00164" y="-599482"/>
            <a:ext cx="10787138" cy="7457482"/>
          </a:xfrm>
          <a:prstGeom prst="rect">
            <a:avLst/>
          </a:prstGeom>
          <a:noFill/>
          <a:ln w="9525">
            <a:noFill/>
            <a:miter lim="800000"/>
            <a:headEnd/>
            <a:tailEnd/>
          </a:ln>
        </p:spPr>
      </p:pic>
      <p:sp>
        <p:nvSpPr>
          <p:cNvPr id="9218" name="Rectangle 2"/>
          <p:cNvSpPr>
            <a:spLocks noGrp="1" noChangeArrowheads="1"/>
          </p:cNvSpPr>
          <p:nvPr>
            <p:ph type="ctrTitle"/>
          </p:nvPr>
        </p:nvSpPr>
        <p:spPr>
          <a:xfrm>
            <a:off x="755576" y="476673"/>
            <a:ext cx="7561263" cy="2880319"/>
          </a:xfrm>
        </p:spPr>
        <p:txBody>
          <a:bodyPr/>
          <a:lstStyle/>
          <a:p>
            <a:r>
              <a:rPr lang="ru-RU" sz="1600" b="1" i="1" dirty="0" smtClean="0">
                <a:solidFill>
                  <a:srgbClr val="7030A0"/>
                </a:solidFill>
              </a:rPr>
              <a:t>Частное общеобразовательное учреждение  «Лицей-интернат №5 </a:t>
            </a:r>
            <a:br>
              <a:rPr lang="ru-RU" sz="1600" b="1" i="1" dirty="0" smtClean="0">
                <a:solidFill>
                  <a:srgbClr val="7030A0"/>
                </a:solidFill>
              </a:rPr>
            </a:br>
            <a:r>
              <a:rPr lang="ru-RU" sz="1600" b="1" i="1" dirty="0" smtClean="0">
                <a:solidFill>
                  <a:srgbClr val="7030A0"/>
                </a:solidFill>
              </a:rPr>
              <a:t>открытого акционерного общества «Российские железные дороги»» </a:t>
            </a:r>
            <a:r>
              <a:rPr lang="ru-RU" sz="1600" b="1" dirty="0" smtClean="0">
                <a:solidFill>
                  <a:srgbClr val="7030A0"/>
                </a:solidFill>
              </a:rPr>
              <a:t/>
            </a:r>
            <a:br>
              <a:rPr lang="ru-RU" sz="1600" b="1" dirty="0" smtClean="0">
                <a:solidFill>
                  <a:srgbClr val="7030A0"/>
                </a:solidFill>
              </a:rPr>
            </a:br>
            <a:r>
              <a:rPr lang="ru-RU" sz="1600" b="1" dirty="0" smtClean="0">
                <a:solidFill>
                  <a:srgbClr val="7030A0"/>
                </a:solidFill>
              </a:rPr>
              <a:t>        </a:t>
            </a:r>
            <a:br>
              <a:rPr lang="ru-RU" sz="1600" b="1" dirty="0" smtClean="0">
                <a:solidFill>
                  <a:srgbClr val="7030A0"/>
                </a:solidFill>
              </a:rPr>
            </a:br>
            <a:r>
              <a:rPr lang="ru-RU" sz="1600" b="1" dirty="0" smtClean="0">
                <a:solidFill>
                  <a:srgbClr val="7030A0"/>
                </a:solidFill>
              </a:rPr>
              <a:t/>
            </a:r>
            <a:br>
              <a:rPr lang="ru-RU" sz="1600" b="1" dirty="0" smtClean="0">
                <a:solidFill>
                  <a:srgbClr val="7030A0"/>
                </a:solidFill>
              </a:rPr>
            </a:br>
            <a:r>
              <a:rPr lang="ru-RU" sz="1600" b="1" dirty="0" smtClean="0">
                <a:solidFill>
                  <a:srgbClr val="7030A0"/>
                </a:solidFill>
              </a:rPr>
              <a:t/>
            </a:r>
            <a:br>
              <a:rPr lang="ru-RU" sz="1600" b="1" dirty="0" smtClean="0">
                <a:solidFill>
                  <a:srgbClr val="7030A0"/>
                </a:solidFill>
              </a:rPr>
            </a:br>
            <a:r>
              <a:rPr lang="ru-RU" sz="1600" b="1" i="1" dirty="0" smtClean="0">
                <a:solidFill>
                  <a:srgbClr val="7030A0"/>
                </a:solidFill>
              </a:rPr>
              <a:t>Среднесрочный практико-ориентированный</a:t>
            </a:r>
            <a:r>
              <a:rPr lang="ru-RU" sz="1600" b="1" dirty="0" smtClean="0">
                <a:solidFill>
                  <a:srgbClr val="7030A0"/>
                </a:solidFill>
              </a:rPr>
              <a:t> </a:t>
            </a:r>
            <a:r>
              <a:rPr lang="ru-RU" sz="1600" b="1" i="1" dirty="0" smtClean="0">
                <a:solidFill>
                  <a:srgbClr val="7030A0"/>
                </a:solidFill>
              </a:rPr>
              <a:t> проект на тему:</a:t>
            </a:r>
            <a:r>
              <a:rPr lang="ru-RU" sz="1600" b="1" dirty="0" smtClean="0">
                <a:solidFill>
                  <a:srgbClr val="7030A0"/>
                </a:solidFill>
              </a:rPr>
              <a:t> </a:t>
            </a:r>
            <a:r>
              <a:rPr lang="ru-RU" sz="9600" dirty="0" smtClean="0">
                <a:solidFill>
                  <a:srgbClr val="7030A0"/>
                </a:solidFill>
              </a:rPr>
              <a:t/>
            </a:r>
            <a:br>
              <a:rPr lang="ru-RU" sz="9600" dirty="0" smtClean="0">
                <a:solidFill>
                  <a:srgbClr val="7030A0"/>
                </a:solidFill>
              </a:rPr>
            </a:br>
            <a:r>
              <a:rPr lang="ru-RU" sz="4800" b="1" i="1" dirty="0" smtClean="0">
                <a:solidFill>
                  <a:srgbClr val="C00000"/>
                </a:solidFill>
              </a:rPr>
              <a:t>«Влияние массы и формы школьного портфеля на здоровье ученика»</a:t>
            </a:r>
            <a:endParaRPr lang="ru-RU" sz="4800" b="1" i="1" dirty="0">
              <a:solidFill>
                <a:srgbClr val="C00000"/>
              </a:solidFill>
            </a:endParaRPr>
          </a:p>
        </p:txBody>
      </p:sp>
      <p:sp>
        <p:nvSpPr>
          <p:cNvPr id="9219" name="Rectangle 3"/>
          <p:cNvSpPr>
            <a:spLocks noGrp="1" noChangeArrowheads="1"/>
          </p:cNvSpPr>
          <p:nvPr>
            <p:ph type="subTitle" idx="1"/>
          </p:nvPr>
        </p:nvSpPr>
        <p:spPr>
          <a:xfrm>
            <a:off x="395536" y="3789040"/>
            <a:ext cx="5472608" cy="3068960"/>
          </a:xfrm>
        </p:spPr>
        <p:txBody>
          <a:bodyPr/>
          <a:lstStyle/>
          <a:p>
            <a:pPr eaLnBrk="1" hangingPunct="1">
              <a:lnSpc>
                <a:spcPct val="80000"/>
              </a:lnSpc>
            </a:pPr>
            <a:endParaRPr lang="ru-RU" sz="1600" b="1" i="1" dirty="0" smtClean="0"/>
          </a:p>
          <a:p>
            <a:pPr eaLnBrk="1" hangingPunct="1">
              <a:lnSpc>
                <a:spcPct val="80000"/>
              </a:lnSpc>
            </a:pPr>
            <a:r>
              <a:rPr lang="ru-RU" sz="1600" b="1" i="1" dirty="0" smtClean="0">
                <a:solidFill>
                  <a:srgbClr val="7030A0"/>
                </a:solidFill>
              </a:rPr>
              <a:t>Проект выполнили обучающиеся 7 «А» класса:</a:t>
            </a:r>
          </a:p>
          <a:p>
            <a:pPr eaLnBrk="1" hangingPunct="1">
              <a:lnSpc>
                <a:spcPct val="80000"/>
              </a:lnSpc>
            </a:pPr>
            <a:r>
              <a:rPr lang="ru-RU" sz="1600" b="1" i="1" dirty="0" smtClean="0">
                <a:solidFill>
                  <a:srgbClr val="7030A0"/>
                </a:solidFill>
              </a:rPr>
              <a:t>Белоусова Ангелина,</a:t>
            </a:r>
          </a:p>
          <a:p>
            <a:pPr eaLnBrk="1" hangingPunct="1">
              <a:lnSpc>
                <a:spcPct val="80000"/>
              </a:lnSpc>
            </a:pPr>
            <a:r>
              <a:rPr lang="ru-RU" sz="1600" b="1" i="1" dirty="0" smtClean="0">
                <a:solidFill>
                  <a:srgbClr val="7030A0"/>
                </a:solidFill>
              </a:rPr>
              <a:t>Мязин Павел,</a:t>
            </a:r>
          </a:p>
          <a:p>
            <a:pPr eaLnBrk="1" hangingPunct="1">
              <a:lnSpc>
                <a:spcPct val="80000"/>
              </a:lnSpc>
            </a:pPr>
            <a:r>
              <a:rPr lang="ru-RU" sz="1600" b="1" i="1" dirty="0" smtClean="0">
                <a:solidFill>
                  <a:srgbClr val="7030A0"/>
                </a:solidFill>
              </a:rPr>
              <a:t>Павленко Максим,</a:t>
            </a:r>
          </a:p>
          <a:p>
            <a:pPr eaLnBrk="1" hangingPunct="1">
              <a:lnSpc>
                <a:spcPct val="80000"/>
              </a:lnSpc>
            </a:pPr>
            <a:r>
              <a:rPr lang="ru-RU" sz="1600" b="1" i="1" dirty="0" smtClean="0">
                <a:solidFill>
                  <a:srgbClr val="7030A0"/>
                </a:solidFill>
              </a:rPr>
              <a:t>Седова Яна,</a:t>
            </a:r>
          </a:p>
          <a:p>
            <a:pPr eaLnBrk="1" hangingPunct="1">
              <a:lnSpc>
                <a:spcPct val="80000"/>
              </a:lnSpc>
            </a:pPr>
            <a:r>
              <a:rPr lang="ru-RU" sz="1600" b="1" i="1" dirty="0" smtClean="0">
                <a:solidFill>
                  <a:srgbClr val="7030A0"/>
                </a:solidFill>
              </a:rPr>
              <a:t>Синякина Наталья,</a:t>
            </a:r>
          </a:p>
          <a:p>
            <a:pPr eaLnBrk="1" hangingPunct="1">
              <a:lnSpc>
                <a:spcPct val="80000"/>
              </a:lnSpc>
            </a:pPr>
            <a:r>
              <a:rPr lang="ru-RU" sz="1600" b="1" i="1" dirty="0" smtClean="0">
                <a:solidFill>
                  <a:srgbClr val="7030A0"/>
                </a:solidFill>
              </a:rPr>
              <a:t>Утаров </a:t>
            </a:r>
            <a:r>
              <a:rPr lang="ru-RU" sz="1600" b="1" i="1" dirty="0" err="1" smtClean="0">
                <a:solidFill>
                  <a:srgbClr val="7030A0"/>
                </a:solidFill>
              </a:rPr>
              <a:t>Амир</a:t>
            </a:r>
            <a:r>
              <a:rPr lang="ru-RU" sz="1600" b="1" i="1" dirty="0" smtClean="0">
                <a:solidFill>
                  <a:srgbClr val="7030A0"/>
                </a:solidFill>
              </a:rPr>
              <a:t>.</a:t>
            </a:r>
          </a:p>
          <a:p>
            <a:pPr eaLnBrk="1" hangingPunct="1">
              <a:lnSpc>
                <a:spcPct val="80000"/>
              </a:lnSpc>
            </a:pPr>
            <a:r>
              <a:rPr lang="ru-RU" sz="1600" b="1" i="1" dirty="0" smtClean="0">
                <a:solidFill>
                  <a:srgbClr val="7030A0"/>
                </a:solidFill>
              </a:rPr>
              <a:t>Руководитель проекта – Мязина Г.В., </a:t>
            </a:r>
          </a:p>
          <a:p>
            <a:pPr eaLnBrk="1" hangingPunct="1">
              <a:lnSpc>
                <a:spcPct val="80000"/>
              </a:lnSpc>
            </a:pPr>
            <a:r>
              <a:rPr lang="ru-RU" sz="1600" b="1" i="1" dirty="0" smtClean="0">
                <a:solidFill>
                  <a:srgbClr val="7030A0"/>
                </a:solidFill>
              </a:rPr>
              <a:t>учитель математики </a:t>
            </a:r>
          </a:p>
          <a:p>
            <a:pPr eaLnBrk="1" hangingPunct="1">
              <a:lnSpc>
                <a:spcPct val="80000"/>
              </a:lnSpc>
            </a:pPr>
            <a:r>
              <a:rPr lang="ru-RU" sz="1600" b="1" i="1" dirty="0" smtClean="0">
                <a:solidFill>
                  <a:srgbClr val="7030A0"/>
                </a:solidFill>
              </a:rPr>
              <a:t>                                                               г. Красный Кут, 2015г.</a:t>
            </a:r>
          </a:p>
          <a:p>
            <a:pPr eaLnBrk="1" hangingPunct="1">
              <a:lnSpc>
                <a:spcPct val="80000"/>
              </a:lnSpc>
            </a:pPr>
            <a:endParaRPr lang="ru-RU" sz="1600" b="1" i="1" dirty="0" smtClean="0">
              <a:solidFill>
                <a:srgbClr val="7030A0"/>
              </a:solidFill>
            </a:endParaRPr>
          </a:p>
          <a:p>
            <a:pPr eaLnBrk="1" hangingPunct="1">
              <a:lnSpc>
                <a:spcPct val="80000"/>
              </a:lnSpc>
            </a:pPr>
            <a:endParaRPr lang="ru-RU" sz="1600" b="1" i="1" dirty="0" smtClean="0">
              <a:solidFill>
                <a:srgbClr val="7030A0"/>
              </a:solidFill>
            </a:endParaRPr>
          </a:p>
          <a:p>
            <a:pPr eaLnBrk="1" hangingPunct="1">
              <a:lnSpc>
                <a:spcPct val="80000"/>
              </a:lnSpc>
            </a:pPr>
            <a:r>
              <a:rPr lang="ru-RU" sz="1600" b="1" i="1" dirty="0" smtClean="0">
                <a:solidFill>
                  <a:srgbClr val="92D050"/>
                </a:solidFill>
              </a:rPr>
              <a:t>                                                            </a:t>
            </a:r>
            <a:endParaRPr lang="ru-RU" sz="1600" b="1" i="1" dirty="0" smtClean="0">
              <a:solidFill>
                <a:srgbClr val="7030A0"/>
              </a:solidFill>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57201"/>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260648"/>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Результаты взвешивания портфелей</a:t>
            </a:r>
            <a:endParaRPr lang="ru-RU" sz="2800" i="1" dirty="0" smtClean="0">
              <a:solidFill>
                <a:srgbClr val="C00000"/>
              </a:solidFill>
            </a:endParaRPr>
          </a:p>
        </p:txBody>
      </p:sp>
      <p:pic>
        <p:nvPicPr>
          <p:cNvPr id="6" name="Picture 11" descr="sh_esx600"/>
          <p:cNvPicPr>
            <a:picLocks noChangeAspect="1" noChangeArrowheads="1"/>
          </p:cNvPicPr>
          <p:nvPr/>
        </p:nvPicPr>
        <p:blipFill>
          <a:blip r:embed="rId3" cstate="print"/>
          <a:srcRect/>
          <a:stretch>
            <a:fillRect/>
          </a:stretch>
        </p:blipFill>
        <p:spPr bwMode="auto">
          <a:xfrm>
            <a:off x="7596336" y="116632"/>
            <a:ext cx="1331987" cy="1224136"/>
          </a:xfrm>
          <a:prstGeom prst="ellipse">
            <a:avLst/>
          </a:prstGeom>
          <a:ln>
            <a:noFill/>
          </a:ln>
          <a:effectLst>
            <a:softEdge rad="112500"/>
          </a:effectLst>
        </p:spPr>
      </p:pic>
      <p:graphicFrame>
        <p:nvGraphicFramePr>
          <p:cNvPr id="7" name="Таблица 6"/>
          <p:cNvGraphicFramePr>
            <a:graphicFrameLocks noGrp="1"/>
          </p:cNvGraphicFramePr>
          <p:nvPr/>
        </p:nvGraphicFramePr>
        <p:xfrm>
          <a:off x="539552" y="1268760"/>
          <a:ext cx="8280919" cy="5395219"/>
        </p:xfrm>
        <a:graphic>
          <a:graphicData uri="http://schemas.openxmlformats.org/drawingml/2006/table">
            <a:tbl>
              <a:tblPr/>
              <a:tblGrid>
                <a:gridCol w="1964400"/>
                <a:gridCol w="1114012"/>
                <a:gridCol w="1114012"/>
                <a:gridCol w="1113141"/>
                <a:gridCol w="995276"/>
                <a:gridCol w="742967"/>
                <a:gridCol w="1237111"/>
              </a:tblGrid>
              <a:tr h="768355">
                <a:tc>
                  <a:txBody>
                    <a:bodyPr/>
                    <a:lstStyle/>
                    <a:p>
                      <a:pPr>
                        <a:lnSpc>
                          <a:spcPct val="115000"/>
                        </a:lnSpc>
                        <a:spcAft>
                          <a:spcPts val="0"/>
                        </a:spcAft>
                      </a:pPr>
                      <a:r>
                        <a:rPr lang="ru-RU" sz="1200" dirty="0">
                          <a:solidFill>
                            <a:srgbClr val="000000"/>
                          </a:solidFill>
                          <a:latin typeface="Times New Roman"/>
                          <a:ea typeface="Times New Roman"/>
                        </a:rPr>
                        <a:t> Ф. И. ученика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rPr>
                        <a:t>    Вес ученика, кг</a:t>
                      </a:r>
                      <a:endParaRPr lang="ru-RU" sz="1200">
                        <a:latin typeface="Times New Roman"/>
                        <a:ea typeface="Times New Roman"/>
                      </a:endParaRPr>
                    </a:p>
                  </a:txBody>
                  <a:tcPr marL="43688" marR="43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Вес портфеля, кг  </a:t>
                      </a:r>
                      <a:endParaRPr lang="ru-RU" sz="1200">
                        <a:latin typeface="Times New Roman"/>
                        <a:ea typeface="Times New Roman"/>
                      </a:endParaRPr>
                    </a:p>
                  </a:txBody>
                  <a:tcPr marL="43688" marR="43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 от веса ученика</a:t>
                      </a:r>
                      <a:endParaRPr lang="ru-RU" sz="1200">
                        <a:latin typeface="Times New Roman"/>
                        <a:ea typeface="Times New Roman"/>
                      </a:endParaRPr>
                    </a:p>
                  </a:txBody>
                  <a:tcPr marL="43688" marR="43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 превышения нормы</a:t>
                      </a:r>
                      <a:endParaRPr lang="ru-RU" sz="1200">
                        <a:latin typeface="Times New Roman"/>
                        <a:ea typeface="Times New Roman"/>
                      </a:endParaRPr>
                    </a:p>
                  </a:txBody>
                  <a:tcPr marL="43688" marR="43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rPr>
                        <a:t>Вес пуст. порт.</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rPr>
                        <a:t>вид школьного портфеля</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Софья Андрианова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29,5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12,2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FFFFFF"/>
                          </a:solidFill>
                          <a:latin typeface="Times New Roman"/>
                          <a:ea typeface="Times New Roman"/>
                        </a:rPr>
                        <a:t>2   </a:t>
                      </a:r>
                      <a:r>
                        <a:rPr lang="ru-RU" sz="1200" smtClean="0">
                          <a:solidFill>
                            <a:srgbClr val="FFFFFF"/>
                          </a:solidFill>
                          <a:latin typeface="Times New Roman"/>
                          <a:ea typeface="Times New Roman"/>
                        </a:rPr>
                        <a:t>    </a:t>
                      </a:r>
                      <a:r>
                        <a:rPr lang="ru-RU" sz="1200" smtClean="0">
                          <a:solidFill>
                            <a:srgbClr val="000000"/>
                          </a:solidFill>
                          <a:latin typeface="Times New Roman"/>
                          <a:ea typeface="Times New Roman"/>
                        </a:rPr>
                        <a:t>22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Андрей Андреев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24,5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8,2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FFFFFF"/>
                          </a:solidFill>
                          <a:latin typeface="Times New Roman"/>
                          <a:ea typeface="Times New Roman"/>
                        </a:rPr>
                        <a:t>-</a:t>
                      </a: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Лаура</a:t>
                      </a:r>
                      <a:r>
                        <a:rPr lang="ru-RU" sz="1200" dirty="0" smtClean="0">
                          <a:solidFill>
                            <a:srgbClr val="000000"/>
                          </a:solidFill>
                          <a:latin typeface="Times New Roman"/>
                          <a:ea typeface="Times New Roman"/>
                        </a:rPr>
                        <a:t> Ахметова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22,0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12,3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Гоша Белоусов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21,5</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13,0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rPr>
                        <a:t>30</a:t>
                      </a: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Настя </a:t>
                      </a:r>
                      <a:r>
                        <a:rPr lang="ru-RU" sz="1200" dirty="0" err="1" smtClean="0">
                          <a:solidFill>
                            <a:srgbClr val="000000"/>
                          </a:solidFill>
                          <a:latin typeface="Times New Roman"/>
                          <a:ea typeface="Times New Roman"/>
                        </a:rPr>
                        <a:t>Бубликова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33,2</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6,7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Ангелина Воронина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23,3</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2,4</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10,3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rPr>
                        <a:t>3</a:t>
                      </a: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Самир</a:t>
                      </a:r>
                      <a:r>
                        <a:rPr lang="ru-RU" sz="1200" dirty="0" smtClean="0">
                          <a:solidFill>
                            <a:srgbClr val="000000"/>
                          </a:solidFill>
                          <a:latin typeface="Times New Roman"/>
                          <a:ea typeface="Times New Roman"/>
                        </a:rPr>
                        <a:t> </a:t>
                      </a:r>
                      <a:r>
                        <a:rPr lang="ru-RU" sz="1200" dirty="0" err="1" smtClean="0">
                          <a:solidFill>
                            <a:srgbClr val="000000"/>
                          </a:solidFill>
                          <a:latin typeface="Times New Roman"/>
                          <a:ea typeface="Times New Roman"/>
                        </a:rPr>
                        <a:t>Гурбанов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31,3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2,3</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7,4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Степан Евлампиев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31,3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2,4</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7,7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Сабина</a:t>
                      </a:r>
                      <a:r>
                        <a:rPr lang="ru-RU" sz="1200" dirty="0" smtClean="0">
                          <a:solidFill>
                            <a:srgbClr val="000000"/>
                          </a:solidFill>
                          <a:latin typeface="Times New Roman"/>
                          <a:ea typeface="Times New Roman"/>
                        </a:rPr>
                        <a:t> </a:t>
                      </a:r>
                      <a:r>
                        <a:rPr lang="ru-RU" sz="1200" dirty="0" err="1" smtClean="0">
                          <a:solidFill>
                            <a:srgbClr val="000000"/>
                          </a:solidFill>
                          <a:latin typeface="Times New Roman"/>
                          <a:ea typeface="Times New Roman"/>
                        </a:rPr>
                        <a:t>Ермухамедова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24,6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13,8</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Арита</a:t>
                      </a:r>
                      <a:r>
                        <a:rPr lang="ru-RU" sz="1200" dirty="0" smtClean="0">
                          <a:solidFill>
                            <a:srgbClr val="000000"/>
                          </a:solidFill>
                          <a:latin typeface="Times New Roman"/>
                          <a:ea typeface="Times New Roman"/>
                        </a:rPr>
                        <a:t> </a:t>
                      </a:r>
                      <a:r>
                        <a:rPr lang="ru-RU" sz="1200" dirty="0" err="1" smtClean="0">
                          <a:solidFill>
                            <a:srgbClr val="000000"/>
                          </a:solidFill>
                          <a:latin typeface="Times New Roman"/>
                          <a:ea typeface="Times New Roman"/>
                        </a:rPr>
                        <a:t>Жанаева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25,9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11,6</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Валера  Карасёв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24,0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8,3</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Илья Кораблёв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35,6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5,6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dirty="0">
                          <a:solidFill>
                            <a:srgbClr val="000000"/>
                          </a:solidFill>
                          <a:latin typeface="Times New Roman"/>
                          <a:ea typeface="Times New Roman"/>
                        </a:rPr>
                        <a:t>0,5</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ранец</a:t>
                      </a:r>
                      <a:endParaRPr lang="ru-RU" sz="120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Маша Коваленко</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23,8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8,4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dirty="0">
                          <a:solidFill>
                            <a:srgbClr val="000000"/>
                          </a:solidFill>
                          <a:latin typeface="Times New Roman"/>
                          <a:ea typeface="Times New Roman"/>
                        </a:rPr>
                        <a:t>0,4</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ранец</a:t>
                      </a:r>
                      <a:endParaRPr lang="ru-RU" sz="120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Самира</a:t>
                      </a:r>
                      <a:r>
                        <a:rPr lang="ru-RU" sz="1200" dirty="0" smtClean="0">
                          <a:solidFill>
                            <a:srgbClr val="000000"/>
                          </a:solidFill>
                          <a:latin typeface="Times New Roman"/>
                          <a:ea typeface="Times New Roman"/>
                        </a:rPr>
                        <a:t> </a:t>
                      </a:r>
                      <a:r>
                        <a:rPr lang="ru-RU" sz="1200" dirty="0" err="1" smtClean="0">
                          <a:solidFill>
                            <a:srgbClr val="000000"/>
                          </a:solidFill>
                          <a:latin typeface="Times New Roman"/>
                          <a:ea typeface="Times New Roman"/>
                        </a:rPr>
                        <a:t>Кунракова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27,5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10,9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dirty="0">
                          <a:solidFill>
                            <a:srgbClr val="000000"/>
                          </a:solidFill>
                          <a:latin typeface="Times New Roman"/>
                          <a:ea typeface="Times New Roman"/>
                        </a:rPr>
                        <a:t>0,7</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рюкзак</a:t>
                      </a:r>
                      <a:endParaRPr lang="ru-RU" sz="120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Ксюша </a:t>
                      </a:r>
                      <a:r>
                        <a:rPr lang="ru-RU" sz="1200" dirty="0" err="1" smtClean="0">
                          <a:solidFill>
                            <a:srgbClr val="000000"/>
                          </a:solidFill>
                          <a:latin typeface="Times New Roman"/>
                          <a:ea typeface="Times New Roman"/>
                        </a:rPr>
                        <a:t>Мизина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21,0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11,4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Аня Пронина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33,8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8,3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Полина </a:t>
                      </a:r>
                      <a:r>
                        <a:rPr lang="ru-RU" sz="1200" dirty="0" err="1" smtClean="0">
                          <a:solidFill>
                            <a:srgbClr val="000000"/>
                          </a:solidFill>
                          <a:latin typeface="Times New Roman"/>
                          <a:ea typeface="Times New Roman"/>
                        </a:rPr>
                        <a:t>Пивненко</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36,6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7,4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Матвей </a:t>
                      </a:r>
                      <a:r>
                        <a:rPr lang="ru-RU" sz="1200" dirty="0" err="1" smtClean="0">
                          <a:solidFill>
                            <a:srgbClr val="000000"/>
                          </a:solidFill>
                          <a:latin typeface="Times New Roman"/>
                          <a:ea typeface="Times New Roman"/>
                        </a:rPr>
                        <a:t>Самсоненко</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24,3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11,1</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11</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Рома Сотников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22,3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14,3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43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Вика </a:t>
                      </a:r>
                      <a:r>
                        <a:rPr lang="ru-RU" sz="1200" dirty="0" err="1" smtClean="0">
                          <a:solidFill>
                            <a:srgbClr val="000000"/>
                          </a:solidFill>
                          <a:latin typeface="Times New Roman"/>
                          <a:ea typeface="Times New Roman"/>
                        </a:rPr>
                        <a:t>Тасмуханова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20,2</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2,6</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12,9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0,5</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smtClean="0">
                          <a:solidFill>
                            <a:srgbClr val="000000"/>
                          </a:solidFill>
                          <a:latin typeface="Times New Roman"/>
                          <a:ea typeface="Times New Roman"/>
                        </a:rPr>
                        <a:t>Артём Чеканов</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25,8</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2,3</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8,9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0,4</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рюкзак</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10">
                <a:tc>
                  <a:txBody>
                    <a:bodyPr/>
                    <a:lstStyle/>
                    <a:p>
                      <a:pPr>
                        <a:lnSpc>
                          <a:spcPct val="115000"/>
                        </a:lnSpc>
                        <a:spcAft>
                          <a:spcPts val="0"/>
                        </a:spcAft>
                      </a:pPr>
                      <a:r>
                        <a:rPr lang="ru-RU" sz="1200" dirty="0" err="1" smtClean="0">
                          <a:solidFill>
                            <a:srgbClr val="000000"/>
                          </a:solidFill>
                          <a:latin typeface="Times New Roman"/>
                          <a:ea typeface="Times New Roman"/>
                        </a:rPr>
                        <a:t>Дарина</a:t>
                      </a:r>
                      <a:r>
                        <a:rPr lang="ru-RU" sz="1200" dirty="0" smtClean="0">
                          <a:solidFill>
                            <a:srgbClr val="000000"/>
                          </a:solidFill>
                          <a:latin typeface="Times New Roman"/>
                          <a:ea typeface="Times New Roman"/>
                        </a:rPr>
                        <a:t> </a:t>
                      </a:r>
                      <a:r>
                        <a:rPr lang="ru-RU" sz="1200" dirty="0" err="1" smtClean="0">
                          <a:solidFill>
                            <a:srgbClr val="000000"/>
                          </a:solidFill>
                          <a:latin typeface="Times New Roman"/>
                          <a:ea typeface="Times New Roman"/>
                        </a:rPr>
                        <a:t>Челобаева</a:t>
                      </a:r>
                      <a:endParaRPr lang="ru-RU" sz="1200" dirty="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23,1</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3,7</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16,0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rPr>
                        <a:t>60</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200">
                          <a:solidFill>
                            <a:srgbClr val="000000"/>
                          </a:solidFill>
                          <a:latin typeface="Times New Roman"/>
                          <a:ea typeface="Times New Roman"/>
                        </a:rPr>
                        <a:t>0,9</a:t>
                      </a:r>
                      <a:endParaRPr lang="ru-RU" sz="1200">
                        <a:latin typeface="Times New Roman"/>
                        <a:ea typeface="Times New Roman"/>
                      </a:endParaRPr>
                    </a:p>
                  </a:txBody>
                  <a:tcPr marL="43688" marR="43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rPr>
                        <a:t>ранец</a:t>
                      </a:r>
                      <a:endParaRPr lang="ru-RU" sz="1200" dirty="0">
                        <a:latin typeface="Times New Roman"/>
                        <a:ea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971600" y="692304"/>
            <a:ext cx="583264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Анализ веса</a:t>
            </a:r>
            <a:r>
              <a:rPr kumimoji="0" lang="ru-RU" b="0" i="1"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портфелей учеников 1 класса</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57201"/>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260648"/>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Результаты взвешивания портфелей</a:t>
            </a:r>
            <a:endParaRPr lang="ru-RU" sz="2800" i="1" dirty="0" smtClean="0">
              <a:solidFill>
                <a:srgbClr val="C00000"/>
              </a:solidFill>
            </a:endParaRPr>
          </a:p>
        </p:txBody>
      </p:sp>
      <p:pic>
        <p:nvPicPr>
          <p:cNvPr id="6" name="Picture 11" descr="sh_esx600"/>
          <p:cNvPicPr>
            <a:picLocks noChangeAspect="1" noChangeArrowheads="1"/>
          </p:cNvPicPr>
          <p:nvPr/>
        </p:nvPicPr>
        <p:blipFill>
          <a:blip r:embed="rId3" cstate="print"/>
          <a:srcRect/>
          <a:stretch>
            <a:fillRect/>
          </a:stretch>
        </p:blipFill>
        <p:spPr bwMode="auto">
          <a:xfrm>
            <a:off x="7524328" y="188640"/>
            <a:ext cx="1223467" cy="1080120"/>
          </a:xfrm>
          <a:prstGeom prst="ellipse">
            <a:avLst/>
          </a:prstGeom>
          <a:ln>
            <a:noFill/>
          </a:ln>
          <a:effectLst>
            <a:softEdge rad="112500"/>
          </a:effectLst>
        </p:spPr>
      </p:pic>
      <p:graphicFrame>
        <p:nvGraphicFramePr>
          <p:cNvPr id="7" name="Таблица 6"/>
          <p:cNvGraphicFramePr>
            <a:graphicFrameLocks noGrp="1"/>
          </p:cNvGraphicFramePr>
          <p:nvPr/>
        </p:nvGraphicFramePr>
        <p:xfrm>
          <a:off x="467544" y="1268764"/>
          <a:ext cx="8280919" cy="5040560"/>
        </p:xfrm>
        <a:graphic>
          <a:graphicData uri="http://schemas.openxmlformats.org/drawingml/2006/table">
            <a:tbl>
              <a:tblPr/>
              <a:tblGrid>
                <a:gridCol w="2084665"/>
                <a:gridCol w="1059137"/>
                <a:gridCol w="1195299"/>
                <a:gridCol w="999674"/>
                <a:gridCol w="1008292"/>
                <a:gridCol w="742861"/>
                <a:gridCol w="1190991"/>
              </a:tblGrid>
              <a:tr h="1061169">
                <a:tc>
                  <a:txBody>
                    <a:bodyPr/>
                    <a:lstStyle/>
                    <a:p>
                      <a:pPr>
                        <a:lnSpc>
                          <a:spcPct val="115000"/>
                        </a:lnSpc>
                        <a:spcAft>
                          <a:spcPts val="0"/>
                        </a:spcAft>
                      </a:pPr>
                      <a:r>
                        <a:rPr lang="ru-RU" sz="1400" dirty="0">
                          <a:solidFill>
                            <a:srgbClr val="000000"/>
                          </a:solidFill>
                          <a:latin typeface="Times New Roman"/>
                          <a:ea typeface="Times New Roman"/>
                        </a:rPr>
                        <a:t> Ф. И. ученика</a:t>
                      </a:r>
                      <a:endParaRPr lang="ru-RU" sz="1400" dirty="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latin typeface="Times New Roman"/>
                          <a:ea typeface="Times New Roman"/>
                        </a:rPr>
                        <a:t>    Вес ученика, кг</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Вес портфеля, кг  </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 от веса ученика</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 превышения нормы</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latin typeface="Times New Roman"/>
                          <a:ea typeface="Times New Roman"/>
                        </a:rPr>
                        <a:t>Вес пуст. порт.</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latin typeface="Times New Roman"/>
                          <a:ea typeface="Times New Roman"/>
                        </a:rPr>
                        <a:t>вид школьного портфеля</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84">
                <a:tc>
                  <a:txBody>
                    <a:bodyPr/>
                    <a:lstStyle/>
                    <a:p>
                      <a:pPr>
                        <a:lnSpc>
                          <a:spcPct val="115000"/>
                        </a:lnSpc>
                        <a:spcAft>
                          <a:spcPts val="0"/>
                        </a:spcAft>
                      </a:pPr>
                      <a:r>
                        <a:rPr lang="ru-RU" sz="1400">
                          <a:solidFill>
                            <a:srgbClr val="000000"/>
                          </a:solidFill>
                          <a:latin typeface="Times New Roman"/>
                          <a:ea typeface="Times New Roman"/>
                        </a:rPr>
                        <a:t>Баймухамбетова Алина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41, 7</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rgbClr val="000000"/>
                          </a:solidFill>
                          <a:latin typeface="Times New Roman"/>
                          <a:ea typeface="Times New Roman"/>
                        </a:rPr>
                        <a:t>5,7</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12,7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27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0,8</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Бражников Егор</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40,4</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5,8</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14,4</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44</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0,7</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Близнецов Сергей</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33,0</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3,2</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9,7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0,9</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Журавлёва Даша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28,7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2,5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8,7</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0,5</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Иванова Лера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30,7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rgbClr val="000000"/>
                          </a:solidFill>
                          <a:latin typeface="Times New Roman"/>
                          <a:ea typeface="Times New Roman"/>
                        </a:rPr>
                        <a:t>5,3</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17,3</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73</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0,7</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84">
                <a:tc>
                  <a:txBody>
                    <a:bodyPr/>
                    <a:lstStyle/>
                    <a:p>
                      <a:pPr>
                        <a:lnSpc>
                          <a:spcPct val="115000"/>
                        </a:lnSpc>
                        <a:spcAft>
                          <a:spcPts val="0"/>
                        </a:spcAft>
                      </a:pPr>
                      <a:r>
                        <a:rPr lang="ru-RU" sz="1400">
                          <a:solidFill>
                            <a:srgbClr val="000000"/>
                          </a:solidFill>
                          <a:latin typeface="Times New Roman"/>
                          <a:ea typeface="Times New Roman"/>
                        </a:rPr>
                        <a:t>Ишмуратова Алина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52,0</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4,3</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8,3</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0,6</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Кузьменко Эдуард</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56,5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4,8</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8,5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0,9</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Курдупова Даша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36,8</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4,3</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11,7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17</a:t>
                      </a:r>
                      <a:endParaRPr lang="ru-RU" sz="1400" dirty="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dirty="0">
                          <a:solidFill>
                            <a:srgbClr val="000000"/>
                          </a:solidFill>
                          <a:latin typeface="Times New Roman"/>
                          <a:ea typeface="Times New Roman"/>
                        </a:rPr>
                        <a:t>0,9</a:t>
                      </a:r>
                      <a:endParaRPr lang="ru-RU" sz="1400" dirty="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Лёвин Александр</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39,6</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3,8</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9,6</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dirty="0">
                          <a:solidFill>
                            <a:srgbClr val="000000"/>
                          </a:solidFill>
                          <a:latin typeface="Times New Roman"/>
                          <a:ea typeface="Times New Roman"/>
                        </a:rPr>
                        <a:t>1,0</a:t>
                      </a:r>
                      <a:endParaRPr lang="ru-RU" sz="1400" dirty="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Мясникова Света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40,6</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latin typeface="Times New Roman"/>
                          <a:ea typeface="Times New Roman"/>
                        </a:rPr>
                        <a:t>    8,6</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0,5</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Недоводин Антон</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33,7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3,2</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9,5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0,4</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Нестеров  Саша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45,5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3,7</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8,1</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0,4</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сумка</a:t>
                      </a:r>
                      <a:endParaRPr lang="ru-RU" sz="1400" dirty="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3">
                <a:tc>
                  <a:txBody>
                    <a:bodyPr/>
                    <a:lstStyle/>
                    <a:p>
                      <a:pPr>
                        <a:lnSpc>
                          <a:spcPct val="115000"/>
                        </a:lnSpc>
                        <a:spcAft>
                          <a:spcPts val="0"/>
                        </a:spcAft>
                      </a:pPr>
                      <a:r>
                        <a:rPr lang="ru-RU" sz="1400">
                          <a:solidFill>
                            <a:srgbClr val="000000"/>
                          </a:solidFill>
                          <a:latin typeface="Times New Roman"/>
                          <a:ea typeface="Times New Roman"/>
                        </a:rPr>
                        <a:t>Рыбак Слава</a:t>
                      </a:r>
                      <a:endParaRPr lang="ru-RU" sz="1400">
                        <a:latin typeface="Times New Roman"/>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37,4</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4,3</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11,5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15</a:t>
                      </a:r>
                      <a:endParaRPr lang="ru-RU" sz="1400">
                        <a:latin typeface="Times New Roman"/>
                        <a:ea typeface="Times New Roman"/>
                      </a:endParaRPr>
                    </a:p>
                  </a:txBody>
                  <a:tcPr marL="59784" marR="597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400">
                        <a:latin typeface="Calibri"/>
                        <a:ea typeface="Times New Roman"/>
                      </a:endParaRPr>
                    </a:p>
                  </a:txBody>
                  <a:tcPr marL="59784" marR="59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сумка</a:t>
                      </a:r>
                      <a:endParaRPr lang="ru-RU" sz="1400" dirty="0">
                        <a:latin typeface="Times New Roman"/>
                        <a:ea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0" y="-1064059"/>
            <a:ext cx="7049430"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i="1" dirty="0" smtClean="0">
                <a:solidFill>
                  <a:srgbClr val="000000"/>
                </a:solidFill>
                <a:latin typeface="Arial" pitchFamily="34" charset="0"/>
                <a:ea typeface="Times New Roman" pitchFamily="18" charset="0"/>
                <a:cs typeface="Arial" pitchFamily="34" charset="0"/>
              </a:rPr>
              <a:t>                              </a:t>
            </a:r>
            <a:r>
              <a:rPr kumimoji="0" lang="ru-RU"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Анализ веса портфелей  учеников 5 класса</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57201"/>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260648"/>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Результаты взвешивания портфелей</a:t>
            </a:r>
            <a:endParaRPr lang="ru-RU" sz="2800" i="1" dirty="0" smtClean="0">
              <a:solidFill>
                <a:srgbClr val="C00000"/>
              </a:solidFill>
            </a:endParaRPr>
          </a:p>
        </p:txBody>
      </p:sp>
      <p:pic>
        <p:nvPicPr>
          <p:cNvPr id="6" name="Picture 11" descr="sh_esx600"/>
          <p:cNvPicPr>
            <a:picLocks noChangeAspect="1" noChangeArrowheads="1"/>
          </p:cNvPicPr>
          <p:nvPr/>
        </p:nvPicPr>
        <p:blipFill>
          <a:blip r:embed="rId3" cstate="print"/>
          <a:srcRect/>
          <a:stretch>
            <a:fillRect/>
          </a:stretch>
        </p:blipFill>
        <p:spPr bwMode="auto">
          <a:xfrm>
            <a:off x="7668344" y="0"/>
            <a:ext cx="1223467" cy="1080120"/>
          </a:xfrm>
          <a:prstGeom prst="ellipse">
            <a:avLst/>
          </a:prstGeom>
          <a:ln>
            <a:noFill/>
          </a:ln>
          <a:effectLst>
            <a:softEdge rad="112500"/>
          </a:effectLst>
        </p:spPr>
      </p:pic>
      <p:graphicFrame>
        <p:nvGraphicFramePr>
          <p:cNvPr id="7" name="Таблица 6"/>
          <p:cNvGraphicFramePr>
            <a:graphicFrameLocks noGrp="1"/>
          </p:cNvGraphicFramePr>
          <p:nvPr/>
        </p:nvGraphicFramePr>
        <p:xfrm>
          <a:off x="467544" y="1175155"/>
          <a:ext cx="8280919" cy="5152644"/>
        </p:xfrm>
        <a:graphic>
          <a:graphicData uri="http://schemas.openxmlformats.org/drawingml/2006/table">
            <a:tbl>
              <a:tblPr/>
              <a:tblGrid>
                <a:gridCol w="2474015"/>
                <a:gridCol w="1065853"/>
                <a:gridCol w="1201183"/>
                <a:gridCol w="1006590"/>
                <a:gridCol w="776612"/>
                <a:gridCol w="752732"/>
                <a:gridCol w="1003934"/>
              </a:tblGrid>
              <a:tr h="1615301">
                <a:tc>
                  <a:txBody>
                    <a:bodyPr/>
                    <a:lstStyle/>
                    <a:p>
                      <a:pPr>
                        <a:lnSpc>
                          <a:spcPct val="115000"/>
                        </a:lnSpc>
                        <a:spcAft>
                          <a:spcPts val="0"/>
                        </a:spcAft>
                      </a:pPr>
                      <a:r>
                        <a:rPr lang="ru-RU" sz="1400" dirty="0">
                          <a:solidFill>
                            <a:srgbClr val="000000"/>
                          </a:solidFill>
                          <a:latin typeface="Times New Roman"/>
                          <a:ea typeface="Times New Roman"/>
                        </a:rPr>
                        <a:t>Ф. И. </a:t>
                      </a:r>
                      <a:r>
                        <a:rPr lang="ru-RU" sz="1400" dirty="0" smtClean="0">
                          <a:solidFill>
                            <a:srgbClr val="000000"/>
                          </a:solidFill>
                          <a:latin typeface="Times New Roman"/>
                          <a:ea typeface="Times New Roman"/>
                        </a:rPr>
                        <a:t>ученик</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latin typeface="Times New Roman"/>
                          <a:ea typeface="Times New Roman"/>
                        </a:rPr>
                        <a:t>Вес ученика, кг</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latin typeface="Times New Roman"/>
                          <a:ea typeface="Times New Roman"/>
                        </a:rPr>
                        <a:t>Вес портфеля, кг </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 от веса ученика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 превышения нормы</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r>
                        <a:rPr lang="ru-RU" sz="1400" dirty="0" smtClean="0">
                          <a:solidFill>
                            <a:srgbClr val="000000"/>
                          </a:solidFill>
                          <a:latin typeface="Times New Roman"/>
                          <a:ea typeface="Times New Roman"/>
                        </a:rPr>
                        <a:t>Вес </a:t>
                      </a:r>
                      <a:r>
                        <a:rPr lang="ru-RU" sz="1400" dirty="0">
                          <a:solidFill>
                            <a:srgbClr val="000000"/>
                          </a:solidFill>
                          <a:latin typeface="Times New Roman"/>
                          <a:ea typeface="Times New Roman"/>
                        </a:rPr>
                        <a:t>пуст. порт.</a:t>
                      </a:r>
                      <a:endParaRPr lang="ru-RU" sz="1400" dirty="0">
                        <a:latin typeface="Times New Roman"/>
                        <a:ea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endParaRPr lang="ru-RU" sz="1400" dirty="0" smtClean="0">
                        <a:solidFill>
                          <a:srgbClr val="000000"/>
                        </a:solidFill>
                        <a:latin typeface="Times New Roman"/>
                        <a:ea typeface="Times New Roman"/>
                      </a:endParaRPr>
                    </a:p>
                    <a:p>
                      <a:pPr algn="ctr">
                        <a:lnSpc>
                          <a:spcPct val="115000"/>
                        </a:lnSpc>
                        <a:spcAft>
                          <a:spcPts val="0"/>
                        </a:spcAft>
                      </a:pPr>
                      <a:r>
                        <a:rPr lang="ru-RU" sz="1400" dirty="0" smtClean="0">
                          <a:solidFill>
                            <a:srgbClr val="000000"/>
                          </a:solidFill>
                          <a:latin typeface="Times New Roman"/>
                          <a:ea typeface="Times New Roman"/>
                        </a:rPr>
                        <a:t>вид </a:t>
                      </a:r>
                      <a:r>
                        <a:rPr lang="ru-RU" sz="1400" dirty="0">
                          <a:solidFill>
                            <a:srgbClr val="000000"/>
                          </a:solidFill>
                          <a:latin typeface="Times New Roman"/>
                          <a:ea typeface="Times New Roman"/>
                        </a:rPr>
                        <a:t>школьного портфеля</a:t>
                      </a:r>
                      <a:endParaRPr lang="ru-RU" sz="1400"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dirty="0">
                          <a:solidFill>
                            <a:srgbClr val="000000"/>
                          </a:solidFill>
                          <a:latin typeface="Times New Roman"/>
                          <a:ea typeface="Times New Roman"/>
                        </a:rPr>
                        <a:t>Анисимова Лера</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42,6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3,1</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7,3</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dirty="0" err="1">
                          <a:solidFill>
                            <a:srgbClr val="000000"/>
                          </a:solidFill>
                          <a:latin typeface="Times New Roman"/>
                          <a:ea typeface="Times New Roman"/>
                        </a:rPr>
                        <a:t>Арыстанов</a:t>
                      </a:r>
                      <a:r>
                        <a:rPr lang="ru-RU" sz="1400" dirty="0">
                          <a:solidFill>
                            <a:srgbClr val="000000"/>
                          </a:solidFill>
                          <a:latin typeface="Times New Roman"/>
                          <a:ea typeface="Times New Roman"/>
                        </a:rPr>
                        <a:t> </a:t>
                      </a:r>
                      <a:r>
                        <a:rPr lang="ru-RU" sz="1400" dirty="0" err="1">
                          <a:solidFill>
                            <a:srgbClr val="000000"/>
                          </a:solidFill>
                          <a:latin typeface="Times New Roman"/>
                          <a:ea typeface="Times New Roman"/>
                        </a:rPr>
                        <a:t>Арман</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44,5</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4,9</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11,0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0,7</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dirty="0">
                          <a:solidFill>
                            <a:srgbClr val="000000"/>
                          </a:solidFill>
                          <a:latin typeface="Times New Roman"/>
                          <a:ea typeface="Times New Roman"/>
                        </a:rPr>
                        <a:t>Ванюков Никита</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42,0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4,3</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10,2</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2</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0,8</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Васильева Анна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52,5</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4,4</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8,4</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сумка</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Думлер Зоя</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48,7</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2,4</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4,9</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0,5</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сумка</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Картавин Артём</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55,0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2,8</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5,1</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Мнацаканян Анна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43,0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2,5</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5,8</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0,8</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Мокляк Никита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123,0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3,8</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3,1</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0,7</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Мухамбеткалиев В.</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41,0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12,2</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22</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0,9</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Наумов Тарас</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95,0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3,4</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dirty="0">
                          <a:solidFill>
                            <a:srgbClr val="000000"/>
                          </a:solidFill>
                          <a:latin typeface="Times New Roman"/>
                          <a:ea typeface="Times New Roman"/>
                        </a:rPr>
                        <a:t>0,5</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рюкзак</a:t>
                      </a:r>
                      <a:endParaRPr lang="ru-RU" sz="140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Троицкий Валера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60,5</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3.2</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5,3</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dirty="0">
                          <a:solidFill>
                            <a:srgbClr val="000000"/>
                          </a:solidFill>
                          <a:latin typeface="Times New Roman"/>
                          <a:ea typeface="Times New Roman"/>
                        </a:rPr>
                        <a:t>0,8</a:t>
                      </a:r>
                      <a:endParaRPr lang="ru-RU" sz="1400" dirty="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Тарабрин Данила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80,1</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4,2</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5,2</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0,8</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44">
                <a:tc>
                  <a:txBody>
                    <a:bodyPr/>
                    <a:lstStyle/>
                    <a:p>
                      <a:pPr>
                        <a:lnSpc>
                          <a:spcPct val="115000"/>
                        </a:lnSpc>
                        <a:spcAft>
                          <a:spcPts val="0"/>
                        </a:spcAft>
                      </a:pPr>
                      <a:r>
                        <a:rPr lang="ru-RU" sz="1400">
                          <a:solidFill>
                            <a:srgbClr val="000000"/>
                          </a:solidFill>
                          <a:latin typeface="Times New Roman"/>
                          <a:ea typeface="Times New Roman"/>
                        </a:rPr>
                        <a:t>Забелина Влада</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56,0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3,1</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5,5</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0,6</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сумка</a:t>
                      </a:r>
                      <a:endParaRPr lang="ru-RU" sz="1400"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28">
                <a:tc>
                  <a:txBody>
                    <a:bodyPr/>
                    <a:lstStyle/>
                    <a:p>
                      <a:pPr>
                        <a:lnSpc>
                          <a:spcPct val="115000"/>
                        </a:lnSpc>
                        <a:spcAft>
                          <a:spcPts val="0"/>
                        </a:spcAft>
                      </a:pPr>
                      <a:r>
                        <a:rPr lang="ru-RU" sz="1400">
                          <a:solidFill>
                            <a:srgbClr val="000000"/>
                          </a:solidFill>
                          <a:latin typeface="Times New Roman"/>
                          <a:ea typeface="Times New Roman"/>
                        </a:rPr>
                        <a:t>Челобаев Ергали</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48,3</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6,3</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13,0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00000"/>
                          </a:solidFill>
                          <a:latin typeface="Times New Roman"/>
                          <a:ea typeface="Times New Roman"/>
                        </a:rPr>
                        <a:t>30</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a:solidFill>
                            <a:srgbClr val="000000"/>
                          </a:solidFill>
                          <a:latin typeface="Times New Roman"/>
                          <a:ea typeface="Times New Roman"/>
                        </a:rPr>
                        <a:t>0,9</a:t>
                      </a:r>
                      <a:endParaRPr lang="ru-RU" sz="1400">
                        <a:latin typeface="Times New Roman"/>
                        <a:ea typeface="Times New Roman"/>
                      </a:endParaRPr>
                    </a:p>
                  </a:txBody>
                  <a:tcPr marL="56795" marR="567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00000"/>
                          </a:solidFill>
                          <a:latin typeface="Times New Roman"/>
                          <a:ea typeface="Times New Roman"/>
                        </a:rPr>
                        <a:t>рюкзак</a:t>
                      </a:r>
                      <a:endParaRPr lang="ru-RU" sz="1400"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1064059"/>
            <a:ext cx="6985310"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Анализ веса портфелей  учеников 8 класса</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8520" y="-243408"/>
            <a:ext cx="9433048"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864095"/>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000" b="1" dirty="0" smtClean="0">
                <a:latin typeface="Times New Roman" pitchFamily="18" charset="0"/>
                <a:cs typeface="Times New Roman" pitchFamily="18" charset="0"/>
              </a:rPr>
              <a:t> </a:t>
            </a:r>
            <a:endParaRPr lang="ru-RU" sz="2800" i="1" dirty="0" smtClean="0">
              <a:solidFill>
                <a:srgbClr val="C00000"/>
              </a:solidFill>
            </a:endParaRPr>
          </a:p>
        </p:txBody>
      </p:sp>
      <p:graphicFrame>
        <p:nvGraphicFramePr>
          <p:cNvPr id="5" name="Диаграмма 4"/>
          <p:cNvGraphicFramePr/>
          <p:nvPr/>
        </p:nvGraphicFramePr>
        <p:xfrm>
          <a:off x="1259632" y="1412776"/>
          <a:ext cx="712879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4033" name="Rectangle 1"/>
          <p:cNvSpPr>
            <a:spLocks noChangeArrowheads="1"/>
          </p:cNvSpPr>
          <p:nvPr/>
        </p:nvSpPr>
        <p:spPr bwMode="auto">
          <a:xfrm>
            <a:off x="1547664" y="476907"/>
            <a:ext cx="59046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Анализ веса портфелей девочек ( 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8520" y="-243408"/>
            <a:ext cx="9433048"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864095"/>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000" b="1" dirty="0" smtClean="0">
                <a:latin typeface="Times New Roman" pitchFamily="18" charset="0"/>
                <a:cs typeface="Times New Roman" pitchFamily="18" charset="0"/>
              </a:rPr>
              <a:t> </a:t>
            </a:r>
            <a:endParaRPr lang="ru-RU" sz="2800" i="1" dirty="0" smtClean="0">
              <a:solidFill>
                <a:srgbClr val="C00000"/>
              </a:solidFill>
            </a:endParaRPr>
          </a:p>
        </p:txBody>
      </p:sp>
      <p:sp>
        <p:nvSpPr>
          <p:cNvPr id="44033" name="Rectangle 1"/>
          <p:cNvSpPr>
            <a:spLocks noChangeArrowheads="1"/>
          </p:cNvSpPr>
          <p:nvPr/>
        </p:nvSpPr>
        <p:spPr bwMode="auto">
          <a:xfrm>
            <a:off x="1043608" y="605997"/>
            <a:ext cx="720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Анализ веса портфелей </a:t>
            </a:r>
            <a:r>
              <a:rPr lang="ru-RU" sz="2400" i="1" dirty="0" smtClean="0">
                <a:solidFill>
                  <a:srgbClr val="000000"/>
                </a:solidFill>
                <a:latin typeface="Arial" pitchFamily="34" charset="0"/>
                <a:ea typeface="Times New Roman" pitchFamily="18" charset="0"/>
                <a:cs typeface="Arial" pitchFamily="34" charset="0"/>
              </a:rPr>
              <a:t>мальчиков</a:t>
            </a: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755576" y="1196752"/>
          <a:ext cx="7416824"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42888"/>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1080119"/>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Что выбрать</a:t>
            </a:r>
            <a:endParaRPr lang="ru-RU" sz="2800" i="1" dirty="0" smtClean="0">
              <a:solidFill>
                <a:srgbClr val="C00000"/>
              </a:solidFill>
            </a:endParaRPr>
          </a:p>
        </p:txBody>
      </p:sp>
      <p:pic>
        <p:nvPicPr>
          <p:cNvPr id="5" name="Рисунок 6" descr="91938_enl.jpg"/>
          <p:cNvPicPr>
            <a:picLocks noChangeAspect="1"/>
          </p:cNvPicPr>
          <p:nvPr/>
        </p:nvPicPr>
        <p:blipFill>
          <a:blip r:embed="rId3" cstate="print"/>
          <a:srcRect/>
          <a:stretch>
            <a:fillRect/>
          </a:stretch>
        </p:blipFill>
        <p:spPr bwMode="auto">
          <a:xfrm>
            <a:off x="323528" y="1196752"/>
            <a:ext cx="2643187" cy="2571179"/>
          </a:xfrm>
          <a:prstGeom prst="rect">
            <a:avLst/>
          </a:prstGeom>
          <a:noFill/>
          <a:ln w="9525">
            <a:noFill/>
            <a:miter lim="800000"/>
            <a:headEnd/>
            <a:tailEnd/>
          </a:ln>
        </p:spPr>
      </p:pic>
      <p:pic>
        <p:nvPicPr>
          <p:cNvPr id="6" name="Содержимое 5" descr="medium_ryukzak__art.28012.356__Bordovyiy_tsvetyi.JPG"/>
          <p:cNvPicPr>
            <a:picLocks noChangeAspect="1"/>
          </p:cNvPicPr>
          <p:nvPr/>
        </p:nvPicPr>
        <p:blipFill>
          <a:blip r:embed="rId4" cstate="print"/>
          <a:srcRect/>
          <a:stretch>
            <a:fillRect/>
          </a:stretch>
        </p:blipFill>
        <p:spPr bwMode="auto">
          <a:xfrm>
            <a:off x="6444208" y="1196752"/>
            <a:ext cx="2342133" cy="2592288"/>
          </a:xfrm>
          <a:prstGeom prst="rect">
            <a:avLst/>
          </a:prstGeom>
          <a:noFill/>
          <a:ln w="9525">
            <a:noFill/>
            <a:miter lim="800000"/>
            <a:headEnd/>
            <a:tailEnd/>
          </a:ln>
        </p:spPr>
      </p:pic>
      <p:pic>
        <p:nvPicPr>
          <p:cNvPr id="7" name="Рисунок 7" descr="product_450252_b2a54094_1.png"/>
          <p:cNvPicPr>
            <a:picLocks noChangeAspect="1"/>
          </p:cNvPicPr>
          <p:nvPr/>
        </p:nvPicPr>
        <p:blipFill>
          <a:blip r:embed="rId5" cstate="print"/>
          <a:srcRect/>
          <a:stretch>
            <a:fillRect/>
          </a:stretch>
        </p:blipFill>
        <p:spPr bwMode="auto">
          <a:xfrm>
            <a:off x="3203848" y="3645024"/>
            <a:ext cx="2500312" cy="2643187"/>
          </a:xfrm>
          <a:prstGeom prst="rect">
            <a:avLst/>
          </a:prstGeom>
          <a:noFill/>
          <a:ln w="9525">
            <a:noFill/>
            <a:miter lim="800000"/>
            <a:headEnd/>
            <a:tailEnd/>
          </a:ln>
        </p:spPr>
      </p:pic>
      <p:sp>
        <p:nvSpPr>
          <p:cNvPr id="8" name="Прямоугольник 7"/>
          <p:cNvSpPr/>
          <p:nvPr/>
        </p:nvSpPr>
        <p:spPr>
          <a:xfrm>
            <a:off x="395536" y="3982996"/>
            <a:ext cx="2592289" cy="523220"/>
          </a:xfrm>
          <a:prstGeom prst="rect">
            <a:avLst/>
          </a:prstGeom>
        </p:spPr>
        <p:txBody>
          <a:bodyPr wrap="square">
            <a:spAutoFit/>
          </a:bodyPr>
          <a:lstStyle/>
          <a:p>
            <a:pPr algn="ctr"/>
            <a:r>
              <a:rPr lang="ru-RU" sz="2800" i="1" dirty="0" smtClean="0">
                <a:solidFill>
                  <a:srgbClr val="C00000"/>
                </a:solidFill>
              </a:rPr>
              <a:t>портфель</a:t>
            </a:r>
            <a:endParaRPr lang="ru-RU" sz="2800" i="1" dirty="0">
              <a:solidFill>
                <a:srgbClr val="C00000"/>
              </a:solidFill>
            </a:endParaRPr>
          </a:p>
        </p:txBody>
      </p:sp>
      <p:sp>
        <p:nvSpPr>
          <p:cNvPr id="9" name="Прямоугольник 8"/>
          <p:cNvSpPr/>
          <p:nvPr/>
        </p:nvSpPr>
        <p:spPr>
          <a:xfrm>
            <a:off x="3563888" y="6093296"/>
            <a:ext cx="1296144" cy="523220"/>
          </a:xfrm>
          <a:prstGeom prst="rect">
            <a:avLst/>
          </a:prstGeom>
        </p:spPr>
        <p:txBody>
          <a:bodyPr wrap="square">
            <a:spAutoFit/>
          </a:bodyPr>
          <a:lstStyle/>
          <a:p>
            <a:pPr algn="ctr"/>
            <a:r>
              <a:rPr lang="ru-RU" sz="2800" i="1" dirty="0" smtClean="0">
                <a:solidFill>
                  <a:srgbClr val="C00000"/>
                </a:solidFill>
              </a:rPr>
              <a:t>  ранец</a:t>
            </a:r>
            <a:endParaRPr lang="ru-RU" sz="2800" i="1" dirty="0">
              <a:solidFill>
                <a:srgbClr val="C00000"/>
              </a:solidFill>
            </a:endParaRPr>
          </a:p>
        </p:txBody>
      </p:sp>
      <p:sp>
        <p:nvSpPr>
          <p:cNvPr id="11" name="Прямоугольник 10"/>
          <p:cNvSpPr/>
          <p:nvPr/>
        </p:nvSpPr>
        <p:spPr>
          <a:xfrm>
            <a:off x="5940152" y="4005064"/>
            <a:ext cx="1656184" cy="523220"/>
          </a:xfrm>
          <a:prstGeom prst="rect">
            <a:avLst/>
          </a:prstGeom>
        </p:spPr>
        <p:txBody>
          <a:bodyPr wrap="square">
            <a:spAutoFit/>
          </a:bodyPr>
          <a:lstStyle/>
          <a:p>
            <a:pPr algn="ctr"/>
            <a:r>
              <a:rPr lang="ru-RU" sz="2800" i="1" dirty="0" smtClean="0">
                <a:solidFill>
                  <a:srgbClr val="C00000"/>
                </a:solidFill>
              </a:rPr>
              <a:t>    рюкзак</a:t>
            </a:r>
            <a:endParaRPr lang="ru-RU" sz="2800" i="1" dirty="0">
              <a:solidFill>
                <a:srgbClr val="C00000"/>
              </a:solidFill>
            </a:endParaRPr>
          </a:p>
        </p:txBody>
      </p:sp>
      <p:pic>
        <p:nvPicPr>
          <p:cNvPr id="1027" name="Picture 3" descr="C:\Users\Галина\Desktop\10.jpg"/>
          <p:cNvPicPr>
            <a:picLocks noChangeAspect="1" noChangeArrowheads="1"/>
          </p:cNvPicPr>
          <p:nvPr/>
        </p:nvPicPr>
        <p:blipFill>
          <a:blip r:embed="rId6" cstate="print"/>
          <a:srcRect/>
          <a:stretch>
            <a:fillRect/>
          </a:stretch>
        </p:blipFill>
        <p:spPr bwMode="auto">
          <a:xfrm>
            <a:off x="2915816" y="1196752"/>
            <a:ext cx="3672408" cy="2592288"/>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42888"/>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864095"/>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000" b="1" dirty="0" smtClean="0">
                <a:latin typeface="Times New Roman" pitchFamily="18" charset="0"/>
                <a:cs typeface="Times New Roman" pitchFamily="18" charset="0"/>
              </a:rPr>
              <a:t> </a:t>
            </a:r>
            <a:endParaRPr lang="ru-RU" sz="2800" i="1" dirty="0" smtClean="0">
              <a:solidFill>
                <a:srgbClr val="C00000"/>
              </a:solidFill>
            </a:endParaRPr>
          </a:p>
        </p:txBody>
      </p:sp>
      <p:sp>
        <p:nvSpPr>
          <p:cNvPr id="16385" name="Rectangle 1"/>
          <p:cNvSpPr>
            <a:spLocks noChangeArrowheads="1"/>
          </p:cNvSpPr>
          <p:nvPr/>
        </p:nvSpPr>
        <p:spPr bwMode="auto">
          <a:xfrm>
            <a:off x="1874562" y="460747"/>
            <a:ext cx="539487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Анализ видов школьного портфеля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755576" y="980728"/>
          <a:ext cx="7488832"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43408"/>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792087"/>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404664"/>
            <a:ext cx="9036496" cy="576064"/>
          </a:xfrm>
        </p:spPr>
        <p:txBody>
          <a:bodyPr/>
          <a:lstStyle/>
          <a:p>
            <a:pPr eaLnBrk="1" hangingPunct="1">
              <a:lnSpc>
                <a:spcPct val="80000"/>
              </a:lnSpc>
            </a:pPr>
            <a:r>
              <a:rPr lang="ru-RU" sz="2800" b="1" i="1" dirty="0" smtClean="0">
                <a:solidFill>
                  <a:srgbClr val="C00000"/>
                </a:solidFill>
                <a:latin typeface="Times New Roman" pitchFamily="18" charset="0"/>
              </a:rPr>
              <a:t>10 признаков хорошего школьного ранца:</a:t>
            </a:r>
            <a:endParaRPr lang="ru-RU" sz="2800" i="1" dirty="0" smtClean="0">
              <a:solidFill>
                <a:srgbClr val="C00000"/>
              </a:solidFill>
            </a:endParaRPr>
          </a:p>
        </p:txBody>
      </p:sp>
      <p:sp>
        <p:nvSpPr>
          <p:cNvPr id="5" name="Прямоугольник 4"/>
          <p:cNvSpPr/>
          <p:nvPr/>
        </p:nvSpPr>
        <p:spPr>
          <a:xfrm>
            <a:off x="395536" y="980728"/>
            <a:ext cx="6120680" cy="5706177"/>
          </a:xfrm>
          <a:prstGeom prst="rect">
            <a:avLst/>
          </a:prstGeom>
        </p:spPr>
        <p:txBody>
          <a:bodyPr wrap="square">
            <a:spAutoFit/>
          </a:bodyPr>
          <a:lstStyle/>
          <a:p>
            <a:pPr eaLnBrk="1" hangingPunct="1">
              <a:lnSpc>
                <a:spcPct val="80000"/>
              </a:lnSpc>
              <a:buFont typeface="Wingdings" pitchFamily="2" charset="2"/>
              <a:buNone/>
            </a:pPr>
            <a:r>
              <a:rPr lang="ru-RU" sz="2400" b="1" i="1" dirty="0" smtClean="0">
                <a:solidFill>
                  <a:srgbClr val="C00000"/>
                </a:solidFill>
              </a:rPr>
              <a:t>1.</a:t>
            </a:r>
            <a:r>
              <a:rPr lang="ru-RU" sz="2400" i="1" dirty="0" smtClean="0">
                <a:solidFill>
                  <a:srgbClr val="C00000"/>
                </a:solidFill>
              </a:rPr>
              <a:t> </a:t>
            </a:r>
            <a:r>
              <a:rPr lang="ru-RU" sz="2400" i="1" dirty="0" smtClean="0">
                <a:solidFill>
                  <a:srgbClr val="7030A0"/>
                </a:solidFill>
              </a:rPr>
              <a:t>Масса пустого ранца не должна превышать 0,8 кг.</a:t>
            </a:r>
          </a:p>
          <a:p>
            <a:pPr eaLnBrk="1" hangingPunct="1">
              <a:lnSpc>
                <a:spcPct val="80000"/>
              </a:lnSpc>
              <a:buFont typeface="Wingdings" pitchFamily="2" charset="2"/>
              <a:buNone/>
            </a:pPr>
            <a:r>
              <a:rPr lang="ru-RU" sz="2400" b="1" i="1" dirty="0" smtClean="0">
                <a:solidFill>
                  <a:srgbClr val="C00000"/>
                </a:solidFill>
              </a:rPr>
              <a:t>2.</a:t>
            </a:r>
            <a:r>
              <a:rPr lang="ru-RU" sz="2400" i="1" dirty="0" smtClean="0">
                <a:solidFill>
                  <a:srgbClr val="C00000"/>
                </a:solidFill>
              </a:rPr>
              <a:t> </a:t>
            </a:r>
            <a:r>
              <a:rPr lang="ru-RU" sz="2400" i="1" dirty="0" smtClean="0">
                <a:solidFill>
                  <a:srgbClr val="7030A0"/>
                </a:solidFill>
              </a:rPr>
              <a:t>Наличие ортопедической спинки.</a:t>
            </a:r>
          </a:p>
          <a:p>
            <a:pPr eaLnBrk="1" hangingPunct="1">
              <a:lnSpc>
                <a:spcPct val="80000"/>
              </a:lnSpc>
              <a:buFont typeface="Wingdings" pitchFamily="2" charset="2"/>
              <a:buNone/>
            </a:pPr>
            <a:r>
              <a:rPr lang="ru-RU" sz="2400" b="1" i="1" dirty="0" smtClean="0">
                <a:solidFill>
                  <a:srgbClr val="C00000"/>
                </a:solidFill>
              </a:rPr>
              <a:t>3.</a:t>
            </a:r>
            <a:r>
              <a:rPr lang="ru-RU" sz="2400" i="1" dirty="0" smtClean="0">
                <a:solidFill>
                  <a:srgbClr val="C00000"/>
                </a:solidFill>
              </a:rPr>
              <a:t> </a:t>
            </a:r>
            <a:r>
              <a:rPr lang="ru-RU" sz="2400" i="1" dirty="0" smtClean="0">
                <a:solidFill>
                  <a:srgbClr val="7030A0"/>
                </a:solidFill>
              </a:rPr>
              <a:t>Изготовлен из непромокаемого прочного материала.</a:t>
            </a:r>
          </a:p>
          <a:p>
            <a:pPr eaLnBrk="1" hangingPunct="1">
              <a:lnSpc>
                <a:spcPct val="80000"/>
              </a:lnSpc>
              <a:buFont typeface="Wingdings" pitchFamily="2" charset="2"/>
              <a:buNone/>
            </a:pPr>
            <a:r>
              <a:rPr lang="ru-RU" sz="2400" b="1" i="1" dirty="0" smtClean="0">
                <a:solidFill>
                  <a:srgbClr val="C00000"/>
                </a:solidFill>
              </a:rPr>
              <a:t>4.</a:t>
            </a:r>
            <a:r>
              <a:rPr lang="ru-RU" sz="2400" i="1" dirty="0" smtClean="0">
                <a:solidFill>
                  <a:srgbClr val="C00000"/>
                </a:solidFill>
              </a:rPr>
              <a:t> </a:t>
            </a:r>
            <a:r>
              <a:rPr lang="ru-RU" sz="2400" i="1" dirty="0" smtClean="0">
                <a:solidFill>
                  <a:srgbClr val="7030A0"/>
                </a:solidFill>
              </a:rPr>
              <a:t>Мягкие широкие лямки</a:t>
            </a:r>
          </a:p>
          <a:p>
            <a:pPr eaLnBrk="1" hangingPunct="1">
              <a:lnSpc>
                <a:spcPct val="80000"/>
              </a:lnSpc>
              <a:buFont typeface="Wingdings" pitchFamily="2" charset="2"/>
              <a:buNone/>
            </a:pPr>
            <a:r>
              <a:rPr lang="ru-RU" sz="2400" b="1" i="1" dirty="0" smtClean="0">
                <a:solidFill>
                  <a:srgbClr val="C00000"/>
                </a:solidFill>
              </a:rPr>
              <a:t>5. </a:t>
            </a:r>
            <a:r>
              <a:rPr lang="ru-RU" sz="2400" i="1" dirty="0" smtClean="0">
                <a:solidFill>
                  <a:srgbClr val="7030A0"/>
                </a:solidFill>
              </a:rPr>
              <a:t>Светоотражающие элементы, которые обеспечат безопасность ребёнка при движении в темное время суток или в условиях недостаточной видимости.</a:t>
            </a:r>
          </a:p>
          <a:p>
            <a:pPr eaLnBrk="1" hangingPunct="1">
              <a:lnSpc>
                <a:spcPct val="80000"/>
              </a:lnSpc>
              <a:buFont typeface="Wingdings" pitchFamily="2" charset="2"/>
              <a:buNone/>
            </a:pPr>
            <a:r>
              <a:rPr lang="ru-RU" sz="2400" b="1" i="1" dirty="0" smtClean="0">
                <a:solidFill>
                  <a:srgbClr val="C00000"/>
                </a:solidFill>
              </a:rPr>
              <a:t>6.</a:t>
            </a:r>
            <a:r>
              <a:rPr lang="ru-RU" sz="2400" i="1" dirty="0" smtClean="0">
                <a:solidFill>
                  <a:srgbClr val="C00000"/>
                </a:solidFill>
              </a:rPr>
              <a:t> </a:t>
            </a:r>
            <a:r>
              <a:rPr lang="ru-RU" sz="2400" i="1" dirty="0" smtClean="0">
                <a:solidFill>
                  <a:srgbClr val="7030A0"/>
                </a:solidFill>
              </a:rPr>
              <a:t>Жесткий корпус.</a:t>
            </a:r>
          </a:p>
          <a:p>
            <a:pPr eaLnBrk="1" hangingPunct="1">
              <a:lnSpc>
                <a:spcPct val="80000"/>
              </a:lnSpc>
              <a:buFont typeface="Wingdings" pitchFamily="2" charset="2"/>
              <a:buNone/>
            </a:pPr>
            <a:r>
              <a:rPr lang="ru-RU" sz="2400" b="1" i="1" dirty="0" smtClean="0">
                <a:solidFill>
                  <a:srgbClr val="C00000"/>
                </a:solidFill>
              </a:rPr>
              <a:t>7.</a:t>
            </a:r>
            <a:r>
              <a:rPr lang="ru-RU" sz="2400" i="1" dirty="0" smtClean="0">
                <a:solidFill>
                  <a:srgbClr val="C00000"/>
                </a:solidFill>
              </a:rPr>
              <a:t> </a:t>
            </a:r>
            <a:r>
              <a:rPr lang="ru-RU" sz="2400" i="1" dirty="0" smtClean="0">
                <a:solidFill>
                  <a:srgbClr val="7030A0"/>
                </a:solidFill>
              </a:rPr>
              <a:t>Водонепроницаемое дно с ножками.</a:t>
            </a:r>
          </a:p>
          <a:p>
            <a:pPr eaLnBrk="1" hangingPunct="1">
              <a:lnSpc>
                <a:spcPct val="80000"/>
              </a:lnSpc>
              <a:buFont typeface="Wingdings" pitchFamily="2" charset="2"/>
              <a:buNone/>
            </a:pPr>
            <a:r>
              <a:rPr lang="ru-RU" sz="2400" b="1" i="1" dirty="0" smtClean="0">
                <a:solidFill>
                  <a:srgbClr val="C00000"/>
                </a:solidFill>
              </a:rPr>
              <a:t>8.</a:t>
            </a:r>
            <a:r>
              <a:rPr lang="ru-RU" sz="2400" i="1" dirty="0" smtClean="0">
                <a:solidFill>
                  <a:srgbClr val="C00000"/>
                </a:solidFill>
              </a:rPr>
              <a:t> </a:t>
            </a:r>
            <a:r>
              <a:rPr lang="ru-RU" sz="2400" i="1" dirty="0" smtClean="0">
                <a:solidFill>
                  <a:srgbClr val="7030A0"/>
                </a:solidFill>
              </a:rPr>
              <a:t>Удобные замки и молнии, закрыты клапанами.</a:t>
            </a:r>
          </a:p>
          <a:p>
            <a:pPr eaLnBrk="1" hangingPunct="1">
              <a:lnSpc>
                <a:spcPct val="80000"/>
              </a:lnSpc>
              <a:buFont typeface="Wingdings" pitchFamily="2" charset="2"/>
              <a:buNone/>
            </a:pPr>
            <a:r>
              <a:rPr lang="ru-RU" sz="2400" b="1" i="1" dirty="0" smtClean="0">
                <a:solidFill>
                  <a:srgbClr val="C00000"/>
                </a:solidFill>
              </a:rPr>
              <a:t>9.</a:t>
            </a:r>
            <a:r>
              <a:rPr lang="ru-RU" sz="2400" i="1" dirty="0" smtClean="0">
                <a:solidFill>
                  <a:srgbClr val="C00000"/>
                </a:solidFill>
              </a:rPr>
              <a:t> </a:t>
            </a:r>
            <a:r>
              <a:rPr lang="ru-RU" sz="2400" i="1" dirty="0" smtClean="0">
                <a:solidFill>
                  <a:srgbClr val="7030A0"/>
                </a:solidFill>
              </a:rPr>
              <a:t>Несколько карманов и удобные внутренние отделения.</a:t>
            </a:r>
          </a:p>
          <a:p>
            <a:pPr eaLnBrk="1" hangingPunct="1">
              <a:lnSpc>
                <a:spcPct val="80000"/>
              </a:lnSpc>
              <a:buFont typeface="Wingdings" pitchFamily="2" charset="2"/>
              <a:buNone/>
            </a:pPr>
            <a:r>
              <a:rPr lang="ru-RU" sz="2400" b="1" i="1" dirty="0" smtClean="0">
                <a:solidFill>
                  <a:srgbClr val="C00000"/>
                </a:solidFill>
              </a:rPr>
              <a:t>10</a:t>
            </a:r>
            <a:r>
              <a:rPr lang="ru-RU" sz="2400" b="1" i="1" dirty="0" smtClean="0">
                <a:solidFill>
                  <a:srgbClr val="7030A0"/>
                </a:solidFill>
              </a:rPr>
              <a:t>.</a:t>
            </a:r>
            <a:r>
              <a:rPr lang="ru-RU" sz="2400" i="1" dirty="0" smtClean="0">
                <a:solidFill>
                  <a:srgbClr val="C00000"/>
                </a:solidFill>
              </a:rPr>
              <a:t>  </a:t>
            </a:r>
            <a:r>
              <a:rPr lang="ru-RU" sz="2400" i="1" dirty="0" smtClean="0">
                <a:solidFill>
                  <a:srgbClr val="7030A0"/>
                </a:solidFill>
              </a:rPr>
              <a:t>Ручка у хорошего ранца должна быть неудобной, чтобы у ученика не возникало желания носить тяжести в руках.</a:t>
            </a:r>
          </a:p>
        </p:txBody>
      </p:sp>
      <p:pic>
        <p:nvPicPr>
          <p:cNvPr id="6" name="Picture 3"/>
          <p:cNvPicPr>
            <a:picLocks noChangeAspect="1" noChangeArrowheads="1"/>
          </p:cNvPicPr>
          <p:nvPr/>
        </p:nvPicPr>
        <p:blipFill>
          <a:blip r:embed="rId3" cstate="print"/>
          <a:srcRect/>
          <a:stretch>
            <a:fillRect/>
          </a:stretch>
        </p:blipFill>
        <p:spPr bwMode="auto">
          <a:xfrm>
            <a:off x="6300192" y="1052736"/>
            <a:ext cx="2611760" cy="5440362"/>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42888"/>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1979712" y="404665"/>
            <a:ext cx="4176464" cy="6048671"/>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1979712" y="404664"/>
            <a:ext cx="4536504" cy="6453336"/>
          </a:xfrm>
        </p:spPr>
        <p:txBody>
          <a:bodyPr/>
          <a:lstStyle/>
          <a:p>
            <a:r>
              <a:rPr lang="ru-RU" sz="2400" b="1" i="1" dirty="0" smtClean="0">
                <a:solidFill>
                  <a:srgbClr val="C00000"/>
                </a:solidFill>
              </a:rPr>
              <a:t>ШКОЛЬНЫЙ РЮКЗАК </a:t>
            </a:r>
            <a:r>
              <a:rPr lang="ru-RU" sz="4000" b="1" i="1" dirty="0" smtClean="0">
                <a:solidFill>
                  <a:srgbClr val="C00000"/>
                </a:solidFill>
              </a:rPr>
              <a:t>НЕ</a:t>
            </a:r>
            <a:r>
              <a:rPr lang="ru-RU" sz="2400" b="1" i="1" dirty="0" smtClean="0">
                <a:solidFill>
                  <a:srgbClr val="C00000"/>
                </a:solidFill>
              </a:rPr>
              <a:t> ПОДХОДИТ РЕБЕНКУ, ЕСЛИ:</a:t>
            </a:r>
          </a:p>
          <a:p>
            <a:pPr lvl="0" algn="l" eaLnBrk="1" hangingPunct="1">
              <a:spcBef>
                <a:spcPct val="0"/>
              </a:spcBef>
            </a:pPr>
            <a:r>
              <a:rPr lang="ru-RU" sz="1600" b="1" i="1" dirty="0" smtClean="0">
                <a:solidFill>
                  <a:srgbClr val="7030A0"/>
                </a:solidFill>
                <a:latin typeface="Arial" pitchFamily="34" charset="0"/>
                <a:ea typeface="Times New Roman" pitchFamily="18" charset="0"/>
                <a:cs typeface="Arial" pitchFamily="34" charset="0"/>
              </a:rPr>
              <a:t>- Не соответствует возрасту и росту ребенка. </a:t>
            </a:r>
          </a:p>
          <a:p>
            <a:pPr lvl="0" algn="l" eaLnBrk="1" hangingPunct="1">
              <a:spcBef>
                <a:spcPct val="0"/>
              </a:spcBef>
            </a:pPr>
            <a:r>
              <a:rPr lang="ru-RU" sz="1600" b="1" i="1" dirty="0" smtClean="0">
                <a:solidFill>
                  <a:srgbClr val="7030A0"/>
                </a:solidFill>
                <a:latin typeface="Arial" pitchFamily="34" charset="0"/>
                <a:ea typeface="Times New Roman" pitchFamily="18" charset="0"/>
                <a:cs typeface="Arial" pitchFamily="34" charset="0"/>
              </a:rPr>
              <a:t>- На плечах ребенка появляются красные отметки от лямок рюкзака.</a:t>
            </a:r>
            <a:endParaRPr lang="ru-RU" sz="1600" b="1" dirty="0" smtClean="0">
              <a:solidFill>
                <a:srgbClr val="7030A0"/>
              </a:solidFill>
              <a:latin typeface="Arial" pitchFamily="34" charset="0"/>
              <a:cs typeface="Arial" pitchFamily="34" charset="0"/>
            </a:endParaRPr>
          </a:p>
          <a:p>
            <a:pPr lvl="0" algn="l">
              <a:spcBef>
                <a:spcPct val="0"/>
              </a:spcBef>
            </a:pPr>
            <a:r>
              <a:rPr lang="ru-RU" sz="1600" b="1" i="1" dirty="0" smtClean="0">
                <a:solidFill>
                  <a:srgbClr val="7030A0"/>
                </a:solidFill>
                <a:latin typeface="Arial" pitchFamily="34" charset="0"/>
                <a:ea typeface="Times New Roman" pitchFamily="18" charset="0"/>
                <a:cs typeface="Arial" pitchFamily="34" charset="0"/>
              </a:rPr>
              <a:t>- Ребенок жалуется, что школьный рюкзак давит и жмёт ему, что у него болит шея, плечи или спина, возникает чувство покалывания и онемения в руках.</a:t>
            </a:r>
            <a:endParaRPr lang="ru-RU" sz="1600" b="1" dirty="0" smtClean="0">
              <a:solidFill>
                <a:srgbClr val="7030A0"/>
              </a:solidFill>
              <a:latin typeface="Arial" pitchFamily="34" charset="0"/>
              <a:cs typeface="Arial" pitchFamily="34" charset="0"/>
            </a:endParaRPr>
          </a:p>
          <a:p>
            <a:pPr lvl="0" algn="l">
              <a:spcBef>
                <a:spcPct val="0"/>
              </a:spcBef>
            </a:pPr>
            <a:r>
              <a:rPr lang="ru-RU" sz="1600" b="1" i="1" dirty="0" smtClean="0">
                <a:solidFill>
                  <a:srgbClr val="7030A0"/>
                </a:solidFill>
                <a:latin typeface="Arial" pitchFamily="34" charset="0"/>
                <a:ea typeface="Times New Roman" pitchFamily="18" charset="0"/>
                <a:cs typeface="Arial" pitchFamily="34" charset="0"/>
              </a:rPr>
              <a:t>- Тело ребенка принимает неестественное положение при ношении рюкзака: шея вытянута вперед, голова наклонена, тело отклонено в бок.</a:t>
            </a:r>
            <a:endParaRPr lang="ru-RU" sz="1600" b="1" dirty="0" smtClean="0">
              <a:solidFill>
                <a:srgbClr val="7030A0"/>
              </a:solidFill>
              <a:latin typeface="Arial" pitchFamily="34" charset="0"/>
              <a:cs typeface="Arial" pitchFamily="34" charset="0"/>
            </a:endParaRPr>
          </a:p>
          <a:p>
            <a:pPr lvl="0" algn="l">
              <a:spcBef>
                <a:spcPct val="0"/>
              </a:spcBef>
            </a:pPr>
            <a:r>
              <a:rPr lang="ru-RU" sz="1600" b="1" i="1" dirty="0" smtClean="0">
                <a:solidFill>
                  <a:srgbClr val="7030A0"/>
                </a:solidFill>
                <a:latin typeface="Arial" pitchFamily="34" charset="0"/>
                <a:ea typeface="Times New Roman" pitchFamily="18" charset="0"/>
                <a:cs typeface="Arial" pitchFamily="34" charset="0"/>
              </a:rPr>
              <a:t>- Ребенок с большими усилиями со своей стороны поднимает и надевает школьный рюкзак, наполненный аксессуарами для школы.</a:t>
            </a:r>
            <a:endParaRPr lang="ru-RU" sz="1600" b="1" dirty="0" smtClean="0">
              <a:solidFill>
                <a:srgbClr val="7030A0"/>
              </a:solidFill>
              <a:latin typeface="Arial" pitchFamily="34" charset="0"/>
              <a:cs typeface="Arial" pitchFamily="34" charset="0"/>
            </a:endParaRPr>
          </a:p>
          <a:p>
            <a:pPr lvl="0" algn="l">
              <a:spcBef>
                <a:spcPct val="0"/>
              </a:spcBef>
            </a:pPr>
            <a:r>
              <a:rPr lang="ru-RU" sz="1600" b="1" i="1" dirty="0" smtClean="0">
                <a:solidFill>
                  <a:srgbClr val="7030A0"/>
                </a:solidFill>
                <a:latin typeface="Arial" pitchFamily="34" charset="0"/>
                <a:ea typeface="Times New Roman" pitchFamily="18" charset="0"/>
                <a:cs typeface="Arial" pitchFamily="34" charset="0"/>
              </a:rPr>
              <a:t>- У ребенка появляется спотыкающаяся походка, ему трудно подняться по лестнице.</a:t>
            </a:r>
            <a:endParaRPr lang="ru-RU" sz="1600" b="1" dirty="0" smtClean="0">
              <a:solidFill>
                <a:srgbClr val="7030A0"/>
              </a:solidFill>
              <a:latin typeface="Arial" pitchFamily="34" charset="0"/>
              <a:cs typeface="Arial" pitchFamily="34" charset="0"/>
            </a:endParaRPr>
          </a:p>
          <a:p>
            <a:endParaRPr lang="ru-RU" sz="2000" b="1" i="1" dirty="0" smtClean="0">
              <a:solidFill>
                <a:srgbClr val="C00000"/>
              </a:solidFill>
            </a:endParaRPr>
          </a:p>
          <a:p>
            <a:r>
              <a:rPr lang="ru-RU" sz="2800" i="1" dirty="0" smtClean="0"/>
              <a:t> </a:t>
            </a:r>
            <a:endParaRPr lang="ru-RU" sz="2800" dirty="0" smtClean="0"/>
          </a:p>
          <a:p>
            <a:pPr eaLnBrk="1" hangingPunct="1">
              <a:lnSpc>
                <a:spcPct val="80000"/>
              </a:lnSpc>
            </a:pPr>
            <a:endParaRPr lang="ru-RU" sz="2800" i="1" dirty="0" smtClean="0">
              <a:solidFill>
                <a:srgbClr val="C00000"/>
              </a:solidFill>
            </a:endParaRPr>
          </a:p>
        </p:txBody>
      </p:sp>
      <p:pic>
        <p:nvPicPr>
          <p:cNvPr id="5" name="Рисунок 4" descr="нарушение осанки"/>
          <p:cNvPicPr/>
          <p:nvPr/>
        </p:nvPicPr>
        <p:blipFill>
          <a:blip r:embed="rId3" cstate="print"/>
          <a:srcRect/>
          <a:stretch>
            <a:fillRect/>
          </a:stretch>
        </p:blipFill>
        <p:spPr bwMode="auto">
          <a:xfrm>
            <a:off x="6444208" y="2780928"/>
            <a:ext cx="2412876" cy="3810000"/>
          </a:xfrm>
          <a:prstGeom prst="rect">
            <a:avLst/>
          </a:prstGeom>
          <a:ln>
            <a:noFill/>
          </a:ln>
          <a:effectLst>
            <a:softEdge rad="112500"/>
          </a:effectLst>
        </p:spPr>
      </p:pic>
      <p:pic>
        <p:nvPicPr>
          <p:cNvPr id="6" name="Рисунок 5" descr="Новый концепт ортопедического школьного рюкзака"/>
          <p:cNvPicPr/>
          <p:nvPr/>
        </p:nvPicPr>
        <p:blipFill>
          <a:blip r:embed="rId4" cstate="print"/>
          <a:srcRect/>
          <a:stretch>
            <a:fillRect/>
          </a:stretch>
        </p:blipFill>
        <p:spPr bwMode="auto">
          <a:xfrm>
            <a:off x="467544" y="1844824"/>
            <a:ext cx="1524000" cy="4714875"/>
          </a:xfrm>
          <a:prstGeom prst="rect">
            <a:avLst/>
          </a:prstGeom>
          <a:ln>
            <a:noFill/>
          </a:ln>
          <a:effectLst>
            <a:softEdge rad="112500"/>
          </a:effectLst>
        </p:spPr>
      </p:pic>
      <p:sp>
        <p:nvSpPr>
          <p:cNvPr id="2049" name="Rectangle 1"/>
          <p:cNvSpPr>
            <a:spLocks noChangeArrowheads="1"/>
          </p:cNvSpPr>
          <p:nvPr/>
        </p:nvSpPr>
        <p:spPr bwMode="auto">
          <a:xfrm>
            <a:off x="0" y="-1756556"/>
            <a:ext cx="2122697" cy="39703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i="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1400" i="1" dirty="0" smtClean="0">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0528" y="-243408"/>
            <a:ext cx="9505056"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611560" y="332656"/>
            <a:ext cx="7920880" cy="5760640"/>
          </a:xfrm>
        </p:spPr>
        <p:txBody>
          <a:bodyPr/>
          <a:lstStyle/>
          <a:p>
            <a:r>
              <a:rPr lang="ru-RU" sz="2800" b="1" i="1" dirty="0" smtClean="0">
                <a:solidFill>
                  <a:srgbClr val="C00000"/>
                </a:solidFill>
              </a:rPr>
              <a:t>Рекомендации учителям:</a:t>
            </a:r>
            <a:endParaRPr lang="ru-RU" sz="2800" dirty="0" smtClean="0">
              <a:solidFill>
                <a:srgbClr val="C00000"/>
              </a:solidFill>
            </a:endParaRPr>
          </a:p>
          <a:p>
            <a:r>
              <a:rPr lang="ru-RU" sz="1800" b="1" i="1" dirty="0" smtClean="0">
                <a:solidFill>
                  <a:srgbClr val="C00000"/>
                </a:solidFill>
              </a:rPr>
              <a:t>1. </a:t>
            </a:r>
            <a:r>
              <a:rPr lang="ru-RU" sz="1800" b="1" i="1" dirty="0" smtClean="0">
                <a:solidFill>
                  <a:srgbClr val="7030A0"/>
                </a:solidFill>
              </a:rPr>
              <a:t>Оборудовать в школе места для хранения личных вещей.</a:t>
            </a:r>
            <a:endParaRPr lang="ru-RU" sz="1800" b="1" dirty="0" smtClean="0">
              <a:solidFill>
                <a:srgbClr val="7030A0"/>
              </a:solidFill>
            </a:endParaRPr>
          </a:p>
          <a:p>
            <a:r>
              <a:rPr lang="ru-RU" sz="1800" b="1" i="1" dirty="0" smtClean="0">
                <a:solidFill>
                  <a:srgbClr val="C00000"/>
                </a:solidFill>
              </a:rPr>
              <a:t>2.</a:t>
            </a:r>
            <a:r>
              <a:rPr lang="ru-RU" sz="1800" b="1" i="1" dirty="0" smtClean="0">
                <a:solidFill>
                  <a:srgbClr val="7030A0"/>
                </a:solidFill>
              </a:rPr>
              <a:t> Разрешать носить один комплект учебников на парту. </a:t>
            </a:r>
            <a:endParaRPr lang="ru-RU" sz="1800" b="1" dirty="0" smtClean="0">
              <a:solidFill>
                <a:srgbClr val="7030A0"/>
              </a:solidFill>
            </a:endParaRPr>
          </a:p>
          <a:p>
            <a:r>
              <a:rPr lang="ru-RU" sz="1800" b="1" i="1" dirty="0" smtClean="0">
                <a:solidFill>
                  <a:srgbClr val="C00000"/>
                </a:solidFill>
              </a:rPr>
              <a:t>3. </a:t>
            </a:r>
            <a:r>
              <a:rPr lang="ru-RU" sz="1800" b="1" i="1" dirty="0" smtClean="0">
                <a:solidFill>
                  <a:srgbClr val="7030A0"/>
                </a:solidFill>
              </a:rPr>
              <a:t>При составлении школьного расписания необходимо учитывать вес учебных комплектов, так как в один день портфель может быть тяжелый, а в другой – легкий</a:t>
            </a:r>
            <a:r>
              <a:rPr lang="ru-RU" sz="2800" b="1" i="1" dirty="0" smtClean="0">
                <a:solidFill>
                  <a:srgbClr val="7030A0"/>
                </a:solidFill>
              </a:rPr>
              <a:t>.</a:t>
            </a:r>
          </a:p>
          <a:p>
            <a:r>
              <a:rPr lang="ru-RU" sz="2800" b="1" i="1" dirty="0" smtClean="0">
                <a:solidFill>
                  <a:srgbClr val="C00000"/>
                </a:solidFill>
              </a:rPr>
              <a:t> </a:t>
            </a:r>
            <a:endParaRPr lang="ru-RU" sz="2800" dirty="0" smtClean="0"/>
          </a:p>
        </p:txBody>
      </p:sp>
      <p:pic>
        <p:nvPicPr>
          <p:cNvPr id="5" name="Picture 2" descr="C:\Users\Галина\Desktop\i.jpg"/>
          <p:cNvPicPr>
            <a:picLocks noChangeAspect="1" noChangeArrowheads="1"/>
          </p:cNvPicPr>
          <p:nvPr/>
        </p:nvPicPr>
        <p:blipFill>
          <a:blip r:embed="rId3" cstate="print"/>
          <a:srcRect/>
          <a:stretch>
            <a:fillRect/>
          </a:stretch>
        </p:blipFill>
        <p:spPr bwMode="auto">
          <a:xfrm>
            <a:off x="1187624" y="2708920"/>
            <a:ext cx="5256584" cy="3672408"/>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96552" y="-242888"/>
            <a:ext cx="9649072" cy="7632328"/>
          </a:xfrm>
          <a:prstGeom prst="rect">
            <a:avLst/>
          </a:prstGeom>
          <a:noFill/>
          <a:ln w="9525">
            <a:noFill/>
            <a:miter lim="800000"/>
            <a:headEnd/>
            <a:tailEnd/>
          </a:ln>
        </p:spPr>
      </p:pic>
      <p:sp>
        <p:nvSpPr>
          <p:cNvPr id="9218" name="Rectangle 2"/>
          <p:cNvSpPr>
            <a:spLocks noGrp="1" noChangeArrowheads="1"/>
          </p:cNvSpPr>
          <p:nvPr>
            <p:ph type="ctrTitle"/>
          </p:nvPr>
        </p:nvSpPr>
        <p:spPr>
          <a:xfrm>
            <a:off x="755576" y="2348880"/>
            <a:ext cx="7561263" cy="1470025"/>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Обоснование:</a:t>
            </a:r>
            <a:br>
              <a:rPr lang="ru-RU" sz="4000" b="1" i="1" dirty="0" smtClean="0">
                <a:solidFill>
                  <a:srgbClr val="C00000"/>
                </a:solidFill>
              </a:rPr>
            </a:br>
            <a:r>
              <a:rPr lang="ru-RU" sz="1800" b="1" i="1" dirty="0" smtClean="0">
                <a:solidFill>
                  <a:srgbClr val="7030A0"/>
                </a:solidFill>
              </a:rPr>
              <a:t>Позвоночник – это не просто стержень нашего организма. Вместе со скелетом он служит для защиты внутренних органов от внешних повреждений. Искривление позвоночника становится основной причиной возникновения проблем со здоровьем. Наблюдая за обучающимися нашего лицея, мы поняли, что многие лицеисты имеют «неправильные» портфели, а значит, попадают в группу риска по заболеванию опорно-двигательного аппарата. Проведя опрос с обучающимися, изучив медицинские показатели, мы убедились, что проблема имеется и нужно принимать меры по её устранению.</a:t>
            </a:r>
            <a:br>
              <a:rPr lang="ru-RU" sz="1800" b="1" i="1" dirty="0" smtClean="0">
                <a:solidFill>
                  <a:srgbClr val="7030A0"/>
                </a:solidFill>
              </a:rPr>
            </a:br>
            <a:r>
              <a:rPr lang="ru-RU" sz="1800" b="1" i="1" dirty="0" smtClean="0">
                <a:solidFill>
                  <a:srgbClr val="7030A0"/>
                </a:solidFill>
              </a:rPr>
              <a:t>Участники проекта собрали необходимую информацию, проанализировали полученные данные, решили математические задачи  и разработали рекомендации по данной, на наш взгляд, очень актуальной теме.</a:t>
            </a:r>
            <a:r>
              <a:rPr lang="ru-RU" sz="4000" dirty="0" smtClean="0">
                <a:solidFill>
                  <a:srgbClr val="7030A0"/>
                </a:solidFill>
              </a:rPr>
              <a:t/>
            </a:r>
            <a:br>
              <a:rPr lang="ru-RU" sz="4000" dirty="0" smtClean="0">
                <a:solidFill>
                  <a:srgbClr val="7030A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733256"/>
            <a:ext cx="6336704" cy="888132"/>
          </a:xfrm>
        </p:spPr>
        <p:txBody>
          <a:bodyPr/>
          <a:lstStyle/>
          <a:p>
            <a:pPr eaLnBrk="1" hangingPunct="1">
              <a:lnSpc>
                <a:spcPct val="80000"/>
              </a:lnSpc>
            </a:pPr>
            <a:endParaRPr lang="ru-RU" sz="2400" b="1" i="1" dirty="0" smtClean="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96552" y="0"/>
            <a:ext cx="9865096"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323528" y="188640"/>
            <a:ext cx="8424936" cy="2376264"/>
          </a:xfrm>
        </p:spPr>
        <p:txBody>
          <a:bodyPr/>
          <a:lstStyle/>
          <a:p>
            <a:pPr eaLnBrk="1" hangingPunct="1">
              <a:lnSpc>
                <a:spcPct val="80000"/>
              </a:lnSpc>
            </a:pPr>
            <a:endParaRPr lang="ru-RU" sz="2800" b="1" dirty="0" smtClean="0">
              <a:solidFill>
                <a:srgbClr val="C00000"/>
              </a:solidFill>
              <a:latin typeface="Times New Roman" pitchFamily="18" charset="0"/>
              <a:cs typeface="Times New Roman" pitchFamily="18" charset="0"/>
            </a:endParaRPr>
          </a:p>
          <a:p>
            <a:pPr eaLnBrk="1" hangingPunct="1">
              <a:lnSpc>
                <a:spcPct val="80000"/>
              </a:lnSpc>
            </a:pPr>
            <a:endParaRPr lang="ru-RU" sz="3600" b="1" i="1" dirty="0" smtClean="0">
              <a:solidFill>
                <a:srgbClr val="7030A0"/>
              </a:solidFill>
              <a:latin typeface="Times New Roman" pitchFamily="18" charset="0"/>
            </a:endParaRPr>
          </a:p>
          <a:p>
            <a:pPr eaLnBrk="1" hangingPunct="1">
              <a:lnSpc>
                <a:spcPct val="80000"/>
              </a:lnSpc>
            </a:pPr>
            <a:endParaRPr lang="ru-RU" sz="3600" i="1" dirty="0" smtClean="0">
              <a:solidFill>
                <a:srgbClr val="C00000"/>
              </a:solidFill>
            </a:endParaRPr>
          </a:p>
        </p:txBody>
      </p:sp>
      <p:sp>
        <p:nvSpPr>
          <p:cNvPr id="5" name="Прямоугольник 4"/>
          <p:cNvSpPr/>
          <p:nvPr/>
        </p:nvSpPr>
        <p:spPr>
          <a:xfrm>
            <a:off x="899592" y="1052736"/>
            <a:ext cx="7128792" cy="3447098"/>
          </a:xfrm>
          <a:prstGeom prst="rect">
            <a:avLst/>
          </a:prstGeom>
        </p:spPr>
        <p:txBody>
          <a:bodyPr wrap="square">
            <a:spAutoFit/>
          </a:bodyPr>
          <a:lstStyle/>
          <a:p>
            <a:pPr algn="ctr"/>
            <a:r>
              <a:rPr lang="ru-RU" sz="2800" b="1" i="1" dirty="0" smtClean="0">
                <a:solidFill>
                  <a:srgbClr val="C00000"/>
                </a:solidFill>
              </a:rPr>
              <a:t>Рекомендации ученикам:</a:t>
            </a:r>
            <a:endParaRPr lang="ru-RU" sz="2800" dirty="0" smtClean="0">
              <a:solidFill>
                <a:srgbClr val="C00000"/>
              </a:solidFill>
            </a:endParaRPr>
          </a:p>
          <a:p>
            <a:pPr algn="ctr"/>
            <a:r>
              <a:rPr lang="ru-RU" b="1" i="1" dirty="0" smtClean="0">
                <a:solidFill>
                  <a:srgbClr val="C00000"/>
                </a:solidFill>
              </a:rPr>
              <a:t>1.</a:t>
            </a:r>
            <a:r>
              <a:rPr lang="ru-RU" b="1" i="1" dirty="0" smtClean="0">
                <a:solidFill>
                  <a:srgbClr val="7030A0"/>
                </a:solidFill>
              </a:rPr>
              <a:t>Не носите лишнего в ранцах.</a:t>
            </a:r>
            <a:endParaRPr lang="ru-RU" b="1" dirty="0" smtClean="0">
              <a:solidFill>
                <a:srgbClr val="7030A0"/>
              </a:solidFill>
            </a:endParaRPr>
          </a:p>
          <a:p>
            <a:pPr algn="ctr"/>
            <a:r>
              <a:rPr lang="ru-RU" b="1" i="1" dirty="0" smtClean="0">
                <a:solidFill>
                  <a:srgbClr val="C00000"/>
                </a:solidFill>
              </a:rPr>
              <a:t>2.</a:t>
            </a:r>
            <a:r>
              <a:rPr lang="ru-RU" b="1" i="1" dirty="0" smtClean="0">
                <a:solidFill>
                  <a:srgbClr val="7030A0"/>
                </a:solidFill>
              </a:rPr>
              <a:t>Проверяйте ранец ежедневно и не забывайте убрать  из него  ненужные учебники.</a:t>
            </a:r>
            <a:endParaRPr lang="ru-RU" b="1" dirty="0" smtClean="0">
              <a:solidFill>
                <a:srgbClr val="7030A0"/>
              </a:solidFill>
            </a:endParaRPr>
          </a:p>
          <a:p>
            <a:pPr algn="ctr"/>
            <a:r>
              <a:rPr lang="ru-RU" b="1" i="1" dirty="0" smtClean="0">
                <a:solidFill>
                  <a:srgbClr val="C00000"/>
                </a:solidFill>
              </a:rPr>
              <a:t>3.</a:t>
            </a:r>
            <a:r>
              <a:rPr lang="ru-RU" b="1" i="1" dirty="0" smtClean="0">
                <a:solidFill>
                  <a:srgbClr val="7030A0"/>
                </a:solidFill>
              </a:rPr>
              <a:t>Электронные «игрушки» используйте не только как развлечение на переменах, а как электронную книгу.</a:t>
            </a:r>
            <a:endParaRPr lang="ru-RU" b="1" dirty="0" smtClean="0">
              <a:solidFill>
                <a:srgbClr val="7030A0"/>
              </a:solidFill>
            </a:endParaRPr>
          </a:p>
          <a:p>
            <a:pPr algn="ctr"/>
            <a:r>
              <a:rPr lang="ru-RU" b="1" i="1" dirty="0" smtClean="0">
                <a:solidFill>
                  <a:srgbClr val="C00000"/>
                </a:solidFill>
              </a:rPr>
              <a:t>4.</a:t>
            </a:r>
            <a:r>
              <a:rPr lang="ru-RU" b="1" i="1" dirty="0" smtClean="0">
                <a:solidFill>
                  <a:srgbClr val="7030A0"/>
                </a:solidFill>
              </a:rPr>
              <a:t> Научитесь выполнять простые упражнения, развивающие мышцы спины и брюшного пресса. Разминку необходимо проводить хотя бы три раза в неделю. «Включать" свои мышцы нужно учиться с детства, чтобы привычка держать спину прямо осталась на всю жизнь.</a:t>
            </a:r>
            <a:r>
              <a:rPr lang="ru-RU" sz="2800" b="1" i="1" dirty="0" smtClean="0">
                <a:solidFill>
                  <a:srgbClr val="7030A0"/>
                </a:solidFill>
              </a:rPr>
              <a:t> </a:t>
            </a:r>
            <a:endParaRPr lang="ru-RU" sz="2800" b="1" dirty="0" smtClean="0">
              <a:solidFill>
                <a:srgbClr val="7030A0"/>
              </a:solidFill>
            </a:endParaRPr>
          </a:p>
        </p:txBody>
      </p:sp>
      <p:pic>
        <p:nvPicPr>
          <p:cNvPr id="6" name="Picture 2" descr="C:\Users\Галина\Desktop\i.jpg"/>
          <p:cNvPicPr>
            <a:picLocks noChangeAspect="1" noChangeArrowheads="1"/>
          </p:cNvPicPr>
          <p:nvPr/>
        </p:nvPicPr>
        <p:blipFill>
          <a:blip r:embed="rId3" cstate="print"/>
          <a:srcRect/>
          <a:stretch>
            <a:fillRect/>
          </a:stretch>
        </p:blipFill>
        <p:spPr bwMode="auto">
          <a:xfrm>
            <a:off x="0" y="4293096"/>
            <a:ext cx="3600400" cy="269168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0528" y="-242888"/>
            <a:ext cx="9505056" cy="7344296"/>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539552" y="548680"/>
            <a:ext cx="7992888" cy="3168352"/>
          </a:xfrm>
        </p:spPr>
        <p:txBody>
          <a:bodyPr/>
          <a:lstStyle/>
          <a:p>
            <a:r>
              <a:rPr lang="ru-RU" sz="2800" b="1" i="1" dirty="0" smtClean="0">
                <a:solidFill>
                  <a:srgbClr val="C00000"/>
                </a:solidFill>
              </a:rPr>
              <a:t>Рекомендации родителям:</a:t>
            </a:r>
            <a:endParaRPr lang="ru-RU" sz="2800" dirty="0" smtClean="0">
              <a:solidFill>
                <a:srgbClr val="C00000"/>
              </a:solidFill>
            </a:endParaRPr>
          </a:p>
          <a:p>
            <a:r>
              <a:rPr lang="ru-RU" sz="2800" i="1" dirty="0" smtClean="0">
                <a:solidFill>
                  <a:srgbClr val="C00000"/>
                </a:solidFill>
              </a:rPr>
              <a:t> </a:t>
            </a:r>
            <a:r>
              <a:rPr lang="ru-RU" sz="2800" b="1" i="1" dirty="0" smtClean="0">
                <a:solidFill>
                  <a:srgbClr val="7030A0"/>
                </a:solidFill>
              </a:rPr>
              <a:t>Просим вас при покупке портфеля отдавать предпочтение ранцу, но</a:t>
            </a:r>
            <a:endParaRPr lang="ru-RU" sz="2800" b="1" dirty="0" smtClean="0">
              <a:solidFill>
                <a:srgbClr val="7030A0"/>
              </a:solidFill>
            </a:endParaRPr>
          </a:p>
          <a:p>
            <a:r>
              <a:rPr lang="ru-RU" sz="2800" b="1" i="1" dirty="0" smtClean="0">
                <a:solidFill>
                  <a:srgbClr val="7030A0"/>
                </a:solidFill>
              </a:rPr>
              <a:t>- не покупайте тяжелые ранцы!</a:t>
            </a:r>
            <a:endParaRPr lang="ru-RU" sz="2800" b="1" dirty="0" smtClean="0">
              <a:solidFill>
                <a:srgbClr val="7030A0"/>
              </a:solidFill>
            </a:endParaRPr>
          </a:p>
          <a:p>
            <a:r>
              <a:rPr lang="ru-RU" sz="2800" b="1" i="1" dirty="0" smtClean="0">
                <a:solidFill>
                  <a:srgbClr val="7030A0"/>
                </a:solidFill>
              </a:rPr>
              <a:t> Врачи рекомендуют средний вес пустого ранца для ученика начальной школы – 300 г.</a:t>
            </a:r>
            <a:endParaRPr lang="ru-RU" sz="2800" b="1" dirty="0" smtClean="0">
              <a:solidFill>
                <a:srgbClr val="7030A0"/>
              </a:solidFill>
            </a:endParaRPr>
          </a:p>
          <a:p>
            <a:r>
              <a:rPr lang="ru-RU" sz="2800" b="1" i="1" dirty="0" smtClean="0">
                <a:solidFill>
                  <a:srgbClr val="7030A0"/>
                </a:solidFill>
              </a:rPr>
              <a:t>- Не следуйте слепо моде, пожалуйста, позаботьтесь о ваших детях и об их здоровье!</a:t>
            </a:r>
            <a:endParaRPr lang="ru-RU" sz="2800" b="1" dirty="0" smtClean="0">
              <a:solidFill>
                <a:srgbClr val="7030A0"/>
              </a:solidFill>
            </a:endParaRPr>
          </a:p>
          <a:p>
            <a:pPr eaLnBrk="1" hangingPunct="1">
              <a:lnSpc>
                <a:spcPct val="80000"/>
              </a:lnSpc>
            </a:pPr>
            <a:endParaRPr lang="ru-RU" sz="2800" dirty="0" smtClean="0"/>
          </a:p>
        </p:txBody>
      </p:sp>
      <p:pic>
        <p:nvPicPr>
          <p:cNvPr id="5" name="Picture 2"/>
          <p:cNvPicPr>
            <a:picLocks noChangeAspect="1" noChangeArrowheads="1"/>
          </p:cNvPicPr>
          <p:nvPr/>
        </p:nvPicPr>
        <p:blipFill>
          <a:blip r:embed="rId3" cstate="print"/>
          <a:srcRect/>
          <a:stretch>
            <a:fillRect/>
          </a:stretch>
        </p:blipFill>
        <p:spPr bwMode="auto">
          <a:xfrm>
            <a:off x="1187624" y="4293096"/>
            <a:ext cx="3456384" cy="2232248"/>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0528" y="-242888"/>
            <a:ext cx="9324528" cy="7100888"/>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611560" y="548680"/>
            <a:ext cx="7992888" cy="1512168"/>
          </a:xfrm>
        </p:spPr>
        <p:txBody>
          <a:bodyPr/>
          <a:lstStyle/>
          <a:p>
            <a:r>
              <a:rPr lang="ru-RU" sz="2800" b="1" i="1" dirty="0" smtClean="0">
                <a:solidFill>
                  <a:srgbClr val="C00000"/>
                </a:solidFill>
              </a:rPr>
              <a:t>Выводы:</a:t>
            </a:r>
          </a:p>
          <a:p>
            <a:r>
              <a:rPr lang="ru-RU" sz="2800" i="1" dirty="0" smtClean="0"/>
              <a:t> </a:t>
            </a:r>
            <a:r>
              <a:rPr lang="ru-RU" sz="1800" b="1" i="1" dirty="0" smtClean="0">
                <a:solidFill>
                  <a:srgbClr val="7030A0"/>
                </a:solidFill>
              </a:rPr>
              <a:t>Осанку школьникам портят тяжелые рюкзаки  и особенно – портфели. </a:t>
            </a:r>
            <a:endParaRPr lang="ru-RU" sz="1800" b="1" dirty="0" smtClean="0">
              <a:solidFill>
                <a:srgbClr val="7030A0"/>
              </a:solidFill>
            </a:endParaRPr>
          </a:p>
          <a:p>
            <a:r>
              <a:rPr lang="ru-RU" sz="1800" b="1" i="1" dirty="0" smtClean="0">
                <a:solidFill>
                  <a:srgbClr val="7030A0"/>
                </a:solidFill>
              </a:rPr>
              <a:t>Мы уверены, что наша гипотеза нашла подтверждение в работе. Регулярная асимметричная нагрузка на неокрепший позвоночник чревата неприятностями на всю дальнейшую жизнь.</a:t>
            </a:r>
            <a:endParaRPr lang="ru-RU" sz="1800" b="1" dirty="0" smtClean="0">
              <a:solidFill>
                <a:srgbClr val="7030A0"/>
              </a:solidFill>
            </a:endParaRPr>
          </a:p>
          <a:p>
            <a:r>
              <a:rPr lang="ru-RU" sz="1800" b="1" i="1" dirty="0" smtClean="0">
                <a:solidFill>
                  <a:srgbClr val="7030A0"/>
                </a:solidFill>
              </a:rPr>
              <a:t>    Чтобы масса портфелей соответствовала  возрасту обучающихся, нужно убирать из него все ненужные вещи  и чаще наводить в нём порядок. Наше здоровье зависит от нас самих.</a:t>
            </a:r>
          </a:p>
          <a:p>
            <a:endParaRPr lang="ru-RU" sz="1800" dirty="0" smtClean="0"/>
          </a:p>
          <a:p>
            <a:r>
              <a:rPr lang="ru-RU" sz="2800" i="1" dirty="0" smtClean="0"/>
              <a:t> </a:t>
            </a:r>
            <a:endParaRPr lang="ru-RU" sz="2800" dirty="0" smtClean="0"/>
          </a:p>
          <a:p>
            <a:pPr eaLnBrk="1" hangingPunct="1">
              <a:lnSpc>
                <a:spcPct val="80000"/>
              </a:lnSpc>
            </a:pPr>
            <a:endParaRPr lang="ru-RU" sz="2800" dirty="0" smtClean="0"/>
          </a:p>
        </p:txBody>
      </p:sp>
      <p:pic>
        <p:nvPicPr>
          <p:cNvPr id="1026" name="Picture 2" descr="C:\Users\Галина\Desktop\i.jpg"/>
          <p:cNvPicPr>
            <a:picLocks noChangeAspect="1" noChangeArrowheads="1"/>
          </p:cNvPicPr>
          <p:nvPr/>
        </p:nvPicPr>
        <p:blipFill>
          <a:blip r:embed="rId3" cstate="print"/>
          <a:srcRect/>
          <a:stretch>
            <a:fillRect/>
          </a:stretch>
        </p:blipFill>
        <p:spPr bwMode="auto">
          <a:xfrm>
            <a:off x="1187624" y="3501008"/>
            <a:ext cx="3600400" cy="288032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800199"/>
          </a:xfrm>
        </p:spPr>
        <p:txBody>
          <a:bodyPr/>
          <a:lstStyle/>
          <a:p>
            <a:r>
              <a:rPr lang="ru-RU" b="1" i="1" dirty="0" smtClean="0">
                <a:solidFill>
                  <a:srgbClr val="7030A0"/>
                </a:solidFill>
              </a:rPr>
              <a:t>Спасибо за внимание!</a:t>
            </a:r>
            <a:endParaRPr lang="ru-RU" b="1" i="1" dirty="0">
              <a:solidFill>
                <a:srgbClr val="7030A0"/>
              </a:solidFill>
            </a:endParaRPr>
          </a:p>
        </p:txBody>
      </p:sp>
      <p:sp>
        <p:nvSpPr>
          <p:cNvPr id="3" name="Подзаголовок 2"/>
          <p:cNvSpPr>
            <a:spLocks noGrp="1"/>
          </p:cNvSpPr>
          <p:nvPr>
            <p:ph type="subTitle" idx="1"/>
          </p:nvPr>
        </p:nvSpPr>
        <p:spPr>
          <a:xfrm>
            <a:off x="2411760" y="6021288"/>
            <a:ext cx="3672408" cy="576064"/>
          </a:xfrm>
        </p:spPr>
        <p:txBody>
          <a:bodyPr/>
          <a:lstStyle/>
          <a:p>
            <a:r>
              <a:rPr lang="ru-RU" sz="1800" b="1" i="1" dirty="0" smtClean="0">
                <a:solidFill>
                  <a:srgbClr val="7030A0"/>
                </a:solidFill>
              </a:rPr>
              <a:t>Ноябрь, 2015г.</a:t>
            </a:r>
            <a:endParaRPr lang="ru-RU" sz="1800" b="1" i="1" dirty="0">
              <a:solidFill>
                <a:srgbClr val="7030A0"/>
              </a:solidFill>
            </a:endParaRPr>
          </a:p>
        </p:txBody>
      </p:sp>
      <p:pic>
        <p:nvPicPr>
          <p:cNvPr id="4" name="Picture 2" descr="C:\Users\Галина\Desktop\ShowImage.jpg"/>
          <p:cNvPicPr>
            <a:picLocks noChangeAspect="1" noChangeArrowheads="1"/>
          </p:cNvPicPr>
          <p:nvPr/>
        </p:nvPicPr>
        <p:blipFill>
          <a:blip r:embed="rId2" cstate="print"/>
          <a:srcRect/>
          <a:stretch>
            <a:fillRect/>
          </a:stretch>
        </p:blipFill>
        <p:spPr bwMode="auto">
          <a:xfrm>
            <a:off x="1547664" y="1628800"/>
            <a:ext cx="5904656" cy="4032448"/>
          </a:xfrm>
          <a:prstGeom prst="rect">
            <a:avLst/>
          </a:prstGeom>
          <a:noFill/>
        </p:spPr>
      </p:pic>
      <p:pic>
        <p:nvPicPr>
          <p:cNvPr id="2050" name="Picture 2" descr="C:\Users\Галина\Desktop\3fd9e89b-5f39-4c11-845f-39c_714_auto_5_80.jpg"/>
          <p:cNvPicPr>
            <a:picLocks noChangeAspect="1" noChangeArrowheads="1"/>
          </p:cNvPicPr>
          <p:nvPr/>
        </p:nvPicPr>
        <p:blipFill>
          <a:blip r:embed="rId3" cstate="print"/>
          <a:srcRect/>
          <a:stretch>
            <a:fillRect/>
          </a:stretch>
        </p:blipFill>
        <p:spPr bwMode="auto">
          <a:xfrm>
            <a:off x="1547664" y="1556792"/>
            <a:ext cx="5976664"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85916" y="-243408"/>
            <a:ext cx="11572956" cy="7958688"/>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360039"/>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539552" y="260648"/>
            <a:ext cx="8064896" cy="576064"/>
          </a:xfrm>
        </p:spPr>
        <p:txBody>
          <a:bodyPr/>
          <a:lstStyle/>
          <a:p>
            <a:r>
              <a:rPr lang="ru-RU" sz="2800" b="1" i="1" dirty="0" smtClean="0">
                <a:solidFill>
                  <a:srgbClr val="C00000"/>
                </a:solidFill>
              </a:rPr>
              <a:t>Литература:</a:t>
            </a:r>
            <a:endParaRPr lang="ru-RU" sz="2800" dirty="0" smtClean="0">
              <a:solidFill>
                <a:srgbClr val="C00000"/>
              </a:solidFill>
            </a:endParaRPr>
          </a:p>
          <a:p>
            <a:r>
              <a:rPr lang="ru-RU" sz="1800" b="1" i="1" dirty="0" smtClean="0"/>
              <a:t> </a:t>
            </a:r>
            <a:endParaRPr lang="ru-RU" sz="1800" dirty="0" smtClean="0"/>
          </a:p>
          <a:p>
            <a:pPr lvl="0"/>
            <a:r>
              <a:rPr lang="ru-RU" sz="1800" b="1" i="1" dirty="0" smtClean="0">
                <a:solidFill>
                  <a:srgbClr val="7030A0"/>
                </a:solidFill>
              </a:rPr>
              <a:t>1. </a:t>
            </a:r>
            <a:r>
              <a:rPr lang="ru-RU" sz="1800" i="1" dirty="0" smtClean="0">
                <a:solidFill>
                  <a:srgbClr val="C00000"/>
                </a:solidFill>
              </a:rPr>
              <a:t>«Справочник классного руководителя»/ М. «ВАКО»2015</a:t>
            </a:r>
            <a:endParaRPr lang="ru-RU" sz="1800" dirty="0" smtClean="0">
              <a:solidFill>
                <a:srgbClr val="C00000"/>
              </a:solidFill>
            </a:endParaRPr>
          </a:p>
          <a:p>
            <a:r>
              <a:rPr lang="ru-RU" sz="1800" i="1" u="sng" dirty="0" smtClean="0">
                <a:solidFill>
                  <a:srgbClr val="C00000"/>
                </a:solidFill>
                <a:hlinkClick r:id="rId3"/>
              </a:rPr>
              <a:t>http://www.vaco.ru</a:t>
            </a:r>
            <a:endParaRPr lang="ru-RU" sz="1800" dirty="0" smtClean="0">
              <a:solidFill>
                <a:srgbClr val="C00000"/>
              </a:solidFill>
            </a:endParaRPr>
          </a:p>
          <a:p>
            <a:pPr lvl="0"/>
            <a:r>
              <a:rPr lang="ru-RU" sz="1800" b="1" i="1" dirty="0" smtClean="0">
                <a:solidFill>
                  <a:srgbClr val="7030A0"/>
                </a:solidFill>
              </a:rPr>
              <a:t>2. </a:t>
            </a:r>
            <a:r>
              <a:rPr lang="ru-RU" sz="1800" i="1" dirty="0" smtClean="0">
                <a:solidFill>
                  <a:srgbClr val="C00000"/>
                </a:solidFill>
              </a:rPr>
              <a:t>«Система гигиенических требований к условиям реализации государственных общеобразовательных стандартов второго поколения (Всероссийское совещание специалистов по гигиене детей и подростков, 25.03. 2009 года).</a:t>
            </a:r>
            <a:r>
              <a:rPr lang="ru-RU" sz="1800" dirty="0" smtClean="0">
                <a:solidFill>
                  <a:srgbClr val="C00000"/>
                </a:solidFill>
              </a:rPr>
              <a:t> </a:t>
            </a:r>
            <a:r>
              <a:rPr lang="ru-RU" sz="1800" i="1" u="sng" dirty="0" smtClean="0">
                <a:solidFill>
                  <a:srgbClr val="C00000"/>
                </a:solidFill>
                <a:hlinkClick r:id="rId4"/>
              </a:rPr>
              <a:t>http://www.profiz.ru</a:t>
            </a:r>
            <a:endParaRPr lang="ru-RU" sz="1800" dirty="0" smtClean="0">
              <a:solidFill>
                <a:srgbClr val="C00000"/>
              </a:solidFill>
            </a:endParaRPr>
          </a:p>
          <a:p>
            <a:r>
              <a:rPr lang="ru-RU" sz="1800" i="1" dirty="0" smtClean="0">
                <a:solidFill>
                  <a:srgbClr val="C00000"/>
                </a:solidFill>
              </a:rPr>
              <a:t> </a:t>
            </a:r>
            <a:endParaRPr lang="ru-RU" sz="1800" dirty="0" smtClean="0">
              <a:solidFill>
                <a:srgbClr val="C00000"/>
              </a:solidFill>
            </a:endParaRPr>
          </a:p>
          <a:p>
            <a:pPr lvl="0"/>
            <a:r>
              <a:rPr lang="ru-RU" sz="1800" b="1" i="1" dirty="0" smtClean="0">
                <a:solidFill>
                  <a:srgbClr val="7030A0"/>
                </a:solidFill>
              </a:rPr>
              <a:t>3. </a:t>
            </a:r>
            <a:r>
              <a:rPr lang="ru-RU" sz="1800" i="1" dirty="0" smtClean="0">
                <a:solidFill>
                  <a:srgbClr val="C00000"/>
                </a:solidFill>
              </a:rPr>
              <a:t>Нормы веса портфеля и школьных принадлежностей. Госсанэпиднадзор России,  2003 год.</a:t>
            </a:r>
            <a:r>
              <a:rPr lang="ru-RU" sz="1800" dirty="0" smtClean="0">
                <a:solidFill>
                  <a:srgbClr val="C00000"/>
                </a:solidFill>
              </a:rPr>
              <a:t> </a:t>
            </a:r>
            <a:r>
              <a:rPr lang="ru-RU" sz="1800" i="1" u="sng" dirty="0" smtClean="0">
                <a:solidFill>
                  <a:srgbClr val="C00000"/>
                </a:solidFill>
                <a:hlinkClick r:id="rId5"/>
              </a:rPr>
              <a:t>http://www.rg.ru</a:t>
            </a:r>
            <a:endParaRPr lang="ru-RU" sz="1800" dirty="0" smtClean="0">
              <a:solidFill>
                <a:srgbClr val="C00000"/>
              </a:solidFill>
            </a:endParaRPr>
          </a:p>
          <a:p>
            <a:r>
              <a:rPr lang="ru-RU" sz="1800" i="1" dirty="0" smtClean="0">
                <a:solidFill>
                  <a:srgbClr val="C00000"/>
                </a:solidFill>
              </a:rPr>
              <a:t> </a:t>
            </a:r>
            <a:endParaRPr lang="ru-RU" sz="1800" dirty="0" smtClean="0">
              <a:solidFill>
                <a:srgbClr val="C00000"/>
              </a:solidFill>
            </a:endParaRPr>
          </a:p>
          <a:p>
            <a:pPr lvl="0"/>
            <a:r>
              <a:rPr lang="ru-RU" sz="1800" b="1" i="1" dirty="0" smtClean="0">
                <a:solidFill>
                  <a:srgbClr val="7030A0"/>
                </a:solidFill>
              </a:rPr>
              <a:t>4. </a:t>
            </a:r>
            <a:r>
              <a:rPr lang="ru-RU" sz="1800" i="1" dirty="0" smtClean="0">
                <a:solidFill>
                  <a:srgbClr val="C00000"/>
                </a:solidFill>
              </a:rPr>
              <a:t>Вишневский В. А. </a:t>
            </a:r>
            <a:r>
              <a:rPr lang="ru-RU" sz="1800" i="1" dirty="0" err="1" smtClean="0">
                <a:solidFill>
                  <a:srgbClr val="C00000"/>
                </a:solidFill>
              </a:rPr>
              <a:t>Здоровьесбережение</a:t>
            </a:r>
            <a:r>
              <a:rPr lang="ru-RU" sz="1800" i="1" dirty="0" smtClean="0">
                <a:solidFill>
                  <a:srgbClr val="C00000"/>
                </a:solidFill>
              </a:rPr>
              <a:t> в школе (педагогические стратегии и технологии). — М., 2012.</a:t>
            </a:r>
            <a:endParaRPr lang="ru-RU" sz="1800" dirty="0" smtClean="0">
              <a:solidFill>
                <a:srgbClr val="C00000"/>
              </a:solidFill>
            </a:endParaRPr>
          </a:p>
          <a:p>
            <a:r>
              <a:rPr lang="ru-RU" sz="1800" b="1" i="1" dirty="0" smtClean="0">
                <a:solidFill>
                  <a:srgbClr val="7030A0"/>
                </a:solidFill>
              </a:rPr>
              <a:t>5.</a:t>
            </a:r>
            <a:r>
              <a:rPr lang="ru-RU" sz="1800" i="1" dirty="0" smtClean="0">
                <a:solidFill>
                  <a:srgbClr val="C00000"/>
                </a:solidFill>
              </a:rPr>
              <a:t> Интернет-ресурсы:   </a:t>
            </a:r>
            <a:r>
              <a:rPr lang="ru-RU" sz="1800" i="1" u="sng" dirty="0" err="1" smtClean="0">
                <a:solidFill>
                  <a:srgbClr val="C00000"/>
                </a:solidFill>
                <a:hlinkClick r:id="rId6"/>
              </a:rPr>
              <a:t>www.eurolab</a:t>
            </a:r>
            <a:r>
              <a:rPr lang="ru-RU" sz="1800" i="1" dirty="0" smtClean="0">
                <a:solidFill>
                  <a:srgbClr val="C00000"/>
                </a:solidFill>
              </a:rPr>
              <a:t>(медицинский портал)    </a:t>
            </a:r>
            <a:endParaRPr lang="ru-RU" sz="1800" dirty="0" smtClean="0">
              <a:solidFill>
                <a:srgbClr val="C00000"/>
              </a:solidFill>
            </a:endParaRPr>
          </a:p>
          <a:p>
            <a:r>
              <a:rPr lang="ru-RU" sz="1800" b="1" i="1" dirty="0" smtClean="0">
                <a:solidFill>
                  <a:srgbClr val="7030A0"/>
                </a:solidFill>
              </a:rPr>
              <a:t>6.</a:t>
            </a:r>
            <a:r>
              <a:rPr lang="ru-RU" sz="1800" i="1" dirty="0" smtClean="0">
                <a:solidFill>
                  <a:srgbClr val="C00000"/>
                </a:solidFill>
              </a:rPr>
              <a:t> Сайты продажи школьных рюкзаков, отвечающих нормам </a:t>
            </a:r>
            <a:r>
              <a:rPr lang="ru-RU" sz="1800" b="1" i="1" dirty="0" err="1" smtClean="0">
                <a:solidFill>
                  <a:srgbClr val="7030A0"/>
                </a:solidFill>
              </a:rPr>
              <a:t>СанПина</a:t>
            </a:r>
            <a:r>
              <a:rPr lang="ru-RU" sz="1800" b="1" i="1" dirty="0" smtClean="0">
                <a:solidFill>
                  <a:srgbClr val="7030A0"/>
                </a:solidFill>
              </a:rPr>
              <a:t> </a:t>
            </a:r>
            <a:r>
              <a:rPr lang="ru-RU" sz="1800" i="1" dirty="0" smtClean="0">
                <a:solidFill>
                  <a:srgbClr val="C00000"/>
                </a:solidFill>
              </a:rPr>
              <a:t> </a:t>
            </a:r>
            <a:r>
              <a:rPr lang="ru-RU" sz="1800" i="1" u="sng" dirty="0" smtClean="0">
                <a:solidFill>
                  <a:srgbClr val="C00000"/>
                </a:solidFill>
                <a:hlinkClick r:id="rId7"/>
              </a:rPr>
              <a:t>http://www.neopod.ru</a:t>
            </a:r>
            <a:r>
              <a:rPr lang="ru-RU" sz="1800" dirty="0" smtClean="0">
                <a:solidFill>
                  <a:srgbClr val="C00000"/>
                </a:solidFill>
              </a:rPr>
              <a:t>,   </a:t>
            </a:r>
            <a:r>
              <a:rPr lang="ru-RU" sz="1800" i="1" u="sng" dirty="0" smtClean="0">
                <a:solidFill>
                  <a:srgbClr val="C00000"/>
                </a:solidFill>
                <a:hlinkClick r:id="rId8"/>
              </a:rPr>
              <a:t>http://www.ozon.ru/catalog</a:t>
            </a:r>
            <a:r>
              <a:rPr lang="ru-RU" sz="1800" i="1" dirty="0" smtClean="0">
                <a:solidFill>
                  <a:srgbClr val="C00000"/>
                </a:solidFill>
              </a:rPr>
              <a:t> (Саратов).</a:t>
            </a:r>
            <a:endParaRPr lang="ru-RU" sz="1800" dirty="0" smtClean="0">
              <a:solidFill>
                <a:srgbClr val="C00000"/>
              </a:solidFill>
            </a:endParaRPr>
          </a:p>
          <a:p>
            <a:pPr eaLnBrk="1" hangingPunct="1">
              <a:lnSpc>
                <a:spcPct val="80000"/>
              </a:lnSpc>
            </a:pPr>
            <a:endParaRPr lang="ru-RU" sz="2800" dirty="0" smtClean="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0528" y="-315416"/>
            <a:ext cx="9505056" cy="7560840"/>
          </a:xfrm>
          <a:prstGeom prst="rect">
            <a:avLst/>
          </a:prstGeom>
          <a:noFill/>
          <a:ln w="9525">
            <a:noFill/>
            <a:miter lim="800000"/>
            <a:headEnd/>
            <a:tailEnd/>
          </a:ln>
        </p:spPr>
      </p:pic>
      <p:sp>
        <p:nvSpPr>
          <p:cNvPr id="9218" name="Rectangle 2"/>
          <p:cNvSpPr>
            <a:spLocks noGrp="1" noChangeArrowheads="1"/>
          </p:cNvSpPr>
          <p:nvPr>
            <p:ph type="ctrTitle"/>
          </p:nvPr>
        </p:nvSpPr>
        <p:spPr>
          <a:xfrm>
            <a:off x="755576" y="260648"/>
            <a:ext cx="7561263" cy="5184576"/>
          </a:xfrm>
        </p:spPr>
        <p:txBody>
          <a:bodyPr/>
          <a:lstStyle/>
          <a:p>
            <a:r>
              <a:rPr lang="ru-RU" sz="4000" b="1" i="1" dirty="0" smtClean="0">
                <a:solidFill>
                  <a:srgbClr val="C00000"/>
                </a:solidFill>
              </a:rPr>
              <a:t>Гипотеза нашей работы:</a:t>
            </a:r>
            <a:br>
              <a:rPr lang="ru-RU" sz="4000" b="1" i="1" dirty="0" smtClean="0">
                <a:solidFill>
                  <a:srgbClr val="C00000"/>
                </a:solidFill>
              </a:rPr>
            </a:br>
            <a:r>
              <a:rPr lang="ru-RU" sz="2400" b="1" i="1" dirty="0" smtClean="0">
                <a:solidFill>
                  <a:srgbClr val="7030A0"/>
                </a:solidFill>
                <a:latin typeface="Times New Roman" pitchFamily="18" charset="0"/>
                <a:cs typeface="Times New Roman" pitchFamily="18" charset="0"/>
              </a:rPr>
              <a:t>если изучить проблему влияния массы и формы школьного портфеля на здоровье обучающегося  и довести её до сведения учеников, родителей и учителей, то здоровье ребят в подростковом периоде может улучшиться.</a:t>
            </a:r>
            <a:r>
              <a:rPr lang="ru-RU" sz="4000" dirty="0" smtClean="0">
                <a:solidFill>
                  <a:srgbClr val="7030A0"/>
                </a:solidFill>
                <a:latin typeface="Times New Roman" pitchFamily="18" charset="0"/>
                <a:cs typeface="Times New Roman" pitchFamily="18" charset="0"/>
              </a:rPr>
              <a:t/>
            </a:r>
            <a:br>
              <a:rPr lang="ru-RU" sz="4000" dirty="0" smtClean="0">
                <a:solidFill>
                  <a:srgbClr val="7030A0"/>
                </a:solidFill>
                <a:latin typeface="Times New Roman" pitchFamily="18" charset="0"/>
                <a:cs typeface="Times New Roman" pitchFamily="18" charset="0"/>
              </a:rPr>
            </a:br>
            <a:endParaRPr lang="ru-RU" sz="4000" b="1" i="1" dirty="0">
              <a:solidFill>
                <a:srgbClr val="7030A0"/>
              </a:solidFill>
            </a:endParaRPr>
          </a:p>
        </p:txBody>
      </p:sp>
      <p:sp>
        <p:nvSpPr>
          <p:cNvPr id="9219" name="Rectangle 3"/>
          <p:cNvSpPr>
            <a:spLocks noGrp="1" noChangeArrowheads="1"/>
          </p:cNvSpPr>
          <p:nvPr>
            <p:ph type="subTitle" idx="1"/>
          </p:nvPr>
        </p:nvSpPr>
        <p:spPr>
          <a:xfrm>
            <a:off x="0" y="5733256"/>
            <a:ext cx="6336704" cy="888132"/>
          </a:xfrm>
        </p:spPr>
        <p:txBody>
          <a:bodyPr/>
          <a:lstStyle/>
          <a:p>
            <a:pPr eaLnBrk="1" hangingPunct="1">
              <a:lnSpc>
                <a:spcPct val="80000"/>
              </a:lnSpc>
            </a:pPr>
            <a:endParaRPr lang="ru-RU" sz="2400" b="1" i="1" dirty="0" smtClean="0"/>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96552" y="-243408"/>
            <a:ext cx="9721080" cy="7560840"/>
          </a:xfrm>
          <a:prstGeom prst="rect">
            <a:avLst/>
          </a:prstGeom>
          <a:noFill/>
          <a:ln w="9525">
            <a:noFill/>
            <a:miter lim="800000"/>
            <a:headEnd/>
            <a:tailEnd/>
          </a:ln>
        </p:spPr>
      </p:pic>
      <p:sp>
        <p:nvSpPr>
          <p:cNvPr id="9218" name="Rectangle 2"/>
          <p:cNvSpPr>
            <a:spLocks noGrp="1" noChangeArrowheads="1"/>
          </p:cNvSpPr>
          <p:nvPr>
            <p:ph type="ctrTitle"/>
          </p:nvPr>
        </p:nvSpPr>
        <p:spPr>
          <a:xfrm>
            <a:off x="251520" y="1844824"/>
            <a:ext cx="8496944" cy="1974081"/>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Этапы выполнения работы:</a:t>
            </a:r>
            <a:br>
              <a:rPr lang="ru-RU" sz="4000" b="1" i="1" dirty="0" smtClean="0">
                <a:solidFill>
                  <a:srgbClr val="C00000"/>
                </a:solidFill>
              </a:rPr>
            </a:br>
            <a:r>
              <a:rPr lang="ru-RU" sz="2800" b="1" i="1" dirty="0" smtClean="0">
                <a:solidFill>
                  <a:srgbClr val="7030A0"/>
                </a:solidFill>
              </a:rPr>
              <a:t>Цель проекта:</a:t>
            </a:r>
            <a:r>
              <a:rPr lang="ru-RU" sz="4000" dirty="0" smtClean="0"/>
              <a:t/>
            </a:r>
            <a:br>
              <a:rPr lang="ru-RU" sz="4000" dirty="0" smtClean="0"/>
            </a:br>
            <a:r>
              <a:rPr lang="ru-RU" sz="1800" b="1" i="1" dirty="0" smtClean="0">
                <a:solidFill>
                  <a:srgbClr val="C00000"/>
                </a:solidFill>
              </a:rPr>
              <a:t>Доказать, что тяжелый портфель вредит здоровью школьника.</a:t>
            </a:r>
            <a:br>
              <a:rPr lang="ru-RU" sz="1800" b="1" i="1" dirty="0" smtClean="0">
                <a:solidFill>
                  <a:srgbClr val="C00000"/>
                </a:solidFill>
              </a:rPr>
            </a:br>
            <a:r>
              <a:rPr lang="ru-RU" sz="1800" b="1" i="1" dirty="0" smtClean="0">
                <a:solidFill>
                  <a:srgbClr val="C00000"/>
                </a:solidFill>
              </a:rPr>
              <a:t/>
            </a:r>
            <a:br>
              <a:rPr lang="ru-RU" sz="1800" b="1" i="1" dirty="0" smtClean="0">
                <a:solidFill>
                  <a:srgbClr val="C00000"/>
                </a:solidFill>
              </a:rPr>
            </a:br>
            <a:r>
              <a:rPr lang="ru-RU" sz="2800" b="1" i="1" dirty="0" smtClean="0">
                <a:solidFill>
                  <a:srgbClr val="7030A0"/>
                </a:solidFill>
              </a:rPr>
              <a:t>Задачи проекта:</a:t>
            </a:r>
            <a:br>
              <a:rPr lang="ru-RU" sz="2800" b="1" i="1" dirty="0" smtClean="0">
                <a:solidFill>
                  <a:srgbClr val="7030A0"/>
                </a:solidFill>
              </a:rPr>
            </a:br>
            <a:r>
              <a:rPr lang="ru-RU" sz="1800" b="1" i="1" dirty="0" smtClean="0">
                <a:solidFill>
                  <a:srgbClr val="7030A0"/>
                </a:solidFill>
              </a:rPr>
              <a:t>1. </a:t>
            </a:r>
            <a:r>
              <a:rPr lang="ru-RU" sz="1800" b="1" i="1" dirty="0" smtClean="0">
                <a:solidFill>
                  <a:srgbClr val="C00000"/>
                </a:solidFill>
                <a:latin typeface="Times New Roman" pitchFamily="18" charset="0"/>
                <a:cs typeface="Times New Roman" pitchFamily="18" charset="0"/>
              </a:rPr>
              <a:t>Изучить  и проанализировать  литературу, посвященную данному вопросу;</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1600" b="1" i="1" dirty="0" smtClean="0">
                <a:solidFill>
                  <a:srgbClr val="7030A0"/>
                </a:solidFill>
                <a:latin typeface="Times New Roman" pitchFamily="18" charset="0"/>
                <a:cs typeface="Times New Roman" pitchFamily="18" charset="0"/>
              </a:rPr>
              <a:t>2.</a:t>
            </a:r>
            <a:r>
              <a:rPr lang="ru-RU" sz="1600" dirty="0" smtClean="0">
                <a:solidFill>
                  <a:srgbClr val="0070C0"/>
                </a:solidFill>
                <a:latin typeface="Times New Roman" pitchFamily="18" charset="0"/>
                <a:cs typeface="Times New Roman" pitchFamily="18" charset="0"/>
              </a:rPr>
              <a:t> </a:t>
            </a:r>
            <a:r>
              <a:rPr lang="ru-RU" sz="1800" b="1" i="1" dirty="0" smtClean="0">
                <a:solidFill>
                  <a:srgbClr val="C00000"/>
                </a:solidFill>
                <a:latin typeface="Times New Roman" pitchFamily="18" charset="0"/>
                <a:cs typeface="Times New Roman" pitchFamily="18" charset="0"/>
              </a:rPr>
              <a:t>Провести опрос в форме интервью и анкетирования;</a:t>
            </a:r>
            <a:r>
              <a:rPr lang="ru-RU" sz="1800" b="1" i="1" dirty="0" smtClean="0">
                <a:solidFill>
                  <a:srgbClr val="C00000"/>
                </a:solidFill>
              </a:rPr>
              <a:t/>
            </a:r>
            <a:br>
              <a:rPr lang="ru-RU" sz="1800" b="1" i="1" dirty="0" smtClean="0">
                <a:solidFill>
                  <a:srgbClr val="C00000"/>
                </a:solidFill>
              </a:rPr>
            </a:br>
            <a:r>
              <a:rPr lang="ru-RU" sz="1800" b="1" i="1" dirty="0" smtClean="0">
                <a:solidFill>
                  <a:srgbClr val="7030A0"/>
                </a:solidFill>
              </a:rPr>
              <a:t>3.</a:t>
            </a:r>
            <a:r>
              <a:rPr lang="ru-RU" sz="1800" b="1" i="1" dirty="0" smtClean="0">
                <a:solidFill>
                  <a:srgbClr val="C00000"/>
                </a:solidFill>
              </a:rPr>
              <a:t> Измерить вес школьных портфелей (на примере 1, 5 и 8 классов лицея-интерната №5);</a:t>
            </a:r>
            <a:br>
              <a:rPr lang="ru-RU" sz="1800" b="1" i="1" dirty="0" smtClean="0">
                <a:solidFill>
                  <a:srgbClr val="C00000"/>
                </a:solidFill>
              </a:rPr>
            </a:br>
            <a:r>
              <a:rPr lang="ru-RU" sz="1800" b="1" i="1" dirty="0" smtClean="0">
                <a:solidFill>
                  <a:srgbClr val="7030A0"/>
                </a:solidFill>
              </a:rPr>
              <a:t>4.</a:t>
            </a:r>
            <a:r>
              <a:rPr lang="ru-RU" sz="1800" b="1" i="1" dirty="0" smtClean="0">
                <a:solidFill>
                  <a:srgbClr val="C00000"/>
                </a:solidFill>
              </a:rPr>
              <a:t> Применить математические знания при нахождении пропорциональной величины и процента соответствия веса санитарным нормам; </a:t>
            </a:r>
            <a:br>
              <a:rPr lang="ru-RU" sz="1800" b="1" i="1" dirty="0" smtClean="0">
                <a:solidFill>
                  <a:srgbClr val="C00000"/>
                </a:solidFill>
              </a:rPr>
            </a:br>
            <a:r>
              <a:rPr lang="ru-RU" sz="1800" b="1" i="1" dirty="0" smtClean="0">
                <a:solidFill>
                  <a:srgbClr val="7030A0"/>
                </a:solidFill>
              </a:rPr>
              <a:t>5.</a:t>
            </a:r>
            <a:r>
              <a:rPr lang="ru-RU" sz="1800" b="1" i="1" dirty="0" smtClean="0">
                <a:solidFill>
                  <a:srgbClr val="C00000"/>
                </a:solidFill>
              </a:rPr>
              <a:t> Разработать рекомендации по снижению веса портфеля;</a:t>
            </a:r>
            <a:br>
              <a:rPr lang="ru-RU" sz="1800" b="1" i="1" dirty="0" smtClean="0">
                <a:solidFill>
                  <a:srgbClr val="C00000"/>
                </a:solidFill>
              </a:rPr>
            </a:br>
            <a:r>
              <a:rPr lang="ru-RU" sz="1800" b="1" i="1" dirty="0" smtClean="0">
                <a:solidFill>
                  <a:srgbClr val="7030A0"/>
                </a:solidFill>
              </a:rPr>
              <a:t>6.</a:t>
            </a:r>
            <a:r>
              <a:rPr lang="ru-RU" sz="1800" b="1" i="1" dirty="0" smtClean="0">
                <a:solidFill>
                  <a:srgbClr val="C00000"/>
                </a:solidFill>
              </a:rPr>
              <a:t> Оформить проектную работу;</a:t>
            </a:r>
            <a:br>
              <a:rPr lang="ru-RU" sz="1800" b="1" i="1" dirty="0" smtClean="0">
                <a:solidFill>
                  <a:srgbClr val="C00000"/>
                </a:solidFill>
              </a:rPr>
            </a:br>
            <a:r>
              <a:rPr lang="ru-RU" sz="1800" b="1" i="1" dirty="0" smtClean="0">
                <a:solidFill>
                  <a:srgbClr val="7030A0"/>
                </a:solidFill>
              </a:rPr>
              <a:t>7.</a:t>
            </a:r>
            <a:r>
              <a:rPr lang="ru-RU" sz="1800" b="1" i="1" dirty="0" smtClean="0">
                <a:solidFill>
                  <a:srgbClr val="C00000"/>
                </a:solidFill>
              </a:rPr>
              <a:t> Представить проект в первом отборочном туре;</a:t>
            </a:r>
            <a:br>
              <a:rPr lang="ru-RU" sz="1800" b="1" i="1" dirty="0" smtClean="0">
                <a:solidFill>
                  <a:srgbClr val="C00000"/>
                </a:solidFill>
              </a:rPr>
            </a:br>
            <a:r>
              <a:rPr lang="ru-RU" sz="1800" b="1" i="1" dirty="0" smtClean="0">
                <a:solidFill>
                  <a:srgbClr val="7030A0"/>
                </a:solidFill>
              </a:rPr>
              <a:t>8.</a:t>
            </a:r>
            <a:r>
              <a:rPr lang="ru-RU" sz="1800" b="1" i="1" dirty="0" smtClean="0">
                <a:solidFill>
                  <a:srgbClr val="C00000"/>
                </a:solidFill>
              </a:rPr>
              <a:t> Подготовиться к участию в конференции;</a:t>
            </a:r>
            <a:br>
              <a:rPr lang="ru-RU" sz="1800" b="1" i="1" dirty="0" smtClean="0">
                <a:solidFill>
                  <a:srgbClr val="C00000"/>
                </a:solidFill>
              </a:rPr>
            </a:br>
            <a:r>
              <a:rPr lang="ru-RU" sz="1800" b="1" i="1" dirty="0" smtClean="0">
                <a:solidFill>
                  <a:srgbClr val="7030A0"/>
                </a:solidFill>
              </a:rPr>
              <a:t>9.</a:t>
            </a:r>
            <a:r>
              <a:rPr lang="ru-RU" sz="1800" b="1" i="1" dirty="0" smtClean="0">
                <a:solidFill>
                  <a:srgbClr val="C00000"/>
                </a:solidFill>
              </a:rPr>
              <a:t> Оценить результаты процесса проектной деятельности.</a:t>
            </a:r>
            <a:r>
              <a:rPr lang="ru-RU" sz="4000" dirty="0" smtClean="0"/>
              <a:t/>
            </a:r>
            <a:br>
              <a:rPr lang="ru-RU" sz="4000" dirty="0" smtClean="0"/>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6237312"/>
            <a:ext cx="6336704" cy="384076"/>
          </a:xfrm>
        </p:spPr>
        <p:txBody>
          <a:bodyPr/>
          <a:lstStyle/>
          <a:p>
            <a:pPr eaLnBrk="1" hangingPunct="1">
              <a:lnSpc>
                <a:spcPct val="80000"/>
              </a:lnSpc>
            </a:pPr>
            <a:endParaRPr lang="ru-RU" sz="1600" dirty="0" smtClean="0"/>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4544" y="-242888"/>
            <a:ext cx="9649072" cy="7776344"/>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1512168"/>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С первых дней учебы мы сталкиваемся с тем, что сложив в новый красивый портфель все необходимые учебники, мы с трудом можем его поднять.</a:t>
            </a:r>
            <a:endParaRPr lang="ru-RU" sz="2800" dirty="0" smtClean="0"/>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827584" y="2132856"/>
            <a:ext cx="3816424" cy="4104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extLst>
        </p:spPr>
      </p:pic>
      <p:pic>
        <p:nvPicPr>
          <p:cNvPr id="1026" name="Picture 2"/>
          <p:cNvPicPr>
            <a:picLocks noChangeAspect="1" noChangeArrowheads="1"/>
          </p:cNvPicPr>
          <p:nvPr/>
        </p:nvPicPr>
        <p:blipFill>
          <a:blip r:embed="rId4" cstate="print"/>
          <a:srcRect/>
          <a:stretch>
            <a:fillRect/>
          </a:stretch>
        </p:blipFill>
        <p:spPr bwMode="auto">
          <a:xfrm>
            <a:off x="4139952" y="1916832"/>
            <a:ext cx="4219575" cy="3200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68560" y="-171400"/>
            <a:ext cx="961256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936104"/>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Существует ряд заболеваний, связанных с неправильным выбором портфеля:</a:t>
            </a:r>
          </a:p>
          <a:p>
            <a:pPr eaLnBrk="1" hangingPunct="1">
              <a:lnSpc>
                <a:spcPct val="80000"/>
              </a:lnSpc>
            </a:pPr>
            <a:endParaRPr lang="ru-RU" sz="2800" b="1" i="1" dirty="0" smtClean="0">
              <a:solidFill>
                <a:srgbClr val="C00000"/>
              </a:solidFill>
              <a:latin typeface="Times New Roman" pitchFamily="18" charset="0"/>
              <a:cs typeface="Times New Roman" pitchFamily="18" charset="0"/>
            </a:endParaRPr>
          </a:p>
          <a:p>
            <a:pPr eaLnBrk="1" hangingPunct="1">
              <a:lnSpc>
                <a:spcPct val="80000"/>
              </a:lnSpc>
            </a:pPr>
            <a:r>
              <a:rPr lang="ru-RU" sz="2800" b="1" i="1" dirty="0" smtClean="0">
                <a:solidFill>
                  <a:srgbClr val="7030A0"/>
                </a:solidFill>
                <a:latin typeface="Times New Roman" pitchFamily="18" charset="0"/>
                <a:cs typeface="Times New Roman" pitchFamily="18" charset="0"/>
              </a:rPr>
              <a:t>Грыжа межпозвоночного диска;</a:t>
            </a:r>
            <a:endParaRPr lang="ru-RU" sz="2800" i="1" dirty="0" smtClean="0">
              <a:solidFill>
                <a:srgbClr val="7030A0"/>
              </a:solidFill>
            </a:endParaRPr>
          </a:p>
        </p:txBody>
      </p:sp>
      <p:pic>
        <p:nvPicPr>
          <p:cNvPr id="7" name="Рисунок 4"/>
          <p:cNvPicPr>
            <a:picLocks noChangeAspect="1"/>
          </p:cNvPicPr>
          <p:nvPr/>
        </p:nvPicPr>
        <p:blipFill>
          <a:blip r:embed="rId4" cstate="print"/>
          <a:srcRect/>
          <a:stretch>
            <a:fillRect/>
          </a:stretch>
        </p:blipFill>
        <p:spPr bwMode="auto">
          <a:xfrm>
            <a:off x="467544" y="2708920"/>
            <a:ext cx="3816350" cy="294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5" cstate="print">
            <a:extLst>
              <a:ext uri="{28A0092B-C50C-407E-A947-70E740481C1C}"/>
            </a:extLst>
          </a:blip>
          <a:srcRect/>
          <a:stretch>
            <a:fillRect/>
          </a:stretch>
        </p:blipFill>
        <p:spPr bwMode="auto">
          <a:xfrm>
            <a:off x="4932040" y="2924944"/>
            <a:ext cx="3841317" cy="3668850"/>
          </a:xfrm>
          <a:prstGeom prst="rect">
            <a:avLst/>
          </a:prstGeom>
          <a:noFill/>
          <a:ln w="228600" cap="sq" cmpd="thickThin">
            <a:solidFill>
              <a:srgbClr val="00B050"/>
            </a:solidFill>
            <a:miter lim="800000"/>
            <a:headEnd/>
            <a:tailEnd/>
          </a:ln>
          <a:effectLst>
            <a:innerShdw blurRad="76200">
              <a:srgbClr val="000000"/>
            </a:innerShdw>
          </a:effectLst>
          <a:extLst>
            <a:ext uri="{909E8E84-426E-40DD-AFC4-6F175D3DCCD1}"/>
          </a:ex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84584" y="-242888"/>
            <a:ext cx="1008112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9036496" cy="720080"/>
          </a:xfrm>
        </p:spPr>
        <p:txBody>
          <a:bodyPr/>
          <a:lstStyle/>
          <a:p>
            <a:pPr eaLnBrk="1" hangingPunct="1">
              <a:lnSpc>
                <a:spcPct val="80000"/>
              </a:lnSpc>
            </a:pPr>
            <a:r>
              <a:rPr lang="ru-RU" sz="2800" b="1" i="1" dirty="0" smtClean="0">
                <a:solidFill>
                  <a:srgbClr val="7030A0"/>
                </a:solidFill>
                <a:latin typeface="Times New Roman" pitchFamily="18" charset="0"/>
                <a:cs typeface="Times New Roman" pitchFamily="18" charset="0"/>
              </a:rPr>
              <a:t>Протрузия межпозвоночного диска;</a:t>
            </a:r>
            <a:endParaRPr lang="ru-RU" sz="2800" i="1" dirty="0" smtClean="0">
              <a:solidFill>
                <a:srgbClr val="7030A0"/>
              </a:solidFill>
            </a:endParaRPr>
          </a:p>
        </p:txBody>
      </p:sp>
      <p:pic>
        <p:nvPicPr>
          <p:cNvPr id="6" name="Рисунок 4"/>
          <p:cNvPicPr>
            <a:picLocks noChangeAspect="1"/>
          </p:cNvPicPr>
          <p:nvPr/>
        </p:nvPicPr>
        <p:blipFill>
          <a:blip r:embed="rId3" cstate="print"/>
          <a:srcRect/>
          <a:stretch>
            <a:fillRect/>
          </a:stretch>
        </p:blipFill>
        <p:spPr bwMode="auto">
          <a:xfrm>
            <a:off x="2699792" y="908720"/>
            <a:ext cx="3162300" cy="316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Объект 3"/>
          <p:cNvPicPr>
            <a:picLocks noChangeAspect="1"/>
          </p:cNvPicPr>
          <p:nvPr/>
        </p:nvPicPr>
        <p:blipFill>
          <a:blip r:embed="rId4" cstate="print"/>
          <a:srcRect/>
          <a:stretch>
            <a:fillRect/>
          </a:stretch>
        </p:blipFill>
        <p:spPr bwMode="auto">
          <a:xfrm>
            <a:off x="0" y="3501008"/>
            <a:ext cx="2781300" cy="2982788"/>
          </a:xfrm>
          <a:prstGeom prst="rect">
            <a:avLst/>
          </a:prstGeom>
          <a:ln>
            <a:noFill/>
          </a:ln>
          <a:effectLst>
            <a:softEdge rad="112500"/>
          </a:effectLst>
        </p:spPr>
      </p:pic>
      <p:pic>
        <p:nvPicPr>
          <p:cNvPr id="8" name="Рисунок 5"/>
          <p:cNvPicPr>
            <a:picLocks noChangeAspect="1"/>
          </p:cNvPicPr>
          <p:nvPr/>
        </p:nvPicPr>
        <p:blipFill>
          <a:blip r:embed="rId5" cstate="print"/>
          <a:srcRect/>
          <a:stretch>
            <a:fillRect/>
          </a:stretch>
        </p:blipFill>
        <p:spPr bwMode="auto">
          <a:xfrm>
            <a:off x="5831632" y="3645024"/>
            <a:ext cx="3312368" cy="299720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96552" y="0"/>
            <a:ext cx="9865096"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323528" y="188640"/>
            <a:ext cx="8424936" cy="2376264"/>
          </a:xfrm>
        </p:spPr>
        <p:txBody>
          <a:bodyPr/>
          <a:lstStyle/>
          <a:p>
            <a:pPr eaLnBrk="1" hangingPunct="1">
              <a:lnSpc>
                <a:spcPct val="80000"/>
              </a:lnSpc>
            </a:pPr>
            <a:endParaRPr lang="ru-RU" sz="2800" b="1" dirty="0" smtClean="0">
              <a:solidFill>
                <a:srgbClr val="C00000"/>
              </a:solidFill>
              <a:latin typeface="Times New Roman" pitchFamily="18" charset="0"/>
              <a:cs typeface="Times New Roman" pitchFamily="18" charset="0"/>
            </a:endParaRPr>
          </a:p>
          <a:p>
            <a:pPr eaLnBrk="1" hangingPunct="1">
              <a:lnSpc>
                <a:spcPct val="80000"/>
              </a:lnSpc>
            </a:pPr>
            <a:r>
              <a:rPr lang="ru-RU" sz="3600" b="1" i="1" dirty="0" smtClean="0">
                <a:solidFill>
                  <a:srgbClr val="7030A0"/>
                </a:solidFill>
                <a:latin typeface="Times New Roman" pitchFamily="18" charset="0"/>
                <a:cs typeface="Times New Roman" pitchFamily="18" charset="0"/>
              </a:rPr>
              <a:t>Сколиоз</a:t>
            </a:r>
            <a:r>
              <a:rPr lang="ru-RU" sz="3600" b="1" i="1" dirty="0" smtClean="0">
                <a:solidFill>
                  <a:srgbClr val="C00000"/>
                </a:solidFill>
                <a:latin typeface="Times New Roman" pitchFamily="18" charset="0"/>
                <a:cs typeface="Times New Roman" pitchFamily="18" charset="0"/>
              </a:rPr>
              <a:t> – искривление позвоночника.</a:t>
            </a:r>
          </a:p>
          <a:p>
            <a:pPr eaLnBrk="1" hangingPunct="1">
              <a:lnSpc>
                <a:spcPct val="90000"/>
              </a:lnSpc>
            </a:pPr>
            <a:r>
              <a:rPr lang="ru-RU" sz="2800" i="1" dirty="0" smtClean="0">
                <a:solidFill>
                  <a:srgbClr val="7030A0"/>
                </a:solidFill>
                <a:latin typeface="Times New Roman" pitchFamily="18" charset="0"/>
              </a:rPr>
              <a:t>Период с </a:t>
            </a:r>
            <a:r>
              <a:rPr lang="ru-RU" sz="2800" b="1" i="1" dirty="0" smtClean="0">
                <a:solidFill>
                  <a:srgbClr val="C00000"/>
                </a:solidFill>
                <a:latin typeface="Times New Roman" pitchFamily="18" charset="0"/>
              </a:rPr>
              <a:t>5</a:t>
            </a:r>
            <a:r>
              <a:rPr lang="ru-RU" sz="2800" i="1" dirty="0" smtClean="0">
                <a:solidFill>
                  <a:srgbClr val="7030A0"/>
                </a:solidFill>
                <a:latin typeface="Times New Roman" pitchFamily="18" charset="0"/>
              </a:rPr>
              <a:t> до </a:t>
            </a:r>
            <a:r>
              <a:rPr lang="ru-RU" sz="2800" b="1" i="1" dirty="0" smtClean="0">
                <a:solidFill>
                  <a:srgbClr val="C00000"/>
                </a:solidFill>
                <a:latin typeface="Times New Roman" pitchFamily="18" charset="0"/>
              </a:rPr>
              <a:t>11</a:t>
            </a:r>
            <a:r>
              <a:rPr lang="ru-RU" sz="2800" i="1" dirty="0" smtClean="0">
                <a:solidFill>
                  <a:srgbClr val="7030A0"/>
                </a:solidFill>
                <a:latin typeface="Times New Roman" pitchFamily="18" charset="0"/>
              </a:rPr>
              <a:t> лет – самый важный в формировании осанки!</a:t>
            </a:r>
          </a:p>
          <a:p>
            <a:pPr eaLnBrk="1" hangingPunct="1">
              <a:lnSpc>
                <a:spcPct val="90000"/>
              </a:lnSpc>
            </a:pPr>
            <a:r>
              <a:rPr lang="ru-RU" sz="2800" i="1" dirty="0" smtClean="0">
                <a:solidFill>
                  <a:srgbClr val="7030A0"/>
                </a:solidFill>
                <a:latin typeface="Times New Roman" pitchFamily="18" charset="0"/>
              </a:rPr>
              <a:t>Чем ты старше, тем </a:t>
            </a:r>
            <a:r>
              <a:rPr lang="ru-RU" sz="2800" b="1" i="1" dirty="0" smtClean="0">
                <a:solidFill>
                  <a:srgbClr val="7030A0"/>
                </a:solidFill>
                <a:latin typeface="Times New Roman" pitchFamily="18" charset="0"/>
              </a:rPr>
              <a:t>труднее</a:t>
            </a:r>
            <a:r>
              <a:rPr lang="ru-RU" sz="2800" i="1" dirty="0" smtClean="0">
                <a:solidFill>
                  <a:srgbClr val="7030A0"/>
                </a:solidFill>
                <a:latin typeface="Times New Roman" pitchFamily="18" charset="0"/>
              </a:rPr>
              <a:t> исправить </a:t>
            </a:r>
            <a:r>
              <a:rPr lang="ru-RU" sz="3600" b="1" i="1" dirty="0" smtClean="0">
                <a:solidFill>
                  <a:srgbClr val="7030A0"/>
                </a:solidFill>
                <a:latin typeface="Times New Roman" pitchFamily="18" charset="0"/>
              </a:rPr>
              <a:t>осанку!</a:t>
            </a:r>
          </a:p>
          <a:p>
            <a:pPr eaLnBrk="1" hangingPunct="1">
              <a:lnSpc>
                <a:spcPct val="80000"/>
              </a:lnSpc>
            </a:pPr>
            <a:endParaRPr lang="ru-RU" sz="3600" i="1" dirty="0" smtClean="0">
              <a:solidFill>
                <a:srgbClr val="C00000"/>
              </a:solidFill>
            </a:endParaRPr>
          </a:p>
        </p:txBody>
      </p:sp>
      <p:pic>
        <p:nvPicPr>
          <p:cNvPr id="6" name="Рисунок 12"/>
          <p:cNvPicPr>
            <a:picLocks noChangeAspect="1"/>
          </p:cNvPicPr>
          <p:nvPr/>
        </p:nvPicPr>
        <p:blipFill>
          <a:blip r:embed="rId3" cstate="print"/>
          <a:srcRect/>
          <a:stretch>
            <a:fillRect/>
          </a:stretch>
        </p:blipFill>
        <p:spPr bwMode="auto">
          <a:xfrm>
            <a:off x="323528" y="2852936"/>
            <a:ext cx="2744787" cy="3643313"/>
          </a:xfrm>
          <a:prstGeom prst="rect">
            <a:avLst/>
          </a:prstGeom>
          <a:ln>
            <a:noFill/>
          </a:ln>
          <a:effectLst>
            <a:softEdge rad="112500"/>
          </a:effectLst>
        </p:spPr>
      </p:pic>
      <p:pic>
        <p:nvPicPr>
          <p:cNvPr id="7" name="Picture 2"/>
          <p:cNvPicPr>
            <a:picLocks noChangeAspect="1" noChangeArrowheads="1"/>
          </p:cNvPicPr>
          <p:nvPr/>
        </p:nvPicPr>
        <p:blipFill>
          <a:blip r:embed="rId4" cstate="print"/>
          <a:srcRect/>
          <a:stretch>
            <a:fillRect/>
          </a:stretch>
        </p:blipFill>
        <p:spPr bwMode="auto">
          <a:xfrm>
            <a:off x="6156176" y="2852936"/>
            <a:ext cx="2672333" cy="3673425"/>
          </a:xfrm>
          <a:prstGeom prst="rect">
            <a:avLst/>
          </a:prstGeom>
          <a:ln>
            <a:noFill/>
          </a:ln>
          <a:effectLst>
            <a:softEdge rad="112500"/>
          </a:effectLst>
        </p:spPr>
      </p:pic>
      <p:pic>
        <p:nvPicPr>
          <p:cNvPr id="8" name="Рисунок 11"/>
          <p:cNvPicPr>
            <a:picLocks noChangeAspect="1"/>
          </p:cNvPicPr>
          <p:nvPr/>
        </p:nvPicPr>
        <p:blipFill>
          <a:blip r:embed="rId5" cstate="print"/>
          <a:srcRect/>
          <a:stretch>
            <a:fillRect/>
          </a:stretch>
        </p:blipFill>
        <p:spPr bwMode="auto">
          <a:xfrm>
            <a:off x="2915816" y="2852936"/>
            <a:ext cx="3171825" cy="3600400"/>
          </a:xfrm>
          <a:prstGeom prst="rect">
            <a:avLst/>
          </a:prstGeom>
          <a:ln>
            <a:noFill/>
          </a:ln>
          <a:effectLst>
            <a:outerShdw blurRad="190500" algn="tl" rotWithShape="0">
              <a:srgbClr val="000000">
                <a:alpha val="70000"/>
              </a:srgbClr>
            </a:outerShdw>
          </a:effec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57201"/>
            <a:ext cx="9144000" cy="7315201"/>
          </a:xfrm>
          <a:prstGeom prst="rect">
            <a:avLst/>
          </a:prstGeom>
          <a:noFill/>
          <a:ln w="9525">
            <a:noFill/>
            <a:miter lim="800000"/>
            <a:headEnd/>
            <a:tailEnd/>
          </a:ln>
        </p:spPr>
      </p:pic>
      <p:sp>
        <p:nvSpPr>
          <p:cNvPr id="9218" name="Rectangle 2"/>
          <p:cNvSpPr>
            <a:spLocks noGrp="1" noChangeArrowheads="1"/>
          </p:cNvSpPr>
          <p:nvPr>
            <p:ph type="ctrTitle"/>
          </p:nvPr>
        </p:nvSpPr>
        <p:spPr>
          <a:xfrm>
            <a:off x="251520" y="404665"/>
            <a:ext cx="8496944" cy="2232248"/>
          </a:xfrm>
        </p:spPr>
        <p:txBody>
          <a:bodyPr/>
          <a:lstStyle/>
          <a:p>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b="1" i="1" dirty="0" smtClean="0">
                <a:solidFill>
                  <a:srgbClr val="C00000"/>
                </a:solidFill>
              </a:rPr>
              <a:t/>
            </a:r>
            <a:br>
              <a:rPr lang="ru-RU" sz="4000" b="1" i="1" dirty="0" smtClean="0">
                <a:solidFill>
                  <a:srgbClr val="C00000"/>
                </a:solidFill>
              </a:rPr>
            </a:br>
            <a:r>
              <a:rPr lang="ru-RU" sz="4000" dirty="0" smtClean="0"/>
              <a:t/>
            </a:r>
            <a:br>
              <a:rPr lang="ru-RU" sz="4000" dirty="0" smtClean="0"/>
            </a:br>
            <a:r>
              <a:rPr lang="ru-RU" sz="4000" b="1" i="1" dirty="0" smtClean="0">
                <a:solidFill>
                  <a:srgbClr val="C00000"/>
                </a:solidFill>
              </a:rPr>
              <a:t/>
            </a:r>
            <a:br>
              <a:rPr lang="ru-RU" sz="4000" b="1" i="1" dirty="0" smtClean="0">
                <a:solidFill>
                  <a:srgbClr val="C00000"/>
                </a:solidFill>
              </a:rPr>
            </a:br>
            <a:endParaRPr lang="ru-RU" sz="4000" b="1" i="1" dirty="0">
              <a:solidFill>
                <a:srgbClr val="C00000"/>
              </a:solidFill>
            </a:endParaRPr>
          </a:p>
        </p:txBody>
      </p:sp>
      <p:sp>
        <p:nvSpPr>
          <p:cNvPr id="9219" name="Rectangle 3"/>
          <p:cNvSpPr>
            <a:spLocks noGrp="1" noChangeArrowheads="1"/>
          </p:cNvSpPr>
          <p:nvPr>
            <p:ph type="subTitle" idx="1"/>
          </p:nvPr>
        </p:nvSpPr>
        <p:spPr>
          <a:xfrm>
            <a:off x="0" y="548680"/>
            <a:ext cx="8892480" cy="720080"/>
          </a:xfrm>
        </p:spPr>
        <p:txBody>
          <a:bodyPr/>
          <a:lstStyle/>
          <a:p>
            <a:pPr eaLnBrk="1" hangingPunct="1">
              <a:lnSpc>
                <a:spcPct val="80000"/>
              </a:lnSpc>
            </a:pPr>
            <a:r>
              <a:rPr lang="ru-RU" sz="2800" b="1" i="1" dirty="0" smtClean="0">
                <a:solidFill>
                  <a:srgbClr val="C00000"/>
                </a:solidFill>
                <a:latin typeface="Times New Roman" pitchFamily="18" charset="0"/>
                <a:cs typeface="Times New Roman" pitchFamily="18" charset="0"/>
              </a:rPr>
              <a:t>Цель нашей практической работы:</a:t>
            </a:r>
          </a:p>
          <a:p>
            <a:pPr eaLnBrk="1" hangingPunct="1">
              <a:lnSpc>
                <a:spcPct val="80000"/>
              </a:lnSpc>
            </a:pPr>
            <a:r>
              <a:rPr lang="ru-RU" sz="2800" i="1" dirty="0" smtClean="0">
                <a:solidFill>
                  <a:srgbClr val="7030A0"/>
                </a:solidFill>
                <a:latin typeface="Times New Roman" pitchFamily="18" charset="0"/>
                <a:cs typeface="Times New Roman" pitchFamily="18" charset="0"/>
              </a:rPr>
              <a:t>выявить, соответствует ли фактический вес портфелей  обучающихся нормам </a:t>
            </a:r>
            <a:r>
              <a:rPr lang="ru-RU" sz="2800" i="1" dirty="0" err="1" smtClean="0">
                <a:solidFill>
                  <a:srgbClr val="7030A0"/>
                </a:solidFill>
                <a:latin typeface="Times New Roman" pitchFamily="18" charset="0"/>
                <a:cs typeface="Times New Roman" pitchFamily="18" charset="0"/>
              </a:rPr>
              <a:t>СанПиН</a:t>
            </a:r>
            <a:endParaRPr lang="ru-RU" sz="2800" i="1" dirty="0" smtClean="0">
              <a:solidFill>
                <a:srgbClr val="7030A0"/>
              </a:solidFill>
            </a:endParaRPr>
          </a:p>
        </p:txBody>
      </p:sp>
      <p:sp>
        <p:nvSpPr>
          <p:cNvPr id="6" name="Прямоугольник 5"/>
          <p:cNvSpPr/>
          <p:nvPr/>
        </p:nvSpPr>
        <p:spPr>
          <a:xfrm>
            <a:off x="2483768" y="1844824"/>
            <a:ext cx="4176464" cy="2841997"/>
          </a:xfrm>
          <a:prstGeom prst="rect">
            <a:avLst/>
          </a:prstGeom>
        </p:spPr>
        <p:txBody>
          <a:bodyPr wrap="square">
            <a:spAutoFit/>
          </a:bodyPr>
          <a:lstStyle/>
          <a:p>
            <a:pPr algn="ctr" fontAlgn="auto">
              <a:spcAft>
                <a:spcPts val="0"/>
              </a:spcAft>
              <a:defRPr/>
            </a:pPr>
            <a:r>
              <a:rPr lang="ru-RU" sz="2400" b="1" i="1" dirty="0" smtClean="0">
                <a:solidFill>
                  <a:srgbClr val="C00000"/>
                </a:solidFill>
              </a:rPr>
              <a:t>Вес полного  ранца  в рекомендациях </a:t>
            </a:r>
            <a:r>
              <a:rPr lang="ru-RU" sz="2400" b="1" i="1" dirty="0" err="1" smtClean="0">
                <a:solidFill>
                  <a:srgbClr val="C00000"/>
                </a:solidFill>
              </a:rPr>
              <a:t>САНПиН</a:t>
            </a:r>
            <a:r>
              <a:rPr lang="ru-RU" sz="2400" b="1" i="1" dirty="0" smtClean="0">
                <a:solidFill>
                  <a:srgbClr val="C00000"/>
                </a:solidFill>
              </a:rPr>
              <a:t>:</a:t>
            </a:r>
          </a:p>
          <a:p>
            <a:pPr algn="ctr" fontAlgn="auto">
              <a:spcAft>
                <a:spcPts val="0"/>
              </a:spcAft>
              <a:buFont typeface="Arial" pitchFamily="34" charset="0"/>
              <a:buChar char="•"/>
              <a:defRPr/>
            </a:pPr>
            <a:r>
              <a:rPr lang="ru-RU" b="1" dirty="0" smtClean="0">
                <a:solidFill>
                  <a:srgbClr val="7030A0"/>
                </a:solidFill>
              </a:rPr>
              <a:t>1-2класс-1,5кг</a:t>
            </a:r>
          </a:p>
          <a:p>
            <a:pPr algn="ctr" fontAlgn="auto">
              <a:spcAft>
                <a:spcPts val="0"/>
              </a:spcAft>
              <a:buFont typeface="Arial" pitchFamily="34" charset="0"/>
              <a:buChar char="•"/>
              <a:defRPr/>
            </a:pPr>
            <a:r>
              <a:rPr lang="ru-RU" b="1" dirty="0" smtClean="0">
                <a:solidFill>
                  <a:srgbClr val="7030A0"/>
                </a:solidFill>
              </a:rPr>
              <a:t>3-4класс-2,5кг</a:t>
            </a:r>
          </a:p>
          <a:p>
            <a:pPr algn="ctr" fontAlgn="auto">
              <a:spcAft>
                <a:spcPts val="0"/>
              </a:spcAft>
              <a:buFont typeface="Arial" pitchFamily="34" charset="0"/>
              <a:buChar char="•"/>
              <a:defRPr/>
            </a:pPr>
            <a:r>
              <a:rPr lang="ru-RU" b="1" dirty="0" smtClean="0">
                <a:solidFill>
                  <a:srgbClr val="7030A0"/>
                </a:solidFill>
              </a:rPr>
              <a:t>5-6класс-3кг</a:t>
            </a:r>
          </a:p>
          <a:p>
            <a:pPr algn="ctr" fontAlgn="auto">
              <a:spcAft>
                <a:spcPts val="0"/>
              </a:spcAft>
              <a:buFont typeface="Arial" pitchFamily="34" charset="0"/>
              <a:buChar char="•"/>
              <a:defRPr/>
            </a:pPr>
            <a:r>
              <a:rPr lang="ru-RU" b="1" dirty="0" smtClean="0">
                <a:solidFill>
                  <a:srgbClr val="7030A0"/>
                </a:solidFill>
              </a:rPr>
              <a:t>7-8класс-3,5кг</a:t>
            </a:r>
          </a:p>
          <a:p>
            <a:pPr algn="ctr" fontAlgn="auto">
              <a:spcAft>
                <a:spcPts val="0"/>
              </a:spcAft>
              <a:buFont typeface="Arial" pitchFamily="34" charset="0"/>
              <a:buChar char="•"/>
              <a:defRPr/>
            </a:pPr>
            <a:r>
              <a:rPr lang="ru-RU" b="1" dirty="0" smtClean="0">
                <a:solidFill>
                  <a:srgbClr val="7030A0"/>
                </a:solidFill>
              </a:rPr>
              <a:t>9-11класс-до 4кг</a:t>
            </a:r>
          </a:p>
          <a:p>
            <a:pPr algn="ctr" fontAlgn="auto">
              <a:spcAft>
                <a:spcPts val="0"/>
              </a:spcAft>
              <a:defRPr/>
            </a:pPr>
            <a:r>
              <a:rPr lang="ru-RU" b="1" dirty="0" smtClean="0">
                <a:solidFill>
                  <a:srgbClr val="7030A0"/>
                </a:solidFill>
              </a:rPr>
              <a:t>Таким образом, пустой ранец должен весить 500-800 граммов</a:t>
            </a: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1153</Words>
  <Application>Microsoft Office PowerPoint</Application>
  <PresentationFormat>Экран (4:3)</PresentationFormat>
  <Paragraphs>534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Оформление по умолчанию</vt:lpstr>
      <vt:lpstr>Частное общеобразовательное учреждение  «Лицей-интернат №5  открытого акционерного общества «Российские железные дороги»»             Среднесрочный практико-ориентированный  проект на тему:  «Влияние массы и формы школьного портфеля на здоровье ученика»</vt:lpstr>
      <vt:lpstr>   Обоснование: Позвоночник – это не просто стержень нашего организма. Вместе со скелетом он служит для защиты внутренних органов от внешних повреждений. Искривление позвоночника становится основной причиной возникновения проблем со здоровьем. Наблюдая за обучающимися нашего лицея, мы поняли, что многие лицеисты имеют «неправильные» портфели, а значит, попадают в группу риска по заболеванию опорно-двигательного аппарата. Проведя опрос с обучающимися, изучив медицинские показатели, мы убедились, что проблема имеется и нужно принимать меры по её устранению. Участники проекта собрали необходимую информацию, проанализировали полученные данные, решили математические задачи  и разработали рекомендации по данной, на наш взгляд, очень актуальной теме.   </vt:lpstr>
      <vt:lpstr>Гипотеза нашей работы: если изучить проблему влияния массы и формы школьного портфеля на здоровье обучающегося  и довести её до сведения учеников, родителей и учителей, то здоровье ребят в подростковом периоде может улучшиться. </vt:lpstr>
      <vt:lpstr>    Этапы выполнения работы: Цель проекта: Доказать, что тяжелый портфель вредит здоровью школьника.  Задачи проекта: 1. Изучить  и проанализировать  литературу, посвященную данному вопросу; 2. Провести опрос в форме интервью и анкетирования; 3. Измерить вес школьных портфелей (на примере 1, 5 и 8 классов лицея-интерната №5); 4. Применить математические знания при нахождении пропорциональной величины и процента соответствия веса санитарным нормам;  5. Разработать рекомендации по снижению веса портфеля; 6. Оформить проектную работу; 7. Представить проект в первом отборочном туре; 8. Подготовиться к участию в конференции; 9. Оценить результаты процесса проектной деятельности.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Спасибо за внимание!</vt:lpstr>
      <vt:lpstr>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МЯЗИНА</cp:lastModifiedBy>
  <cp:revision>364</cp:revision>
  <dcterms:created xsi:type="dcterms:W3CDTF">2012-08-12T16:04:58Z</dcterms:created>
  <dcterms:modified xsi:type="dcterms:W3CDTF">2015-10-31T14:52:06Z</dcterms:modified>
</cp:coreProperties>
</file>