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13"/>
  </p:notesMasterIdLst>
  <p:sldIdLst>
    <p:sldId id="288" r:id="rId2"/>
    <p:sldId id="289" r:id="rId3"/>
    <p:sldId id="290" r:id="rId4"/>
    <p:sldId id="291" r:id="rId5"/>
    <p:sldId id="292" r:id="rId6"/>
    <p:sldId id="293" r:id="rId7"/>
    <p:sldId id="295" r:id="rId8"/>
    <p:sldId id="296" r:id="rId9"/>
    <p:sldId id="297" r:id="rId10"/>
    <p:sldId id="302" r:id="rId11"/>
    <p:sldId id="30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985C2D7-285C-4680-83F1-F01724DC3BC0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577B8FE-9876-4F12-A9AE-9FE481FFC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648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953A61-47EC-4D1F-AB7F-F805EE925F3D}" type="slidenum">
              <a:rPr lang="ru-RU" altLang="ru-RU" smtClean="0"/>
              <a:pPr eaLnBrk="1" hangingPunct="1"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751957-F95D-4F97-AF40-122FD4DD62D5}" type="slidenum">
              <a:rPr lang="ru-RU" altLang="ru-RU" smtClean="0"/>
              <a:pPr eaLnBrk="1" hangingPunct="1"/>
              <a:t>5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47B476-0714-4ED3-847C-64288808C572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A1B5B3-F0D9-439D-B03D-C65C606D0A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4499DF-80B4-4394-826D-A6CA97AE49B2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3000-03DE-4EC8-9957-83F650D404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D1CC87-9651-491E-860C-0849F92D4638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EF123-F03F-4C4B-9AAC-2299A0F3B6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DA57B3-9E5A-41EF-BCB6-3D1E141B6E13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541CE-A4AF-4962-B200-A6C0D6DB68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AD65E2-531C-4939-AB46-2914CE4D91AF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FAE8DD-5295-436D-B745-EB08A9B8AE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8902BB-87A3-4E0C-9CB5-BDA1E20B832E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571BE-A0D1-4662-9F5C-E7DF00790D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E5949-26E8-4A98-B19C-4169156ED651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A533E-1AB4-41CD-8F73-0E41259873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DCF32B-B229-48B2-AF67-1B4BEBA11029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C57DEB-B561-42F6-AA24-86737AE441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7FDD43-1B15-4430-A8C7-8DB7784F53D8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9D4B9-6B19-4489-BC5E-A3B2E8FA52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E51C3-51F5-4B57-BD5F-9E538B8E4807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38522-6E06-4840-9FDE-E8B276A4DB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B10A05-44CE-4B7E-ADBE-DF94541C679A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05B20-C747-4E5A-AF8F-99C5D524CB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4CE9AC7-1DF0-4588-8D8A-67FC22FA00F8}" type="datetimeFigureOut">
              <a:rPr lang="ru-RU" smtClean="0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4D117CDC-DDAA-4763-A0A7-89DDCD254B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611188" y="0"/>
            <a:ext cx="8175625" cy="664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FFFF00"/>
                </a:solidFill>
              </a:rPr>
              <a:t>Муниципальное </a:t>
            </a:r>
            <a:r>
              <a:rPr lang="ru-RU" altLang="ru-RU" sz="2000" b="1" dirty="0" smtClean="0">
                <a:solidFill>
                  <a:srgbClr val="FFFF00"/>
                </a:solidFill>
              </a:rPr>
              <a:t>бюджетное  дошкольное образовательное учреждение Кизнерский детский сад общеразвивающего вида №5 Сказка</a:t>
            </a:r>
            <a:r>
              <a:rPr lang="ru-RU" altLang="ru-RU" sz="2800" b="1" i="1" dirty="0">
                <a:solidFill>
                  <a:srgbClr val="FFFF00"/>
                </a:solidFill>
              </a:rPr>
              <a:t/>
            </a:r>
            <a:br>
              <a:rPr lang="ru-RU" altLang="ru-RU" sz="2800" b="1" i="1" dirty="0">
                <a:solidFill>
                  <a:srgbClr val="FFFF00"/>
                </a:solidFill>
              </a:rPr>
            </a:br>
            <a:endParaRPr lang="ru-RU" altLang="ru-RU" sz="2800" b="1" i="1" dirty="0" smtClean="0">
              <a:solidFill>
                <a:srgbClr val="FFFF00"/>
              </a:solidFill>
            </a:endParaRPr>
          </a:p>
          <a:p>
            <a:pPr algn="ctr" eaLnBrk="1" hangingPunct="1"/>
            <a:endParaRPr lang="ru-RU" altLang="ru-RU" sz="2800" b="1" i="1" dirty="0">
              <a:solidFill>
                <a:srgbClr val="00FFFF"/>
              </a:solidFill>
            </a:endParaRPr>
          </a:p>
          <a:p>
            <a:pPr algn="ctr" eaLnBrk="1" hangingPunct="1"/>
            <a:r>
              <a:rPr lang="ru-RU" altLang="ru-RU" sz="3200" b="1" i="1" dirty="0" smtClean="0">
                <a:solidFill>
                  <a:srgbClr val="FFFF00"/>
                </a:solidFill>
              </a:rPr>
              <a:t> </a:t>
            </a:r>
            <a:endParaRPr lang="ru-RU" altLang="ru-RU" sz="3200" b="1" i="1" dirty="0">
              <a:solidFill>
                <a:srgbClr val="FFFF00"/>
              </a:solidFill>
            </a:endParaRPr>
          </a:p>
          <a:p>
            <a:pPr algn="ctr" eaLnBrk="1" hangingPunct="1"/>
            <a:r>
              <a:rPr lang="ru-RU" altLang="ru-RU" sz="3200" b="1" i="1" dirty="0">
                <a:solidFill>
                  <a:srgbClr val="FFFF00"/>
                </a:solidFill>
              </a:rPr>
              <a:t> </a:t>
            </a:r>
            <a:r>
              <a:rPr lang="ru-RU" altLang="ru-RU" sz="3200" b="1" i="1" dirty="0" smtClean="0">
                <a:solidFill>
                  <a:srgbClr val="FFFF00"/>
                </a:solidFill>
              </a:rPr>
              <a:t> </a:t>
            </a:r>
            <a:r>
              <a:rPr lang="ru-RU" altLang="ru-RU" sz="4400" b="1" i="1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Влияния речи     </a:t>
            </a:r>
            <a:r>
              <a:rPr lang="ru-RU" altLang="ru-RU" sz="4400" b="1" i="1" dirty="0">
                <a:solidFill>
                  <a:srgbClr val="FFFF00"/>
                </a:solidFill>
                <a:latin typeface="Monotype Corsiva" panose="03010101010201010101" pitchFamily="66" charset="0"/>
              </a:rPr>
              <a:t>на организм человека</a:t>
            </a:r>
            <a:r>
              <a:rPr lang="ru-RU" altLang="ru-RU" sz="4400" b="1" i="1" dirty="0">
                <a:solidFill>
                  <a:srgbClr val="0000FF"/>
                </a:solidFill>
                <a:latin typeface="Monotype Corsiva" panose="03010101010201010101" pitchFamily="66" charset="0"/>
              </a:rPr>
              <a:t/>
            </a:r>
            <a:br>
              <a:rPr lang="ru-RU" altLang="ru-RU" sz="4400" b="1" i="1" dirty="0">
                <a:solidFill>
                  <a:srgbClr val="0000FF"/>
                </a:solidFill>
                <a:latin typeface="Monotype Corsiva" panose="03010101010201010101" pitchFamily="66" charset="0"/>
              </a:rPr>
            </a:br>
            <a:endParaRPr lang="ru-RU" altLang="ru-RU" sz="4400" b="1" i="1" dirty="0" smtClean="0">
              <a:solidFill>
                <a:srgbClr val="0000FF"/>
              </a:solidFill>
              <a:latin typeface="Monotype Corsiva" panose="03010101010201010101" pitchFamily="66" charset="0"/>
            </a:endParaRPr>
          </a:p>
          <a:p>
            <a:pPr algn="ctr" eaLnBrk="1" hangingPunct="1"/>
            <a:endParaRPr lang="ru-RU" altLang="ru-RU" sz="3200" b="1" i="1" dirty="0">
              <a:solidFill>
                <a:srgbClr val="0000FF"/>
              </a:solidFill>
            </a:endParaRPr>
          </a:p>
          <a:p>
            <a:pPr algn="r" eaLnBrk="1" hangingPunct="1"/>
            <a:r>
              <a:rPr lang="ru-RU" altLang="ru-RU" sz="2400" b="1" i="1" dirty="0">
                <a:solidFill>
                  <a:srgbClr val="FFFF00"/>
                </a:solidFill>
              </a:rPr>
              <a:t>Автор</a:t>
            </a:r>
            <a:r>
              <a:rPr lang="ru-RU" altLang="ru-RU" sz="2400" b="1" i="1" dirty="0" smtClean="0">
                <a:solidFill>
                  <a:srgbClr val="FFFF00"/>
                </a:solidFill>
              </a:rPr>
              <a:t>: А.С. </a:t>
            </a:r>
            <a:r>
              <a:rPr lang="ru-RU" altLang="ru-RU" sz="2400" b="1" i="1" dirty="0" err="1" smtClean="0">
                <a:solidFill>
                  <a:srgbClr val="FFFF00"/>
                </a:solidFill>
              </a:rPr>
              <a:t>Самигуллина</a:t>
            </a:r>
            <a:endParaRPr lang="ru-RU" altLang="ru-RU" sz="2400" b="1" i="1" dirty="0">
              <a:solidFill>
                <a:srgbClr val="FFFF00"/>
              </a:solidFill>
            </a:endParaRPr>
          </a:p>
          <a:p>
            <a:pPr algn="r" eaLnBrk="1" hangingPunct="1"/>
            <a:endParaRPr lang="ru-RU" altLang="ru-RU" sz="2400" b="1" i="1" dirty="0"/>
          </a:p>
          <a:p>
            <a:pPr algn="r" eaLnBrk="1" hangingPunct="1"/>
            <a:endParaRPr lang="ru-RU" altLang="ru-RU" b="1" i="1" dirty="0" smtClean="0"/>
          </a:p>
          <a:p>
            <a:pPr eaLnBrk="1" hangingPunct="1"/>
            <a:endParaRPr lang="ru-RU" altLang="ru-RU" sz="2400" b="1" i="1" dirty="0"/>
          </a:p>
          <a:p>
            <a:pPr eaLnBrk="1" hangingPunct="1"/>
            <a:r>
              <a:rPr lang="ru-RU" altLang="ru-RU" sz="2400" b="1" i="1" dirty="0"/>
              <a:t>                                   </a:t>
            </a:r>
            <a:r>
              <a:rPr lang="ru-RU" altLang="ru-RU" sz="2400" b="1" i="1" dirty="0" smtClean="0">
                <a:solidFill>
                  <a:srgbClr val="FFFF00"/>
                </a:solidFill>
              </a:rPr>
              <a:t>2014 год</a:t>
            </a:r>
            <a:endParaRPr lang="ru-RU" altLang="ru-RU" sz="24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973412" y="3645024"/>
            <a:ext cx="3886200" cy="3103853"/>
          </a:xfrm>
        </p:spPr>
        <p:txBody>
          <a:bodyPr anchor="b" anchorCtr="0">
            <a:noAutofit/>
          </a:bodyPr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Доброе слово лечит, а злое - калечит! «Словом можно убить»- </a:t>
            </a:r>
            <a:b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гласят  народные пословицы</a:t>
            </a:r>
            <a:r>
              <a:rPr lang="ru-RU" sz="3200" dirty="0" smtClean="0"/>
              <a:t>. </a:t>
            </a:r>
          </a:p>
        </p:txBody>
      </p:sp>
      <p:sp>
        <p:nvSpPr>
          <p:cNvPr id="17412" name="Прямоугольник 3"/>
          <p:cNvSpPr>
            <a:spLocks noChangeArrowheads="1"/>
          </p:cNvSpPr>
          <p:nvPr/>
        </p:nvSpPr>
        <p:spPr bwMode="auto">
          <a:xfrm>
            <a:off x="179512" y="264964"/>
            <a:ext cx="558165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altLang="ru-RU" sz="2800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Слово может преобразить  человека, </a:t>
            </a:r>
          </a:p>
          <a:p>
            <a:pPr eaLnBrk="1" hangingPunct="1"/>
            <a:r>
              <a:rPr lang="ru-RU" altLang="ru-RU" sz="2800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а может унизить. </a:t>
            </a:r>
          </a:p>
          <a:p>
            <a:pPr eaLnBrk="1" hangingPunct="1"/>
            <a:r>
              <a:rPr lang="ru-RU" altLang="ru-RU" sz="2800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Может сделать счастливым или несчастным. </a:t>
            </a:r>
          </a:p>
          <a:p>
            <a:pPr eaLnBrk="1" hangingPunct="1"/>
            <a:r>
              <a:rPr lang="ru-RU" altLang="ru-RU" sz="2800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Слово универсально, оно врачует наши души и сердце, </a:t>
            </a:r>
          </a:p>
          <a:p>
            <a:pPr eaLnBrk="1" hangingPunct="1"/>
            <a:r>
              <a:rPr lang="ru-RU" altLang="ru-RU" sz="2800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но может нанести большой вред </a:t>
            </a:r>
            <a:r>
              <a:rPr lang="ru-RU" altLang="ru-RU" sz="2800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здоровью.</a:t>
            </a:r>
            <a:endParaRPr lang="ru-RU" altLang="ru-RU" sz="2800" dirty="0">
              <a:solidFill>
                <a:schemeClr val="tx2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3074" name="Picture 2" descr="http://grafamania.net/uploads/posts/2012-04/1334229791_4ona25tr3wqei8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1787"/>
            <a:ext cx="3394348" cy="401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ljplus.ru/img4/s/v/svety_is/19604718_0998191f481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94" y="3804394"/>
            <a:ext cx="4449613" cy="286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217687" y="332656"/>
            <a:ext cx="5362426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  <a:cs typeface="Times New Roman" pitchFamily="18" charset="0"/>
              </a:rPr>
              <a:t>Не торопись ронять слова, не торопись. </a:t>
            </a:r>
            <a:endParaRPr lang="ru-RU" altLang="ru-RU" sz="2800" b="1" dirty="0">
              <a:solidFill>
                <a:schemeClr val="tx2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  <a:cs typeface="Times New Roman" pitchFamily="18" charset="0"/>
              </a:rPr>
              <a:t>Пускай остынет голова, созреет мысль. </a:t>
            </a:r>
            <a:endParaRPr lang="ru-RU" altLang="ru-RU" sz="2800" b="1" dirty="0">
              <a:solidFill>
                <a:schemeClr val="tx2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  <a:cs typeface="Times New Roman" pitchFamily="18" charset="0"/>
              </a:rPr>
              <a:t>Уж если слово упадет, не подберешь. </a:t>
            </a:r>
            <a:endParaRPr lang="ru-RU" altLang="ru-RU" sz="2800" b="1" dirty="0">
              <a:solidFill>
                <a:schemeClr val="tx2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  <a:cs typeface="Times New Roman" pitchFamily="18" charset="0"/>
              </a:rPr>
              <a:t>Не торопись, и все пройдет, </a:t>
            </a:r>
          </a:p>
          <a:p>
            <a:pPr algn="ctr"/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  <a:cs typeface="Times New Roman" pitchFamily="18" charset="0"/>
              </a:rPr>
              <a:t>как летний дождь. </a:t>
            </a:r>
            <a:endParaRPr lang="ru-RU" altLang="ru-RU" sz="2800" b="1" dirty="0">
              <a:solidFill>
                <a:schemeClr val="tx2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  <a:cs typeface="Times New Roman" pitchFamily="18" charset="0"/>
              </a:rPr>
              <a:t>Не торопись ронять слова, не торопись. </a:t>
            </a:r>
            <a:endParaRPr lang="ru-RU" altLang="ru-RU" sz="2800" b="1" dirty="0">
              <a:solidFill>
                <a:schemeClr val="tx2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  <a:cs typeface="Times New Roman" pitchFamily="18" charset="0"/>
              </a:rPr>
              <a:t>Мы виноваты, но права навеки жизнь. </a:t>
            </a:r>
            <a:endParaRPr lang="ru-RU" altLang="ru-RU" sz="2800" b="1" dirty="0">
              <a:solidFill>
                <a:schemeClr val="tx2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  <a:cs typeface="Times New Roman" pitchFamily="18" charset="0"/>
              </a:rPr>
              <a:t>А если тучи унесло за край зари, </a:t>
            </a:r>
          </a:p>
          <a:p>
            <a:pPr algn="ctr"/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  <a:cs typeface="Times New Roman" pitchFamily="18" charset="0"/>
              </a:rPr>
              <a:t>Не пожалей хороших слов и говори.</a:t>
            </a:r>
            <a:r>
              <a:rPr lang="ru-RU" altLang="ru-RU" sz="28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</a:p>
        </p:txBody>
      </p:sp>
      <p:pic>
        <p:nvPicPr>
          <p:cNvPr id="4098" name="Picture 2" descr="Картинки по запросу картинки с изображением двух людей в каф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052736"/>
            <a:ext cx="3538127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Прямоугольник 3"/>
          <p:cNvSpPr>
            <a:spLocks noChangeArrowheads="1"/>
          </p:cNvSpPr>
          <p:nvPr/>
        </p:nvSpPr>
        <p:spPr bwMode="auto">
          <a:xfrm>
            <a:off x="539750" y="188913"/>
            <a:ext cx="72151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dirty="0">
                <a:solidFill>
                  <a:srgbClr val="C00000"/>
                </a:solidFill>
              </a:rPr>
              <a:t>  </a:t>
            </a:r>
            <a:r>
              <a:rPr lang="ru-RU" altLang="ru-RU" sz="4000" dirty="0">
                <a:solidFill>
                  <a:srgbClr val="0070C0"/>
                </a:solidFill>
                <a:latin typeface="Monotype Corsiva" panose="03010101010201010101" pitchFamily="66" charset="0"/>
              </a:rPr>
              <a:t>Речь, главное средство общения</a:t>
            </a:r>
          </a:p>
        </p:txBody>
      </p:sp>
      <p:sp>
        <p:nvSpPr>
          <p:cNvPr id="7172" name="Прямоугольник 5"/>
          <p:cNvSpPr>
            <a:spLocks noChangeArrowheads="1"/>
          </p:cNvSpPr>
          <p:nvPr/>
        </p:nvSpPr>
        <p:spPr bwMode="auto">
          <a:xfrm>
            <a:off x="1129507" y="817548"/>
            <a:ext cx="6625431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    По </a:t>
            </a: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речи и голосу мы создаем впечатление о </a:t>
            </a:r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 женственности</a:t>
            </a: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, </a:t>
            </a:r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 мужественности</a:t>
            </a: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, </a:t>
            </a:r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воле, доброте, и многим другим качествам личности.</a:t>
            </a:r>
          </a:p>
          <a:p>
            <a:pPr algn="just" eaLnBrk="1" hangingPunct="1"/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    С </a:t>
            </a: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помощью речи мы побуждаем действовать, меняем жизненные установки, убеждения, а значит и всю свою жизнь.  </a:t>
            </a:r>
          </a:p>
          <a:p>
            <a:pPr algn="just" eaLnBrk="1" hangingPunct="1"/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    Речью сообщаем информацию, а информация изменяет наше  сознание.     </a:t>
            </a:r>
          </a:p>
          <a:p>
            <a:pPr algn="just" eaLnBrk="1" hangingPunct="1"/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    Чтобы понять, как это происходит, потребовалось более полутора столетий. </a:t>
            </a:r>
          </a:p>
          <a:p>
            <a:pPr algn="just" eaLnBrk="1" hangingPunct="1"/>
            <a:endParaRPr lang="ru-RU" altLang="ru-RU" sz="2400" b="1" dirty="0">
              <a:latin typeface="Monotype Corsiva" panose="03010101010201010101" pitchFamily="66" charset="0"/>
            </a:endParaRPr>
          </a:p>
          <a:p>
            <a:pPr algn="just" eaLnBrk="1" hangingPunct="1"/>
            <a:endParaRPr lang="ru-RU" altLang="ru-RU" sz="2400" b="1" dirty="0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IMG_097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14" b="12514"/>
          <a:stretch>
            <a:fillRect/>
          </a:stretch>
        </p:blipFill>
        <p:spPr bwMode="auto">
          <a:xfrm>
            <a:off x="214313" y="214312"/>
            <a:ext cx="2428875" cy="249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3143250" y="214313"/>
            <a:ext cx="58213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Научные доказательства воздействия речи и речевых установок на организм человека.</a:t>
            </a:r>
            <a:endParaRPr lang="ru-RU" altLang="ru-RU" sz="3600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8196" name="Прямоугольник 3"/>
          <p:cNvSpPr>
            <a:spLocks noChangeArrowheads="1"/>
          </p:cNvSpPr>
          <p:nvPr/>
        </p:nvSpPr>
        <p:spPr bwMode="auto">
          <a:xfrm>
            <a:off x="428625" y="2708920"/>
            <a:ext cx="853598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1.«Я мыслю, значит, я существую» - сказал Декарт.                                                                   </a:t>
            </a:r>
            <a:endParaRPr lang="ru-RU" altLang="ru-RU" sz="3200" dirty="0" smtClean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eaLnBrk="1" hangingPunct="1"/>
            <a:r>
              <a:rPr lang="ru-RU" altLang="ru-RU" sz="32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altLang="ru-RU" sz="32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2. "Слово - самое сильное оружие человека» - это слова великого ученого Аристотеля, над которыми каждому человеку стоит  задуматься.                                                                     3. «Заговори, чтоб я тебя увидел»- говорил Сократ</a:t>
            </a:r>
            <a:r>
              <a:rPr lang="ru-RU" altLang="ru-RU" sz="32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.</a:t>
            </a:r>
          </a:p>
          <a:p>
            <a:pPr eaLnBrk="1" hangingPunct="1"/>
            <a:r>
              <a:rPr lang="ru-RU" altLang="ru-RU" sz="32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4. «Грех не то, что входит в уста, а то, что выходит из уст»- говорится в библии</a:t>
            </a:r>
            <a:endParaRPr lang="ru-RU" altLang="ru-RU" sz="3200" dirty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188640"/>
            <a:ext cx="8605838" cy="1776413"/>
          </a:xfrm>
        </p:spPr>
        <p:txBody>
          <a:bodyPr anchor="b" anchorCtr="0">
            <a:noAutofit/>
          </a:bodyPr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Учеными доказано, что слова- это не просто пустой звук, они обладают особой силой, имеющей огромное и далеко не последнее значение в жизни человека. Каждое произнесенное слово очень отчетливо влияет на наши же гены.</a:t>
            </a:r>
            <a:r>
              <a:rPr lang="ru-RU" sz="40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3257550" y="1527314"/>
            <a:ext cx="5437516" cy="3041523"/>
            <a:chOff x="3451020" y="1527314"/>
            <a:chExt cx="5244046" cy="3041523"/>
          </a:xfrm>
        </p:grpSpPr>
        <p:sp>
          <p:nvSpPr>
            <p:cNvPr id="4" name="Полилиния 3"/>
            <p:cNvSpPr/>
            <p:nvPr/>
          </p:nvSpPr>
          <p:spPr>
            <a:xfrm>
              <a:off x="3451020" y="1527314"/>
              <a:ext cx="5244046" cy="771561"/>
            </a:xfrm>
            <a:custGeom>
              <a:avLst/>
              <a:gdLst>
                <a:gd name="connsiteX0" fmla="*/ 0 w 5244046"/>
                <a:gd name="connsiteY0" fmla="*/ 128596 h 771561"/>
                <a:gd name="connsiteX1" fmla="*/ 128596 w 5244046"/>
                <a:gd name="connsiteY1" fmla="*/ 0 h 771561"/>
                <a:gd name="connsiteX2" fmla="*/ 5115450 w 5244046"/>
                <a:gd name="connsiteY2" fmla="*/ 0 h 771561"/>
                <a:gd name="connsiteX3" fmla="*/ 5244046 w 5244046"/>
                <a:gd name="connsiteY3" fmla="*/ 128596 h 771561"/>
                <a:gd name="connsiteX4" fmla="*/ 5244046 w 5244046"/>
                <a:gd name="connsiteY4" fmla="*/ 642965 h 771561"/>
                <a:gd name="connsiteX5" fmla="*/ 5115450 w 5244046"/>
                <a:gd name="connsiteY5" fmla="*/ 771561 h 771561"/>
                <a:gd name="connsiteX6" fmla="*/ 128596 w 5244046"/>
                <a:gd name="connsiteY6" fmla="*/ 771561 h 771561"/>
                <a:gd name="connsiteX7" fmla="*/ 0 w 5244046"/>
                <a:gd name="connsiteY7" fmla="*/ 642965 h 771561"/>
                <a:gd name="connsiteX8" fmla="*/ 0 w 5244046"/>
                <a:gd name="connsiteY8" fmla="*/ 128596 h 77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44046" h="771561">
                  <a:moveTo>
                    <a:pt x="0" y="128596"/>
                  </a:moveTo>
                  <a:cubicBezTo>
                    <a:pt x="0" y="57574"/>
                    <a:pt x="57574" y="0"/>
                    <a:pt x="128596" y="0"/>
                  </a:cubicBezTo>
                  <a:lnTo>
                    <a:pt x="5115450" y="0"/>
                  </a:lnTo>
                  <a:cubicBezTo>
                    <a:pt x="5186472" y="0"/>
                    <a:pt x="5244046" y="57574"/>
                    <a:pt x="5244046" y="128596"/>
                  </a:cubicBezTo>
                  <a:lnTo>
                    <a:pt x="5244046" y="642965"/>
                  </a:lnTo>
                  <a:cubicBezTo>
                    <a:pt x="5244046" y="713987"/>
                    <a:pt x="5186472" y="771561"/>
                    <a:pt x="5115450" y="771561"/>
                  </a:cubicBezTo>
                  <a:lnTo>
                    <a:pt x="128596" y="771561"/>
                  </a:lnTo>
                  <a:cubicBezTo>
                    <a:pt x="57574" y="771561"/>
                    <a:pt x="0" y="713987"/>
                    <a:pt x="0" y="642965"/>
                  </a:cubicBezTo>
                  <a:lnTo>
                    <a:pt x="0" y="12859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005" tIns="91005" rIns="91005" bIns="91005" numCol="1" spcCol="1270" anchor="ctr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Добрая лексика не только поднимает настроение, </a:t>
              </a:r>
              <a:endParaRPr lang="ru-RU" sz="1400" kern="1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3451020" y="2298875"/>
              <a:ext cx="5244046" cy="749818"/>
            </a:xfrm>
            <a:custGeom>
              <a:avLst/>
              <a:gdLst>
                <a:gd name="connsiteX0" fmla="*/ 0 w 5244046"/>
                <a:gd name="connsiteY0" fmla="*/ 124972 h 749818"/>
                <a:gd name="connsiteX1" fmla="*/ 124972 w 5244046"/>
                <a:gd name="connsiteY1" fmla="*/ 0 h 749818"/>
                <a:gd name="connsiteX2" fmla="*/ 5119074 w 5244046"/>
                <a:gd name="connsiteY2" fmla="*/ 0 h 749818"/>
                <a:gd name="connsiteX3" fmla="*/ 5244046 w 5244046"/>
                <a:gd name="connsiteY3" fmla="*/ 124972 h 749818"/>
                <a:gd name="connsiteX4" fmla="*/ 5244046 w 5244046"/>
                <a:gd name="connsiteY4" fmla="*/ 624846 h 749818"/>
                <a:gd name="connsiteX5" fmla="*/ 5119074 w 5244046"/>
                <a:gd name="connsiteY5" fmla="*/ 749818 h 749818"/>
                <a:gd name="connsiteX6" fmla="*/ 124972 w 5244046"/>
                <a:gd name="connsiteY6" fmla="*/ 749818 h 749818"/>
                <a:gd name="connsiteX7" fmla="*/ 0 w 5244046"/>
                <a:gd name="connsiteY7" fmla="*/ 624846 h 749818"/>
                <a:gd name="connsiteX8" fmla="*/ 0 w 5244046"/>
                <a:gd name="connsiteY8" fmla="*/ 124972 h 749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44046" h="749818">
                  <a:moveTo>
                    <a:pt x="0" y="124972"/>
                  </a:moveTo>
                  <a:cubicBezTo>
                    <a:pt x="0" y="55952"/>
                    <a:pt x="55952" y="0"/>
                    <a:pt x="124972" y="0"/>
                  </a:cubicBezTo>
                  <a:lnTo>
                    <a:pt x="5119074" y="0"/>
                  </a:lnTo>
                  <a:cubicBezTo>
                    <a:pt x="5188094" y="0"/>
                    <a:pt x="5244046" y="55952"/>
                    <a:pt x="5244046" y="124972"/>
                  </a:cubicBezTo>
                  <a:lnTo>
                    <a:pt x="5244046" y="624846"/>
                  </a:lnTo>
                  <a:cubicBezTo>
                    <a:pt x="5244046" y="693866"/>
                    <a:pt x="5188094" y="749818"/>
                    <a:pt x="5119074" y="749818"/>
                  </a:cubicBezTo>
                  <a:lnTo>
                    <a:pt x="124972" y="749818"/>
                  </a:lnTo>
                  <a:cubicBezTo>
                    <a:pt x="55952" y="749818"/>
                    <a:pt x="0" y="693866"/>
                    <a:pt x="0" y="624846"/>
                  </a:cubicBezTo>
                  <a:lnTo>
                    <a:pt x="0" y="12497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943" tIns="89943" rIns="89943" bIns="89943" numCol="1" spcCol="1270" anchor="ctr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она меняет состав крови </a:t>
              </a:r>
              <a:r>
                <a:rPr lang="ru-RU" sz="1100" b="1" kern="1200" dirty="0" smtClean="0"/>
                <a:t>– </a:t>
              </a:r>
              <a:endParaRPr lang="ru-RU" sz="1100" kern="1200" dirty="0"/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3451020" y="3034996"/>
              <a:ext cx="5244046" cy="765840"/>
            </a:xfrm>
            <a:custGeom>
              <a:avLst/>
              <a:gdLst>
                <a:gd name="connsiteX0" fmla="*/ 0 w 5244046"/>
                <a:gd name="connsiteY0" fmla="*/ 127643 h 765840"/>
                <a:gd name="connsiteX1" fmla="*/ 127643 w 5244046"/>
                <a:gd name="connsiteY1" fmla="*/ 0 h 765840"/>
                <a:gd name="connsiteX2" fmla="*/ 5116403 w 5244046"/>
                <a:gd name="connsiteY2" fmla="*/ 0 h 765840"/>
                <a:gd name="connsiteX3" fmla="*/ 5244046 w 5244046"/>
                <a:gd name="connsiteY3" fmla="*/ 127643 h 765840"/>
                <a:gd name="connsiteX4" fmla="*/ 5244046 w 5244046"/>
                <a:gd name="connsiteY4" fmla="*/ 638197 h 765840"/>
                <a:gd name="connsiteX5" fmla="*/ 5116403 w 5244046"/>
                <a:gd name="connsiteY5" fmla="*/ 765840 h 765840"/>
                <a:gd name="connsiteX6" fmla="*/ 127643 w 5244046"/>
                <a:gd name="connsiteY6" fmla="*/ 765840 h 765840"/>
                <a:gd name="connsiteX7" fmla="*/ 0 w 5244046"/>
                <a:gd name="connsiteY7" fmla="*/ 638197 h 765840"/>
                <a:gd name="connsiteX8" fmla="*/ 0 w 5244046"/>
                <a:gd name="connsiteY8" fmla="*/ 127643 h 765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44046" h="765840">
                  <a:moveTo>
                    <a:pt x="0" y="127643"/>
                  </a:moveTo>
                  <a:cubicBezTo>
                    <a:pt x="0" y="57148"/>
                    <a:pt x="57148" y="0"/>
                    <a:pt x="127643" y="0"/>
                  </a:cubicBezTo>
                  <a:lnTo>
                    <a:pt x="5116403" y="0"/>
                  </a:lnTo>
                  <a:cubicBezTo>
                    <a:pt x="5186898" y="0"/>
                    <a:pt x="5244046" y="57148"/>
                    <a:pt x="5244046" y="127643"/>
                  </a:cubicBezTo>
                  <a:lnTo>
                    <a:pt x="5244046" y="638197"/>
                  </a:lnTo>
                  <a:cubicBezTo>
                    <a:pt x="5244046" y="708692"/>
                    <a:pt x="5186898" y="765840"/>
                    <a:pt x="5116403" y="765840"/>
                  </a:cubicBezTo>
                  <a:lnTo>
                    <a:pt x="127643" y="765840"/>
                  </a:lnTo>
                  <a:cubicBezTo>
                    <a:pt x="57148" y="765840"/>
                    <a:pt x="0" y="708692"/>
                    <a:pt x="0" y="638197"/>
                  </a:cubicBezTo>
                  <a:lnTo>
                    <a:pt x="0" y="12764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0725" tIns="90725" rIns="90725" bIns="90725" numCol="1" spcCol="1270" anchor="ctr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повышаются энергетическая емкость, клеточный иммунитет</a:t>
              </a:r>
              <a:r>
                <a:rPr lang="ru-RU" sz="1100" b="1" kern="12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endParaRPr lang="ru-RU" sz="1100" kern="1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3451020" y="3802990"/>
              <a:ext cx="5244046" cy="765847"/>
            </a:xfrm>
            <a:custGeom>
              <a:avLst/>
              <a:gdLst>
                <a:gd name="connsiteX0" fmla="*/ 0 w 5244046"/>
                <a:gd name="connsiteY0" fmla="*/ 127644 h 765847"/>
                <a:gd name="connsiteX1" fmla="*/ 127644 w 5244046"/>
                <a:gd name="connsiteY1" fmla="*/ 0 h 765847"/>
                <a:gd name="connsiteX2" fmla="*/ 5116402 w 5244046"/>
                <a:gd name="connsiteY2" fmla="*/ 0 h 765847"/>
                <a:gd name="connsiteX3" fmla="*/ 5244046 w 5244046"/>
                <a:gd name="connsiteY3" fmla="*/ 127644 h 765847"/>
                <a:gd name="connsiteX4" fmla="*/ 5244046 w 5244046"/>
                <a:gd name="connsiteY4" fmla="*/ 638203 h 765847"/>
                <a:gd name="connsiteX5" fmla="*/ 5116402 w 5244046"/>
                <a:gd name="connsiteY5" fmla="*/ 765847 h 765847"/>
                <a:gd name="connsiteX6" fmla="*/ 127644 w 5244046"/>
                <a:gd name="connsiteY6" fmla="*/ 765847 h 765847"/>
                <a:gd name="connsiteX7" fmla="*/ 0 w 5244046"/>
                <a:gd name="connsiteY7" fmla="*/ 638203 h 765847"/>
                <a:gd name="connsiteX8" fmla="*/ 0 w 5244046"/>
                <a:gd name="connsiteY8" fmla="*/ 127644 h 765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44046" h="765847">
                  <a:moveTo>
                    <a:pt x="0" y="127644"/>
                  </a:moveTo>
                  <a:cubicBezTo>
                    <a:pt x="0" y="57148"/>
                    <a:pt x="57148" y="0"/>
                    <a:pt x="127644" y="0"/>
                  </a:cubicBezTo>
                  <a:lnTo>
                    <a:pt x="5116402" y="0"/>
                  </a:lnTo>
                  <a:cubicBezTo>
                    <a:pt x="5186898" y="0"/>
                    <a:pt x="5244046" y="57148"/>
                    <a:pt x="5244046" y="127644"/>
                  </a:cubicBezTo>
                  <a:lnTo>
                    <a:pt x="5244046" y="638203"/>
                  </a:lnTo>
                  <a:cubicBezTo>
                    <a:pt x="5244046" y="708699"/>
                    <a:pt x="5186898" y="765847"/>
                    <a:pt x="5116402" y="765847"/>
                  </a:cubicBezTo>
                  <a:lnTo>
                    <a:pt x="127644" y="765847"/>
                  </a:lnTo>
                  <a:cubicBezTo>
                    <a:pt x="57148" y="765847"/>
                    <a:pt x="0" y="708699"/>
                    <a:pt x="0" y="638203"/>
                  </a:cubicBezTo>
                  <a:lnTo>
                    <a:pt x="0" y="12764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0726" tIns="90726" rIns="90726" bIns="90726" numCol="1" spcCol="1270" anchor="ctr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Кроме того, происходят изменения в структуре ДНК. Клетка напитывается положительной информацией и вырабатывает защиту</a:t>
              </a:r>
              <a:r>
                <a:rPr lang="ru-RU" sz="1100" b="1" kern="12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r>
                <a:rPr lang="ru-RU" sz="1100" kern="12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ru-RU" sz="1100" kern="1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" name="Полилиния 8"/>
          <p:cNvSpPr/>
          <p:nvPr/>
        </p:nvSpPr>
        <p:spPr>
          <a:xfrm>
            <a:off x="142875" y="4568622"/>
            <a:ext cx="6229350" cy="2014740"/>
          </a:xfrm>
          <a:custGeom>
            <a:avLst/>
            <a:gdLst>
              <a:gd name="connsiteX0" fmla="*/ 0 w 6229350"/>
              <a:gd name="connsiteY0" fmla="*/ 335797 h 2014740"/>
              <a:gd name="connsiteX1" fmla="*/ 335797 w 6229350"/>
              <a:gd name="connsiteY1" fmla="*/ 0 h 2014740"/>
              <a:gd name="connsiteX2" fmla="*/ 5893553 w 6229350"/>
              <a:gd name="connsiteY2" fmla="*/ 0 h 2014740"/>
              <a:gd name="connsiteX3" fmla="*/ 6229350 w 6229350"/>
              <a:gd name="connsiteY3" fmla="*/ 335797 h 2014740"/>
              <a:gd name="connsiteX4" fmla="*/ 6229350 w 6229350"/>
              <a:gd name="connsiteY4" fmla="*/ 1678943 h 2014740"/>
              <a:gd name="connsiteX5" fmla="*/ 5893553 w 6229350"/>
              <a:gd name="connsiteY5" fmla="*/ 2014740 h 2014740"/>
              <a:gd name="connsiteX6" fmla="*/ 335797 w 6229350"/>
              <a:gd name="connsiteY6" fmla="*/ 2014740 h 2014740"/>
              <a:gd name="connsiteX7" fmla="*/ 0 w 6229350"/>
              <a:gd name="connsiteY7" fmla="*/ 1678943 h 2014740"/>
              <a:gd name="connsiteX8" fmla="*/ 0 w 6229350"/>
              <a:gd name="connsiteY8" fmla="*/ 335797 h 2014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29350" h="2014740">
                <a:moveTo>
                  <a:pt x="0" y="335797"/>
                </a:moveTo>
                <a:cubicBezTo>
                  <a:pt x="0" y="150341"/>
                  <a:pt x="150341" y="0"/>
                  <a:pt x="335797" y="0"/>
                </a:cubicBezTo>
                <a:lnTo>
                  <a:pt x="5893553" y="0"/>
                </a:lnTo>
                <a:cubicBezTo>
                  <a:pt x="6079009" y="0"/>
                  <a:pt x="6229350" y="150341"/>
                  <a:pt x="6229350" y="335797"/>
                </a:cubicBezTo>
                <a:lnTo>
                  <a:pt x="6229350" y="1678943"/>
                </a:lnTo>
                <a:cubicBezTo>
                  <a:pt x="6229350" y="1864399"/>
                  <a:pt x="6079009" y="2014740"/>
                  <a:pt x="5893553" y="2014740"/>
                </a:cubicBezTo>
                <a:lnTo>
                  <a:pt x="335797" y="2014740"/>
                </a:lnTo>
                <a:cubicBezTo>
                  <a:pt x="150341" y="2014740"/>
                  <a:pt x="0" y="1864399"/>
                  <a:pt x="0" y="1678943"/>
                </a:cubicBezTo>
                <a:lnTo>
                  <a:pt x="0" y="33579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362" tIns="178362" rIns="178362" bIns="178362" numCol="1" spcCol="1270" anchor="ctr" anchorCtr="0">
            <a:noAutofit/>
          </a:bodyPr>
          <a:lstStyle/>
          <a:p>
            <a:pPr lvl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b="1" kern="1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Каждое произнесенное слово очень отчетливо влияет на наши же гены! Результатом этого влияния при упорном воздействии через какие-то время становится не просто передача видоизмененных генов потомству, но и смена собственного генетического кода человека, касающегося темпов строения и срока жизни. </a:t>
            </a:r>
            <a:endParaRPr lang="ru-RU" sz="2100" kern="1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1026" name="Picture 2" descr="http://image.zn.ua/media/images/original/Nov2012/494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68" y="1988840"/>
            <a:ext cx="2911202" cy="2453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vsluh.net/uploads/images/2015/834/org_zhzi2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064" y="4581128"/>
            <a:ext cx="2688299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42875" y="214313"/>
            <a:ext cx="8605837" cy="3508374"/>
            <a:chOff x="142875" y="214313"/>
            <a:chExt cx="8605837" cy="3508374"/>
          </a:xfrm>
          <a:scene3d>
            <a:camera prst="perspectiveRelaxedModerately" zoom="92000"/>
            <a:lightRig rig="balanced" dir="t">
              <a:rot lat="0" lon="0" rev="12700000"/>
            </a:lightRig>
          </a:scene3d>
        </p:grpSpPr>
        <p:sp>
          <p:nvSpPr>
            <p:cNvPr id="4" name="Пирог 3"/>
            <p:cNvSpPr/>
            <p:nvPr/>
          </p:nvSpPr>
          <p:spPr>
            <a:xfrm>
              <a:off x="142875" y="214313"/>
              <a:ext cx="3508374" cy="3508374"/>
            </a:xfrm>
            <a:prstGeom prst="pie">
              <a:avLst>
                <a:gd name="adj1" fmla="val 5400000"/>
                <a:gd name="adj2" fmla="val 16200000"/>
              </a:avLst>
            </a:prstGeom>
            <a:sp3d prstMaterial="plastic">
              <a:bevelT w="50800" h="50800"/>
              <a:bevelB w="50800" h="508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1897062" y="214313"/>
              <a:ext cx="6851650" cy="3508374"/>
            </a:xfrm>
            <a:custGeom>
              <a:avLst/>
              <a:gdLst>
                <a:gd name="connsiteX0" fmla="*/ 0 w 6851650"/>
                <a:gd name="connsiteY0" fmla="*/ 0 h 3508374"/>
                <a:gd name="connsiteX1" fmla="*/ 6851650 w 6851650"/>
                <a:gd name="connsiteY1" fmla="*/ 0 h 3508374"/>
                <a:gd name="connsiteX2" fmla="*/ 6851650 w 6851650"/>
                <a:gd name="connsiteY2" fmla="*/ 3508374 h 3508374"/>
                <a:gd name="connsiteX3" fmla="*/ 0 w 6851650"/>
                <a:gd name="connsiteY3" fmla="*/ 3508374 h 3508374"/>
                <a:gd name="connsiteX4" fmla="*/ 0 w 6851650"/>
                <a:gd name="connsiteY4" fmla="*/ 0 h 3508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1650" h="3508374">
                  <a:moveTo>
                    <a:pt x="0" y="0"/>
                  </a:moveTo>
                  <a:lnTo>
                    <a:pt x="6851650" y="0"/>
                  </a:lnTo>
                  <a:lnTo>
                    <a:pt x="6851650" y="3508374"/>
                  </a:lnTo>
                  <a:lnTo>
                    <a:pt x="0" y="3508374"/>
                  </a:lnTo>
                  <a:lnTo>
                    <a:pt x="0" y="0"/>
                  </a:lnTo>
                  <a:close/>
                </a:path>
              </a:pathLst>
            </a:custGeom>
            <a:sp3d prstMaterial="plastic">
              <a:bevelT w="25400" h="25400"/>
              <a:bevelB w="25400" h="25400"/>
            </a:sp3d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1914286" numCol="1" spcCol="1270" anchor="ctr" anchorCtr="0">
              <a:noAutofit/>
            </a:bodyPr>
            <a:lstStyle/>
            <a:p>
              <a:pPr lvl="0" algn="ctr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kern="1200" smtClean="0"/>
                <a:t>В середине 20 века в институте проблем управления РАН кандидат биологических наук П. Горяев и кандидат технических наук Тертышный изобрели аппарат, который </a:t>
              </a:r>
              <a:r>
                <a:rPr lang="ru-RU" sz="1900" i="1" kern="1200" smtClean="0"/>
                <a:t>переводит человеческую речь в электромагнитные колебания. </a:t>
              </a:r>
              <a:endParaRPr lang="ru-RU" sz="1900" kern="1200"/>
            </a:p>
          </p:txBody>
        </p:sp>
        <p:sp>
          <p:nvSpPr>
            <p:cNvPr id="7" name="Пирог 6"/>
            <p:cNvSpPr/>
            <p:nvPr/>
          </p:nvSpPr>
          <p:spPr>
            <a:xfrm>
              <a:off x="1063823" y="1880791"/>
              <a:ext cx="1666478" cy="1666478"/>
            </a:xfrm>
            <a:prstGeom prst="pie">
              <a:avLst>
                <a:gd name="adj1" fmla="val 5400000"/>
                <a:gd name="adj2" fmla="val 16200000"/>
              </a:avLst>
            </a:prstGeom>
            <a:sp3d prstMaterial="plastic">
              <a:bevelT w="50800" h="50800"/>
              <a:bevelB w="50800" h="508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2950106"/>
                <a:satOff val="2861"/>
                <a:lumOff val="-5098"/>
                <a:alphaOff val="0"/>
              </a:schemeClr>
            </a:fillRef>
            <a:effectRef idx="2">
              <a:schemeClr val="accent5">
                <a:hueOff val="-2950106"/>
                <a:satOff val="286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1897062" y="1880791"/>
              <a:ext cx="6851650" cy="1666478"/>
            </a:xfrm>
            <a:custGeom>
              <a:avLst/>
              <a:gdLst>
                <a:gd name="connsiteX0" fmla="*/ 0 w 6851650"/>
                <a:gd name="connsiteY0" fmla="*/ 0 h 1666478"/>
                <a:gd name="connsiteX1" fmla="*/ 6851650 w 6851650"/>
                <a:gd name="connsiteY1" fmla="*/ 0 h 1666478"/>
                <a:gd name="connsiteX2" fmla="*/ 6851650 w 6851650"/>
                <a:gd name="connsiteY2" fmla="*/ 1666478 h 1666478"/>
                <a:gd name="connsiteX3" fmla="*/ 0 w 6851650"/>
                <a:gd name="connsiteY3" fmla="*/ 1666478 h 1666478"/>
                <a:gd name="connsiteX4" fmla="*/ 0 w 6851650"/>
                <a:gd name="connsiteY4" fmla="*/ 0 h 166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1650" h="1666478">
                  <a:moveTo>
                    <a:pt x="0" y="0"/>
                  </a:moveTo>
                  <a:lnTo>
                    <a:pt x="6851650" y="0"/>
                  </a:lnTo>
                  <a:lnTo>
                    <a:pt x="6851650" y="1666478"/>
                  </a:lnTo>
                  <a:lnTo>
                    <a:pt x="0" y="1666478"/>
                  </a:lnTo>
                  <a:lnTo>
                    <a:pt x="0" y="0"/>
                  </a:lnTo>
                  <a:close/>
                </a:path>
              </a:pathLst>
            </a:custGeom>
            <a:sp3d prstMaterial="plastic">
              <a:bevelT w="25400" h="25400"/>
              <a:bevelB w="25400" h="25400"/>
            </a:sp3d>
          </p:spPr>
          <p:style>
            <a:lnRef idx="1">
              <a:schemeClr val="accent5">
                <a:hueOff val="-2950106"/>
                <a:satOff val="2861"/>
                <a:lumOff val="-509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kern="1200" smtClean="0"/>
                <a:t>Они выяснили, как эти колебания влияют на растения и на молекулы ДНК. </a:t>
              </a:r>
              <a:endParaRPr lang="ru-RU" sz="1900" kern="1200"/>
            </a:p>
          </p:txBody>
        </p:sp>
      </p:grpSp>
      <p:graphicFrame>
        <p:nvGraphicFramePr>
          <p:cNvPr id="10298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77033"/>
              </p:ext>
            </p:extLst>
          </p:nvPr>
        </p:nvGraphicFramePr>
        <p:xfrm>
          <a:off x="3357563" y="4221164"/>
          <a:ext cx="2428874" cy="1822704"/>
        </p:xfrm>
        <a:graphic>
          <a:graphicData uri="http://schemas.openxmlformats.org/drawingml/2006/table">
            <a:tbl>
              <a:tblPr/>
              <a:tblGrid>
                <a:gridCol w="2428874"/>
              </a:tblGrid>
              <a:tr h="1529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 Семена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пшеницы,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ржи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91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289774"/>
              </p:ext>
            </p:extLst>
          </p:nvPr>
        </p:nvGraphicFramePr>
        <p:xfrm>
          <a:off x="6599063" y="3771902"/>
          <a:ext cx="2293417" cy="1157287"/>
        </p:xfrm>
        <a:graphic>
          <a:graphicData uri="http://schemas.openxmlformats.org/drawingml/2006/table">
            <a:tbl>
              <a:tblPr/>
              <a:tblGrid>
                <a:gridCol w="2293417"/>
              </a:tblGrid>
              <a:tr h="1157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Ругательства, негативные слова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37185"/>
              </p:ext>
            </p:extLst>
          </p:nvPr>
        </p:nvGraphicFramePr>
        <p:xfrm>
          <a:off x="6572250" y="5157193"/>
          <a:ext cx="2320230" cy="1224136"/>
        </p:xfrm>
        <a:graphic>
          <a:graphicData uri="http://schemas.openxmlformats.org/drawingml/2006/table">
            <a:tbl>
              <a:tblPr/>
              <a:tblGrid>
                <a:gridCol w="2320230"/>
              </a:tblGrid>
              <a:tr h="1224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Гибель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9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598167"/>
              </p:ext>
            </p:extLst>
          </p:nvPr>
        </p:nvGraphicFramePr>
        <p:xfrm>
          <a:off x="260152" y="5172074"/>
          <a:ext cx="2534543" cy="1209253"/>
        </p:xfrm>
        <a:graphic>
          <a:graphicData uri="http://schemas.openxmlformats.org/drawingml/2006/table">
            <a:tbl>
              <a:tblPr/>
              <a:tblGrid>
                <a:gridCol w="2534543"/>
              </a:tblGrid>
              <a:tr h="1209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Интенсивный рост, цветущие растения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92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06507"/>
              </p:ext>
            </p:extLst>
          </p:nvPr>
        </p:nvGraphicFramePr>
        <p:xfrm>
          <a:off x="230312" y="3714750"/>
          <a:ext cx="2535238" cy="1298426"/>
        </p:xfrm>
        <a:graphic>
          <a:graphicData uri="http://schemas.openxmlformats.org/drawingml/2006/table">
            <a:tbl>
              <a:tblPr/>
              <a:tblGrid>
                <a:gridCol w="2535238"/>
              </a:tblGrid>
              <a:tr h="12984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«Благословление», добрые слова  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>
            <a:off x="2786063" y="4500563"/>
            <a:ext cx="500062" cy="42862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2857500" y="5286375"/>
            <a:ext cx="500063" cy="35718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5786438" y="4643438"/>
            <a:ext cx="714375" cy="28575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786438" y="5572125"/>
            <a:ext cx="785812" cy="35718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1006404" y="0"/>
            <a:ext cx="7238000" cy="6857999"/>
          </a:xfrm>
          <a:custGeom>
            <a:avLst/>
            <a:gdLst>
              <a:gd name="connsiteX0" fmla="*/ 0 w 7238000"/>
              <a:gd name="connsiteY0" fmla="*/ 3429000 h 6857999"/>
              <a:gd name="connsiteX1" fmla="*/ 3619000 w 7238000"/>
              <a:gd name="connsiteY1" fmla="*/ 0 h 6857999"/>
              <a:gd name="connsiteX2" fmla="*/ 7238000 w 7238000"/>
              <a:gd name="connsiteY2" fmla="*/ 3429000 h 6857999"/>
              <a:gd name="connsiteX3" fmla="*/ 3619000 w 7238000"/>
              <a:gd name="connsiteY3" fmla="*/ 6858000 h 6857999"/>
              <a:gd name="connsiteX4" fmla="*/ 0 w 7238000"/>
              <a:gd name="connsiteY4" fmla="*/ 342900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8000" h="6857999">
                <a:moveTo>
                  <a:pt x="0" y="3429000"/>
                </a:moveTo>
                <a:cubicBezTo>
                  <a:pt x="0" y="1535216"/>
                  <a:pt x="1620281" y="0"/>
                  <a:pt x="3619000" y="0"/>
                </a:cubicBezTo>
                <a:cubicBezTo>
                  <a:pt x="5617719" y="0"/>
                  <a:pt x="7238000" y="1535216"/>
                  <a:pt x="7238000" y="3429000"/>
                </a:cubicBezTo>
                <a:cubicBezTo>
                  <a:pt x="7238000" y="5322784"/>
                  <a:pt x="5617719" y="6858000"/>
                  <a:pt x="3619000" y="6858000"/>
                </a:cubicBezTo>
                <a:cubicBezTo>
                  <a:pt x="1620281" y="6858000"/>
                  <a:pt x="0" y="5322784"/>
                  <a:pt x="0" y="342900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059981" tIns="1004331" rIns="1059981" bIns="1004331" numCol="1" spcCol="1270" anchor="ctr" anchorCtr="0">
            <a:noAutofit/>
          </a:bodyPr>
          <a:lstStyle/>
          <a:p>
            <a:pPr lvl="0" algn="ctr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Доказано, что грубые нецензурные слова влияют не только на слушателей,</a:t>
            </a:r>
            <a:b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и на произносящих их. </a:t>
            </a:r>
            <a:b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Выяснилось, когда человек часто ругается, сквернословит, то его хромосомы корежатся и гнутся, гены меняются местами. </a:t>
            </a:r>
            <a:b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 результате молекулы ДНК начинают вырабатывать противоестественные программы самоликвидации, которые передаются по наследству.   </a:t>
            </a:r>
            <a:b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Сквернословие обладает качеством блокирования созидательных процессов в организме. </a:t>
            </a:r>
            <a:b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kern="1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Таким образом, постепенно может происходить вырождение рода и даже целой нации, от, казалось бы, «безобидных» бранных слов. </a:t>
            </a:r>
            <a:endParaRPr lang="ru-RU" sz="2000" b="1" i="1" kern="1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4044" y="674986"/>
            <a:ext cx="6429375" cy="1071550"/>
          </a:xfrm>
        </p:spPr>
        <p:txBody>
          <a:bodyPr anchor="b" anchorCtr="0">
            <a:noAutofit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Японскому  ученому  профессору 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Эмото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Масару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 удалось доказать , что волновые гены кардинально изменяют структуру воды.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endParaRPr lang="ru-RU" sz="1800" dirty="0" smtClean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5" name="Содержимое 4" descr="IMG_1067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502400" y="3500439"/>
            <a:ext cx="2427288" cy="22328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3317" name="Прямоугольник 5"/>
          <p:cNvSpPr>
            <a:spLocks noChangeArrowheads="1"/>
          </p:cNvSpPr>
          <p:nvPr/>
        </p:nvSpPr>
        <p:spPr bwMode="auto">
          <a:xfrm>
            <a:off x="262954" y="3879123"/>
            <a:ext cx="597691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Самая удивительная по красоте и сложности кристаллическая структура воды, обладающая наиболее выраженным гармонизирующим,   </a:t>
            </a:r>
            <a:r>
              <a:rPr lang="ru-RU" altLang="ru-RU" sz="2400" b="1" dirty="0" err="1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оздоравливающим</a:t>
            </a:r>
            <a:r>
              <a:rPr lang="ru-RU" altLang="ru-RU" sz="24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  действием, образуется под воздействием молитвы </a:t>
            </a:r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–это </a:t>
            </a:r>
            <a:r>
              <a:rPr lang="ru-RU" altLang="ru-RU" sz="24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настоящая </a:t>
            </a:r>
            <a:r>
              <a:rPr lang="ru-RU" altLang="ru-RU" sz="2400" b="1" i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«Живая вода».</a:t>
            </a:r>
            <a:endParaRPr lang="ru-RU" altLang="ru-RU" sz="2400" b="1" dirty="0">
              <a:solidFill>
                <a:schemeClr val="tx2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13318" name="Прямоугольник 7"/>
          <p:cNvSpPr>
            <a:spLocks noChangeArrowheads="1"/>
          </p:cNvSpPr>
          <p:nvPr/>
        </p:nvSpPr>
        <p:spPr bwMode="auto">
          <a:xfrm>
            <a:off x="265782" y="1166542"/>
            <a:ext cx="392621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Негармоничными словами, словами, сказанными в крайнем раздражении, исходная, хорошо сформированная кристаллическая структура, искажается, разрушается и полностью рассеивается. </a:t>
            </a:r>
          </a:p>
        </p:txBody>
      </p:sp>
      <p:sp>
        <p:nvSpPr>
          <p:cNvPr id="13319" name="Прямоугольник 8"/>
          <p:cNvSpPr>
            <a:spLocks noChangeArrowheads="1"/>
          </p:cNvSpPr>
          <p:nvPr/>
        </p:nvSpPr>
        <p:spPr bwMode="auto">
          <a:xfrm>
            <a:off x="1619102" y="5857875"/>
            <a:ext cx="731058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       </a:t>
            </a:r>
            <a:r>
              <a:rPr lang="ru-RU" altLang="ru-RU" sz="20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Нельзя забывать, что наш организм  состоит из 80 % воды.</a:t>
            </a:r>
            <a:br>
              <a:rPr lang="ru-RU" altLang="ru-RU" sz="20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altLang="ru-RU" sz="20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А, следовательно, ругаясь, мы вредим сами себе. </a:t>
            </a:r>
          </a:p>
        </p:txBody>
      </p:sp>
      <p:sp>
        <p:nvSpPr>
          <p:cNvPr id="13320" name="Прямоугольник 9"/>
          <p:cNvSpPr>
            <a:spLocks noChangeArrowheads="1"/>
          </p:cNvSpPr>
          <p:nvPr/>
        </p:nvSpPr>
        <p:spPr bwMode="auto">
          <a:xfrm>
            <a:off x="4357688" y="2143125"/>
            <a:ext cx="457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Под действием слов, сказанных на высоком эмоциональном уровне, молекулы воды могут выстраиваться в сложные конгломераты, меняющие ее свойства. </a:t>
            </a:r>
          </a:p>
        </p:txBody>
      </p:sp>
      <p:pic>
        <p:nvPicPr>
          <p:cNvPr id="2050" name="Picture 2" descr="http://static8.depositphotos.com/1232814/851/i/950/depositphotos_8513725-Water-molecul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9960"/>
            <a:ext cx="2629496" cy="195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3568" y="188640"/>
            <a:ext cx="7900988" cy="3416424"/>
          </a:xfrm>
        </p:spPr>
        <p:txBody>
          <a:bodyPr anchor="b" anchorCtr="0">
            <a:normAutofit fontScale="90000"/>
          </a:bodyPr>
          <a:lstStyle/>
          <a:p>
            <a:pPr algn="ctr">
              <a:defRPr/>
            </a:pP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Не имея морального и нравственного иммунитета, </a:t>
            </a:r>
            <a:b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дети с самого раннего возраста вовлекаются в сквернословие. </a:t>
            </a:r>
            <a:b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    Эта практика приносит в их жизнь не гармонию и здоровье,  а отрицание, бунт, дисгармонию,   безнравственность, </a:t>
            </a:r>
            <a:r>
              <a:rPr lang="ru-RU" sz="3100" b="1" dirty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нездоровье…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9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                            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endParaRPr lang="ru-RU" sz="1800" b="1" dirty="0" smtClean="0">
              <a:solidFill>
                <a:schemeClr val="tx2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6" name="Picture 2" descr="http://www.colady.ru/wp-content/uploads/2013/12/semejnye_konflikty_i_deti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96951"/>
            <a:ext cx="6048671" cy="378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395536" y="476672"/>
            <a:ext cx="5976664" cy="590465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В наше время появился эффективный и безопасный метод саморегуляции – это стихотерапия. Учёные доказали, что большое влияние на состояние нервной системы человека оказывает ритмичная речь, то есть стихи.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Monotype Corsiva" panose="03010101010201010101" pitchFamily="66" charset="0"/>
              </a:rPr>
              <a:t>Стихи могут успокаивать, придавать бодрость, создавать определённое настроение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0" name="Picture 2" descr="http://kraj.by/img/content/news/2014/01/31/139114926905369-i0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12776"/>
            <a:ext cx="331236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507</TotalTime>
  <Words>620</Words>
  <Application>Microsoft Office PowerPoint</Application>
  <PresentationFormat>Экран (4:3)</PresentationFormat>
  <Paragraphs>63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Spring</vt:lpstr>
      <vt:lpstr>Презентация PowerPoint</vt:lpstr>
      <vt:lpstr>Презентация PowerPoint</vt:lpstr>
      <vt:lpstr>Презентация PowerPoint</vt:lpstr>
      <vt:lpstr>Учеными доказано, что слова- это не просто пустой звук, они обладают особой силой, имеющей огромное и далеко не последнее значение в жизни человека. Каждое произнесенное слово очень отчетливо влияет на наши же гены. </vt:lpstr>
      <vt:lpstr>Презентация PowerPoint</vt:lpstr>
      <vt:lpstr>Презентация PowerPoint</vt:lpstr>
      <vt:lpstr>       Японскому  ученому  профессору  Эмото Масару удалось доказать , что волновые гены кардинально изменяют структуру воды.   </vt:lpstr>
      <vt:lpstr>  Не имея морального и нравственного иммунитета,  дети с самого раннего возраста вовлекаются в сквернословие.      Эта практика приносит в их жизнь не гармонию и здоровье,  а отрицание, бунт, дисгармонию,   безнравственность, нездоровье…                               </vt:lpstr>
      <vt:lpstr>Презентация PowerPoint</vt:lpstr>
      <vt:lpstr>Доброе слово лечит, а злое - калечит! «Словом можно убить»-  гласят  народные пословицы. </vt:lpstr>
      <vt:lpstr>Презентация PowerPoint</vt:lpstr>
    </vt:vector>
  </TitlesOfParts>
  <Company>westcorp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Питание животных</dc:title>
  <dc:creator>ЕЛЕНА</dc:creator>
  <cp:lastModifiedBy>сергей</cp:lastModifiedBy>
  <cp:revision>33</cp:revision>
  <dcterms:created xsi:type="dcterms:W3CDTF">2008-12-13T17:00:31Z</dcterms:created>
  <dcterms:modified xsi:type="dcterms:W3CDTF">2015-11-11T08:38:34Z</dcterms:modified>
</cp:coreProperties>
</file>