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9" r:id="rId4"/>
    <p:sldId id="268" r:id="rId5"/>
    <p:sldId id="267" r:id="rId6"/>
    <p:sldId id="262" r:id="rId7"/>
    <p:sldId id="266" r:id="rId8"/>
    <p:sldId id="265" r:id="rId9"/>
    <p:sldId id="264" r:id="rId10"/>
    <p:sldId id="263" r:id="rId11"/>
    <p:sldId id="261" r:id="rId12"/>
    <p:sldId id="259" r:id="rId13"/>
    <p:sldId id="260" r:id="rId14"/>
    <p:sldId id="258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E49C"/>
    <a:srgbClr val="FFEAD9"/>
    <a:srgbClr val="FFCA9F"/>
    <a:srgbClr val="FEF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CA97-F734-4C25-920A-68AA547B9844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D6DE-D401-469B-9B3E-A91AB9382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CA97-F734-4C25-920A-68AA547B9844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D6DE-D401-469B-9B3E-A91AB9382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CA97-F734-4C25-920A-68AA547B9844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D6DE-D401-469B-9B3E-A91AB9382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CA97-F734-4C25-920A-68AA547B9844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D6DE-D401-469B-9B3E-A91AB9382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CA97-F734-4C25-920A-68AA547B9844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D6DE-D401-469B-9B3E-A91AB9382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CA97-F734-4C25-920A-68AA547B9844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D6DE-D401-469B-9B3E-A91AB9382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CA97-F734-4C25-920A-68AA547B9844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D6DE-D401-469B-9B3E-A91AB9382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CA97-F734-4C25-920A-68AA547B9844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D6DE-D401-469B-9B3E-A91AB9382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CA97-F734-4C25-920A-68AA547B9844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D6DE-D401-469B-9B3E-A91AB9382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CA97-F734-4C25-920A-68AA547B9844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D6DE-D401-469B-9B3E-A91AB9382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CA97-F734-4C25-920A-68AA547B9844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0D6DE-D401-469B-9B3E-A91AB93820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2CA97-F734-4C25-920A-68AA547B9844}" type="datetimeFigureOut">
              <a:rPr lang="ru-RU" smtClean="0"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0D6DE-D401-469B-9B3E-A91AB938207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>
              <a:gd name="adj" fmla="val 41472"/>
            </a:avLst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>
              <a:gd name="adj" fmla="val 49761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>
              <a:gd name="adj" fmla="val 5013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>
              <a:gd name="adj" fmla="val 50703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>
              <a:gd name="adj" fmla="val 3957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00174"/>
            <a:ext cx="7772400" cy="1928826"/>
          </a:xfrm>
          <a:prstGeom prst="round2SameRect">
            <a:avLst>
              <a:gd name="adj1" fmla="val 16667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Итоговая тестовая работа по русскому языку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rgbClr val="7030A0"/>
                </a:solidFill>
              </a:rPr>
              <a:t>Вариант №2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4" name="Волна 13"/>
          <p:cNvSpPr/>
          <p:nvPr/>
        </p:nvSpPr>
        <p:spPr>
          <a:xfrm>
            <a:off x="0" y="450057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464344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92919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786322"/>
            <a:ext cx="7858180" cy="928694"/>
          </a:xfrm>
          <a:prstGeom prst="ellipseRibbon2">
            <a:avLst>
              <a:gd name="adj1" fmla="val 25000"/>
              <a:gd name="adj2" fmla="val 100000"/>
              <a:gd name="adj3" fmla="val 994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6 класс</a:t>
            </a:r>
            <a:endParaRPr lang="ru-RU" sz="3600" b="1" dirty="0"/>
          </a:p>
        </p:txBody>
      </p:sp>
      <p:sp>
        <p:nvSpPr>
          <p:cNvPr id="19" name="Прямоугольный треугольник 18"/>
          <p:cNvSpPr/>
          <p:nvPr/>
        </p:nvSpPr>
        <p:spPr>
          <a:xfrm>
            <a:off x="0" y="6215082"/>
            <a:ext cx="1080000" cy="642918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ый треугольник 22"/>
          <p:cNvSpPr/>
          <p:nvPr/>
        </p:nvSpPr>
        <p:spPr>
          <a:xfrm rot="5400000">
            <a:off x="254260" y="-254260"/>
            <a:ext cx="571480" cy="108000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ый треугольник 23"/>
          <p:cNvSpPr/>
          <p:nvPr/>
        </p:nvSpPr>
        <p:spPr>
          <a:xfrm rot="10800000">
            <a:off x="8064000" y="0"/>
            <a:ext cx="1080000" cy="57148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ый треугольник 24"/>
          <p:cNvSpPr/>
          <p:nvPr/>
        </p:nvSpPr>
        <p:spPr>
          <a:xfrm rot="16200000">
            <a:off x="8282541" y="5996541"/>
            <a:ext cx="642918" cy="108000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/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1" cy="4900622"/>
          </a:xfrm>
          <a:prstGeom prst="round2SameRect">
            <a:avLst>
              <a:gd name="adj1" fmla="val 0"/>
              <a:gd name="adj2" fmla="val 14693"/>
            </a:avLst>
          </a:prstGeom>
          <a:gradFill>
            <a:gsLst>
              <a:gs pos="0">
                <a:schemeClr val="accent6">
                  <a:lumMod val="40000"/>
                  <a:lumOff val="60000"/>
                  <a:alpha val="80000"/>
                </a:schemeClr>
              </a:gs>
              <a:gs pos="35000">
                <a:srgbClr val="FFEAD9">
                  <a:alpha val="80000"/>
                </a:srgbClr>
              </a:gs>
              <a:gs pos="100000">
                <a:schemeClr val="bg1">
                  <a:alpha val="80000"/>
                </a:schemeClr>
              </a:gs>
            </a:gsLst>
          </a:gradFill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971550" lvl="1" indent="-514350">
              <a:buClr>
                <a:srgbClr val="C00000"/>
              </a:buClr>
              <a:buFont typeface="+mj-lt"/>
              <a:buAutoNum type="alphaUcPeriod"/>
            </a:pPr>
            <a:endParaRPr lang="ru-RU" sz="3200" b="1" dirty="0" smtClean="0"/>
          </a:p>
          <a:p>
            <a:pPr marL="1371600" lvl="2" indent="-45720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3200" b="1" dirty="0" err="1"/>
              <a:t>пр..варить</a:t>
            </a:r>
            <a:r>
              <a:rPr lang="ru-RU" sz="3200" b="1" dirty="0"/>
              <a:t>,  </a:t>
            </a:r>
            <a:r>
              <a:rPr lang="ru-RU" sz="3200" b="1" dirty="0" err="1"/>
              <a:t>пр..усадебный</a:t>
            </a:r>
            <a:r>
              <a:rPr lang="ru-RU" sz="3200" b="1" dirty="0"/>
              <a:t>, без..</a:t>
            </a:r>
            <a:r>
              <a:rPr lang="ru-RU" sz="3200" b="1" dirty="0" err="1"/>
              <a:t>дейный</a:t>
            </a:r>
            <a:r>
              <a:rPr lang="ru-RU" sz="3200" b="1" dirty="0"/>
              <a:t>;</a:t>
            </a:r>
          </a:p>
          <a:p>
            <a:pPr marL="1371600" lvl="2" indent="-45720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3200" b="1" dirty="0" err="1"/>
              <a:t>пр..одоление</a:t>
            </a:r>
            <a:r>
              <a:rPr lang="ru-RU" sz="3200" b="1" dirty="0"/>
              <a:t>, </a:t>
            </a:r>
            <a:r>
              <a:rPr lang="ru-RU" sz="3200" b="1" dirty="0" err="1"/>
              <a:t>пр..грады</a:t>
            </a:r>
            <a:r>
              <a:rPr lang="ru-RU" sz="3200" b="1" dirty="0"/>
              <a:t>, </a:t>
            </a:r>
            <a:r>
              <a:rPr lang="ru-RU" sz="3200" b="1" dirty="0" err="1"/>
              <a:t>пр</a:t>
            </a:r>
            <a:r>
              <a:rPr lang="ru-RU" sz="3200" b="1" dirty="0"/>
              <a:t>..</a:t>
            </a:r>
            <a:r>
              <a:rPr lang="ru-RU" sz="3200" b="1" dirty="0" err="1"/>
              <a:t>пятствия</a:t>
            </a:r>
            <a:r>
              <a:rPr lang="ru-RU" sz="3200" b="1" dirty="0"/>
              <a:t>;</a:t>
            </a:r>
          </a:p>
          <a:p>
            <a:pPr marL="1371600" lvl="2" indent="-45720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3200" b="1" dirty="0" err="1"/>
              <a:t>пр..горелый</a:t>
            </a:r>
            <a:r>
              <a:rPr lang="ru-RU" sz="3200" b="1" dirty="0"/>
              <a:t>, </a:t>
            </a:r>
            <a:r>
              <a:rPr lang="ru-RU" sz="3200" b="1" dirty="0" err="1"/>
              <a:t>пр..глушить</a:t>
            </a:r>
            <a:r>
              <a:rPr lang="ru-RU" sz="3200" b="1" dirty="0"/>
              <a:t>, </a:t>
            </a:r>
            <a:r>
              <a:rPr lang="ru-RU" sz="3200" b="1" dirty="0" err="1"/>
              <a:t>пр..гнать</a:t>
            </a:r>
            <a:r>
              <a:rPr lang="ru-RU" sz="3200" b="1" dirty="0"/>
              <a:t>; </a:t>
            </a:r>
          </a:p>
          <a:p>
            <a:pPr marL="1371600" lvl="2" indent="-45720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3200" b="1" dirty="0" err="1"/>
              <a:t>пр..держать</a:t>
            </a:r>
            <a:r>
              <a:rPr lang="ru-RU" sz="3200" b="1" dirty="0"/>
              <a:t>, </a:t>
            </a:r>
            <a:r>
              <a:rPr lang="ru-RU" sz="3200" b="1" dirty="0" err="1"/>
              <a:t>пр..ковать</a:t>
            </a:r>
            <a:r>
              <a:rPr lang="ru-RU" sz="3200" b="1" dirty="0"/>
              <a:t>, </a:t>
            </a:r>
            <a:r>
              <a:rPr lang="ru-RU" sz="3200" b="1" dirty="0" err="1"/>
              <a:t>пр..умолкнуть</a:t>
            </a:r>
            <a:r>
              <a:rPr lang="ru-RU" sz="3200" b="1" dirty="0"/>
              <a:t>; </a:t>
            </a:r>
          </a:p>
          <a:p>
            <a:pPr marL="1371600" lvl="2" indent="-45720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3200" b="1" dirty="0" err="1"/>
              <a:t>пр..говорить</a:t>
            </a:r>
            <a:r>
              <a:rPr lang="ru-RU" sz="3200" b="1" dirty="0"/>
              <a:t>, </a:t>
            </a:r>
            <a:r>
              <a:rPr lang="ru-RU" sz="3200" b="1" dirty="0" err="1"/>
              <a:t>пр..слать</a:t>
            </a:r>
            <a:r>
              <a:rPr lang="ru-RU" sz="3200" b="1" dirty="0"/>
              <a:t>, </a:t>
            </a:r>
            <a:r>
              <a:rPr lang="ru-RU" sz="3200" b="1" dirty="0" err="1"/>
              <a:t>пр..рвать</a:t>
            </a:r>
            <a:r>
              <a:rPr lang="ru-RU" sz="3200" b="1" dirty="0"/>
              <a:t>.</a:t>
            </a:r>
          </a:p>
          <a:p>
            <a:pPr marL="0" indent="0">
              <a:buNone/>
            </a:pPr>
            <a:r>
              <a:rPr lang="ru-RU" sz="4000" b="1" dirty="0"/>
              <a:t> </a:t>
            </a:r>
          </a:p>
          <a:p>
            <a:endParaRPr lang="ru-RU" sz="1800" dirty="0"/>
          </a:p>
        </p:txBody>
      </p:sp>
      <p:sp>
        <p:nvSpPr>
          <p:cNvPr id="14" name="Волна 13"/>
          <p:cNvSpPr/>
          <p:nvPr/>
        </p:nvSpPr>
        <p:spPr>
          <a:xfrm>
            <a:off x="0" y="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14287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2862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68760"/>
          </a:xfrm>
          <a:gradFill>
            <a:gsLst>
              <a:gs pos="0">
                <a:schemeClr val="accent3">
                  <a:tint val="50000"/>
                  <a:satMod val="300000"/>
                  <a:alpha val="75000"/>
                </a:schemeClr>
              </a:gs>
              <a:gs pos="35000">
                <a:schemeClr val="accent3">
                  <a:tint val="37000"/>
                  <a:satMod val="300000"/>
                  <a:alpha val="74000"/>
                </a:schemeClr>
              </a:gs>
              <a:gs pos="100000">
                <a:schemeClr val="accent3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600" b="1" dirty="0" smtClean="0">
                <a:solidFill>
                  <a:srgbClr val="FFFF00"/>
                </a:solidFill>
              </a:rPr>
              <a:t>8. </a:t>
            </a:r>
            <a:r>
              <a:rPr lang="ru-RU" sz="3200" b="1" dirty="0" smtClean="0"/>
              <a:t>Отметьте </a:t>
            </a:r>
            <a:r>
              <a:rPr lang="ru-RU" sz="3200" b="1" dirty="0"/>
              <a:t>строчки, в которых  во всех словах вместо пропуска нужно вставить И: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-607227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иугольник 19"/>
          <p:cNvSpPr/>
          <p:nvPr/>
        </p:nvSpPr>
        <p:spPr>
          <a:xfrm rot="5400000">
            <a:off x="8036739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иугольник 20">
            <a:hlinkClick r:id="" action="ppaction://hlinkshowjump?jump=nextslide"/>
          </p:cNvPr>
          <p:cNvSpPr/>
          <p:nvPr/>
        </p:nvSpPr>
        <p:spPr>
          <a:xfrm>
            <a:off x="8072650" y="6286520"/>
            <a:ext cx="500066" cy="428604"/>
          </a:xfrm>
          <a:prstGeom prst="homePlate">
            <a:avLst>
              <a:gd name="adj" fmla="val 1164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>
            <a:hlinkClick r:id="" action="ppaction://hlinkshowjump?jump=previousslide"/>
          </p:cNvPr>
          <p:cNvSpPr/>
          <p:nvPr/>
        </p:nvSpPr>
        <p:spPr>
          <a:xfrm rot="10800000">
            <a:off x="7501146" y="6286520"/>
            <a:ext cx="500066" cy="428604"/>
          </a:xfrm>
          <a:prstGeom prst="homePlate">
            <a:avLst>
              <a:gd name="adj" fmla="val 11667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множение 22">
            <a:hlinkClick r:id="" action="ppaction://hlinkshowjump?jump=endshow"/>
          </p:cNvPr>
          <p:cNvSpPr/>
          <p:nvPr/>
        </p:nvSpPr>
        <p:spPr>
          <a:xfrm>
            <a:off x="428220" y="6179269"/>
            <a:ext cx="714380" cy="642918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2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/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250017" y="1600200"/>
            <a:ext cx="8643966" cy="4525963"/>
          </a:xfrm>
          <a:prstGeom prst="round2SameRect">
            <a:avLst>
              <a:gd name="adj1" fmla="val 0"/>
              <a:gd name="adj2" fmla="val 14693"/>
            </a:avLst>
          </a:prstGeom>
          <a:gradFill>
            <a:gsLst>
              <a:gs pos="0">
                <a:schemeClr val="accent6">
                  <a:lumMod val="40000"/>
                  <a:lumOff val="60000"/>
                  <a:alpha val="80000"/>
                </a:schemeClr>
              </a:gs>
              <a:gs pos="35000">
                <a:srgbClr val="FFEAD9">
                  <a:alpha val="80000"/>
                </a:srgbClr>
              </a:gs>
              <a:gs pos="100000">
                <a:schemeClr val="bg1">
                  <a:alpha val="80000"/>
                </a:schemeClr>
              </a:gs>
            </a:gsLst>
          </a:gradFill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971550" lvl="1" indent="-514350">
              <a:buClr>
                <a:srgbClr val="C00000"/>
              </a:buClr>
              <a:buFont typeface="+mj-lt"/>
              <a:buAutoNum type="alphaUcPeriod"/>
            </a:pPr>
            <a:endParaRPr lang="ru-RU" sz="3600" b="1" dirty="0" smtClean="0"/>
          </a:p>
          <a:p>
            <a:pPr marL="514350" lvl="0" indent="-5143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3600" b="1" dirty="0" err="1"/>
              <a:t>комисио</a:t>
            </a:r>
            <a:r>
              <a:rPr lang="ru-RU" sz="3600" b="1" dirty="0"/>
              <a:t>..</a:t>
            </a:r>
            <a:r>
              <a:rPr lang="ru-RU" sz="3600" b="1" dirty="0" err="1"/>
              <a:t>ый</a:t>
            </a:r>
            <a:r>
              <a:rPr lang="ru-RU" sz="3600" b="1" dirty="0"/>
              <a:t>, </a:t>
            </a:r>
            <a:r>
              <a:rPr lang="ru-RU" sz="3600" b="1" dirty="0" err="1"/>
              <a:t>безветре</a:t>
            </a:r>
            <a:r>
              <a:rPr lang="ru-RU" sz="3600" b="1" dirty="0"/>
              <a:t>..</a:t>
            </a:r>
            <a:r>
              <a:rPr lang="ru-RU" sz="3600" b="1" dirty="0" err="1"/>
              <a:t>ый</a:t>
            </a:r>
            <a:r>
              <a:rPr lang="ru-RU" sz="3600" b="1" dirty="0"/>
              <a:t>, </a:t>
            </a:r>
            <a:r>
              <a:rPr lang="ru-RU" sz="3600" b="1" dirty="0" err="1"/>
              <a:t>петуши</a:t>
            </a:r>
            <a:r>
              <a:rPr lang="ru-RU" sz="3600" b="1" dirty="0"/>
              <a:t>..</a:t>
            </a:r>
            <a:r>
              <a:rPr lang="ru-RU" sz="3600" b="1" dirty="0" err="1"/>
              <a:t>ый</a:t>
            </a:r>
            <a:r>
              <a:rPr lang="ru-RU" sz="3600" b="1" dirty="0"/>
              <a:t>;</a:t>
            </a:r>
          </a:p>
          <a:p>
            <a:pPr marL="514350" lvl="0" indent="-5143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3600" b="1" dirty="0"/>
              <a:t>стекля..</a:t>
            </a:r>
            <a:r>
              <a:rPr lang="ru-RU" sz="3600" b="1" dirty="0" err="1"/>
              <a:t>ый</a:t>
            </a:r>
            <a:r>
              <a:rPr lang="ru-RU" sz="3600" b="1" dirty="0"/>
              <a:t>, торжестве..</a:t>
            </a:r>
            <a:r>
              <a:rPr lang="ru-RU" sz="3600" b="1" dirty="0" err="1"/>
              <a:t>ый</a:t>
            </a:r>
            <a:r>
              <a:rPr lang="ru-RU" sz="3600" b="1" dirty="0"/>
              <a:t>, ба..</a:t>
            </a:r>
            <a:r>
              <a:rPr lang="ru-RU" sz="3600" b="1" dirty="0" err="1"/>
              <a:t>ый</a:t>
            </a:r>
            <a:r>
              <a:rPr lang="ru-RU" sz="3600" b="1" dirty="0"/>
              <a:t>;</a:t>
            </a:r>
          </a:p>
          <a:p>
            <a:pPr marL="514350" lvl="0" indent="-5143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3600" b="1" dirty="0"/>
              <a:t>хозяйстве..</a:t>
            </a:r>
            <a:r>
              <a:rPr lang="ru-RU" sz="3600" b="1" dirty="0" err="1"/>
              <a:t>ый</a:t>
            </a:r>
            <a:r>
              <a:rPr lang="ru-RU" sz="3600" b="1" dirty="0"/>
              <a:t>, </a:t>
            </a:r>
            <a:r>
              <a:rPr lang="ru-RU" sz="3600" b="1" dirty="0" err="1"/>
              <a:t>исти</a:t>
            </a:r>
            <a:r>
              <a:rPr lang="ru-RU" sz="3600" b="1" dirty="0"/>
              <a:t>..</a:t>
            </a:r>
            <a:r>
              <a:rPr lang="ru-RU" sz="3600" b="1" dirty="0" err="1"/>
              <a:t>ый</a:t>
            </a:r>
            <a:r>
              <a:rPr lang="ru-RU" sz="3600" b="1" dirty="0"/>
              <a:t>, грачи..</a:t>
            </a:r>
            <a:r>
              <a:rPr lang="ru-RU" sz="3600" b="1" dirty="0" err="1"/>
              <a:t>ый</a:t>
            </a:r>
            <a:r>
              <a:rPr lang="ru-RU" sz="3600" b="1" dirty="0"/>
              <a:t>;</a:t>
            </a:r>
          </a:p>
          <a:p>
            <a:pPr marL="514350" lvl="0" indent="-5143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3600" b="1" dirty="0"/>
              <a:t>лошади..</a:t>
            </a:r>
            <a:r>
              <a:rPr lang="ru-RU" sz="3600" b="1" dirty="0" err="1"/>
              <a:t>ый</a:t>
            </a:r>
            <a:r>
              <a:rPr lang="ru-RU" sz="3600" b="1" dirty="0"/>
              <a:t>, </a:t>
            </a:r>
            <a:r>
              <a:rPr lang="ru-RU" sz="3600" b="1" dirty="0" err="1"/>
              <a:t>обыкнове</a:t>
            </a:r>
            <a:r>
              <a:rPr lang="ru-RU" sz="3600" b="1" dirty="0"/>
              <a:t>..</a:t>
            </a:r>
            <a:r>
              <a:rPr lang="ru-RU" sz="3600" b="1" dirty="0" err="1"/>
              <a:t>ый</a:t>
            </a:r>
            <a:r>
              <a:rPr lang="ru-RU" sz="3600" b="1" dirty="0"/>
              <a:t>, гумма..</a:t>
            </a:r>
            <a:r>
              <a:rPr lang="ru-RU" sz="3600" b="1" dirty="0" err="1"/>
              <a:t>ый</a:t>
            </a:r>
            <a:r>
              <a:rPr lang="ru-RU" sz="3600" b="1" dirty="0"/>
              <a:t>.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ru-RU" sz="4400" b="1" dirty="0" smtClean="0"/>
              <a:t> 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14" name="Волна 13"/>
          <p:cNvSpPr/>
          <p:nvPr/>
        </p:nvSpPr>
        <p:spPr>
          <a:xfrm>
            <a:off x="0" y="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14287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2862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  <a:gradFill>
            <a:gsLst>
              <a:gs pos="0">
                <a:schemeClr val="accent3">
                  <a:tint val="50000"/>
                  <a:satMod val="300000"/>
                  <a:alpha val="75000"/>
                </a:schemeClr>
              </a:gs>
              <a:gs pos="35000">
                <a:schemeClr val="accent3">
                  <a:tint val="37000"/>
                  <a:satMod val="300000"/>
                  <a:alpha val="74000"/>
                </a:schemeClr>
              </a:gs>
              <a:gs pos="100000">
                <a:schemeClr val="accent3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b="1" dirty="0" smtClean="0">
                <a:solidFill>
                  <a:srgbClr val="FFFF00"/>
                </a:solidFill>
              </a:rPr>
              <a:t>9. </a:t>
            </a:r>
            <a:r>
              <a:rPr lang="ru-RU" sz="3600" b="1" dirty="0" smtClean="0"/>
              <a:t>В </a:t>
            </a:r>
            <a:r>
              <a:rPr lang="ru-RU" sz="3600" b="1" dirty="0"/>
              <a:t>какой строке во всех словах пишется НН: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-607227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иугольник 19"/>
          <p:cNvSpPr/>
          <p:nvPr/>
        </p:nvSpPr>
        <p:spPr>
          <a:xfrm rot="5400000">
            <a:off x="8036739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иугольник 20">
            <a:hlinkClick r:id="" action="ppaction://hlinkshowjump?jump=nextslide"/>
          </p:cNvPr>
          <p:cNvSpPr/>
          <p:nvPr/>
        </p:nvSpPr>
        <p:spPr>
          <a:xfrm>
            <a:off x="8072650" y="6286520"/>
            <a:ext cx="500066" cy="428604"/>
          </a:xfrm>
          <a:prstGeom prst="homePlate">
            <a:avLst>
              <a:gd name="adj" fmla="val 1164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>
            <a:hlinkClick r:id="" action="ppaction://hlinkshowjump?jump=previousslide"/>
          </p:cNvPr>
          <p:cNvSpPr/>
          <p:nvPr/>
        </p:nvSpPr>
        <p:spPr>
          <a:xfrm rot="10800000">
            <a:off x="7501146" y="6286520"/>
            <a:ext cx="500066" cy="428604"/>
          </a:xfrm>
          <a:prstGeom prst="homePlate">
            <a:avLst>
              <a:gd name="adj" fmla="val 11667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множение 22">
            <a:hlinkClick r:id="" action="ppaction://hlinkshowjump?jump=endshow"/>
          </p:cNvPr>
          <p:cNvSpPr/>
          <p:nvPr/>
        </p:nvSpPr>
        <p:spPr>
          <a:xfrm>
            <a:off x="428220" y="6179269"/>
            <a:ext cx="714380" cy="642918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4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/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964099" y="1603960"/>
            <a:ext cx="7215802" cy="4525963"/>
          </a:xfrm>
          <a:prstGeom prst="round2SameRect">
            <a:avLst>
              <a:gd name="adj1" fmla="val 0"/>
              <a:gd name="adj2" fmla="val 14693"/>
            </a:avLst>
          </a:prstGeom>
          <a:gradFill>
            <a:gsLst>
              <a:gs pos="0">
                <a:schemeClr val="accent6">
                  <a:lumMod val="40000"/>
                  <a:lumOff val="60000"/>
                  <a:alpha val="80000"/>
                </a:schemeClr>
              </a:gs>
              <a:gs pos="35000">
                <a:srgbClr val="FFEAD9">
                  <a:alpha val="80000"/>
                </a:srgbClr>
              </a:gs>
              <a:gs pos="100000">
                <a:schemeClr val="bg1">
                  <a:alpha val="80000"/>
                </a:schemeClr>
              </a:gs>
            </a:gsLst>
          </a:gradFill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/>
            <a:endParaRPr lang="ru-RU" dirty="0" smtClean="0"/>
          </a:p>
          <a:p>
            <a:pPr marL="514350" lvl="0" indent="-5143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4000" b="1" dirty="0"/>
              <a:t>(чёрно)белый;</a:t>
            </a:r>
          </a:p>
          <a:p>
            <a:pPr marL="514350" lvl="0" indent="-5143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4000" b="1" dirty="0"/>
              <a:t>(кое)что;</a:t>
            </a:r>
          </a:p>
          <a:p>
            <a:pPr marL="514350" lvl="0" indent="-5143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4000" b="1" dirty="0"/>
              <a:t>(равно)сторонний;</a:t>
            </a:r>
          </a:p>
          <a:p>
            <a:pPr marL="514350" lvl="0" indent="-5143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4000" b="1" dirty="0"/>
              <a:t>(научно)фантастический.</a:t>
            </a:r>
          </a:p>
          <a:p>
            <a:pPr marL="457200" indent="-457200">
              <a:buClr>
                <a:srgbClr val="C00000"/>
              </a:buClr>
              <a:buFont typeface="+mj-lt"/>
              <a:buAutoNum type="alphaUcPeriod"/>
            </a:pPr>
            <a:endParaRPr lang="ru-RU" sz="2400" b="1" dirty="0"/>
          </a:p>
        </p:txBody>
      </p:sp>
      <p:sp>
        <p:nvSpPr>
          <p:cNvPr id="14" name="Волна 13"/>
          <p:cNvSpPr/>
          <p:nvPr/>
        </p:nvSpPr>
        <p:spPr>
          <a:xfrm>
            <a:off x="0" y="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14287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2862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  <a:gradFill>
            <a:gsLst>
              <a:gs pos="0">
                <a:schemeClr val="accent3">
                  <a:tint val="50000"/>
                  <a:satMod val="300000"/>
                  <a:alpha val="75000"/>
                </a:schemeClr>
              </a:gs>
              <a:gs pos="35000">
                <a:schemeClr val="accent3">
                  <a:tint val="37000"/>
                  <a:satMod val="300000"/>
                  <a:alpha val="74000"/>
                </a:schemeClr>
              </a:gs>
              <a:gs pos="100000">
                <a:schemeClr val="accent3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b="1" dirty="0" smtClean="0">
                <a:solidFill>
                  <a:srgbClr val="FFFF00"/>
                </a:solidFill>
              </a:rPr>
              <a:t>10. </a:t>
            </a:r>
            <a:r>
              <a:rPr lang="ru-RU" sz="3600" b="1" dirty="0" smtClean="0"/>
              <a:t>Отметьте </a:t>
            </a:r>
            <a:r>
              <a:rPr lang="ru-RU" sz="3600" b="1" dirty="0"/>
              <a:t>слово, которое пишется </a:t>
            </a:r>
            <a:r>
              <a:rPr lang="ru-RU" sz="3600" b="1" dirty="0" smtClean="0"/>
              <a:t>слитно: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-607227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иугольник 19"/>
          <p:cNvSpPr/>
          <p:nvPr/>
        </p:nvSpPr>
        <p:spPr>
          <a:xfrm rot="5400000">
            <a:off x="8036739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иугольник 20">
            <a:hlinkClick r:id="" action="ppaction://hlinkshowjump?jump=nextslide"/>
          </p:cNvPr>
          <p:cNvSpPr/>
          <p:nvPr/>
        </p:nvSpPr>
        <p:spPr>
          <a:xfrm>
            <a:off x="8072650" y="6286520"/>
            <a:ext cx="500066" cy="428604"/>
          </a:xfrm>
          <a:prstGeom prst="homePlate">
            <a:avLst>
              <a:gd name="adj" fmla="val 1164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>
            <a:hlinkClick r:id="" action="ppaction://hlinkshowjump?jump=previousslide"/>
          </p:cNvPr>
          <p:cNvSpPr/>
          <p:nvPr/>
        </p:nvSpPr>
        <p:spPr>
          <a:xfrm rot="10800000">
            <a:off x="7501146" y="6286520"/>
            <a:ext cx="500066" cy="428604"/>
          </a:xfrm>
          <a:prstGeom prst="homePlate">
            <a:avLst>
              <a:gd name="adj" fmla="val 11667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множение 22">
            <a:hlinkClick r:id="" action="ppaction://hlinkshowjump?jump=endshow"/>
          </p:cNvPr>
          <p:cNvSpPr/>
          <p:nvPr/>
        </p:nvSpPr>
        <p:spPr>
          <a:xfrm>
            <a:off x="428220" y="6179269"/>
            <a:ext cx="714380" cy="642918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29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/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2" y="1760557"/>
            <a:ext cx="9143998" cy="4188723"/>
          </a:xfrm>
          <a:prstGeom prst="round2SameRect">
            <a:avLst>
              <a:gd name="adj1" fmla="val 0"/>
              <a:gd name="adj2" fmla="val 14693"/>
            </a:avLst>
          </a:prstGeom>
          <a:gradFill>
            <a:gsLst>
              <a:gs pos="0">
                <a:schemeClr val="accent6">
                  <a:lumMod val="40000"/>
                  <a:lumOff val="60000"/>
                  <a:alpha val="80000"/>
                </a:schemeClr>
              </a:gs>
              <a:gs pos="35000">
                <a:srgbClr val="FFEAD9">
                  <a:alpha val="80000"/>
                </a:srgbClr>
              </a:gs>
              <a:gs pos="100000">
                <a:schemeClr val="bg1">
                  <a:alpha val="80000"/>
                </a:schemeClr>
              </a:gs>
            </a:gsLst>
          </a:gradFill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1"/>
            <a:endParaRPr lang="ru-RU" dirty="0" smtClean="0"/>
          </a:p>
          <a:p>
            <a:pPr marL="514350" lvl="0" indent="-5143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3500" b="1" dirty="0"/>
              <a:t>(не)искренние люди, (не)кому доверить, (не)истовый ветер;</a:t>
            </a:r>
          </a:p>
          <a:p>
            <a:pPr marL="514350" lvl="0" indent="-5143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3500" b="1" dirty="0"/>
              <a:t>досадная (не)ловкость, (не)хочется купаться,  (не)беспокойтесь;</a:t>
            </a:r>
          </a:p>
          <a:p>
            <a:pPr marL="514350" lvl="0" indent="-5143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3500" b="1" dirty="0"/>
              <a:t>вовсе (не)интересный, (не)приятель побеждён, (не)новый костюм;</a:t>
            </a:r>
          </a:p>
          <a:p>
            <a:pPr marL="514350" lvl="0" indent="-5143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3500" b="1" dirty="0"/>
              <a:t>(не)был знаком; (не)новый, а старый костюм; (не)(в)чем хранить.</a:t>
            </a:r>
          </a:p>
          <a:p>
            <a:pPr>
              <a:buFont typeface="+mj-lt"/>
              <a:buAutoNum type="arabicParenR"/>
            </a:pPr>
            <a:endParaRPr lang="ru-RU" sz="1900" b="1" dirty="0"/>
          </a:p>
        </p:txBody>
      </p:sp>
      <p:sp>
        <p:nvSpPr>
          <p:cNvPr id="14" name="Волна 13"/>
          <p:cNvSpPr/>
          <p:nvPr/>
        </p:nvSpPr>
        <p:spPr>
          <a:xfrm>
            <a:off x="0" y="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14287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2862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428760"/>
          </a:xfrm>
          <a:gradFill>
            <a:gsLst>
              <a:gs pos="0">
                <a:schemeClr val="accent3">
                  <a:tint val="50000"/>
                  <a:satMod val="300000"/>
                  <a:alpha val="75000"/>
                </a:schemeClr>
              </a:gs>
              <a:gs pos="35000">
                <a:schemeClr val="accent3">
                  <a:tint val="37000"/>
                  <a:satMod val="300000"/>
                  <a:alpha val="74000"/>
                </a:schemeClr>
              </a:gs>
              <a:gs pos="100000">
                <a:schemeClr val="accent3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5300" b="1" dirty="0" smtClean="0">
                <a:solidFill>
                  <a:srgbClr val="FFFF00"/>
                </a:solidFill>
              </a:rPr>
              <a:t>11.</a:t>
            </a:r>
            <a:r>
              <a:rPr lang="ru-RU" b="1" dirty="0" smtClean="0"/>
              <a:t> </a:t>
            </a:r>
            <a:r>
              <a:rPr lang="ru-RU" sz="4000" b="1" dirty="0" smtClean="0"/>
              <a:t>Отметьте </a:t>
            </a:r>
            <a:r>
              <a:rPr lang="ru-RU" sz="4000" b="1" dirty="0"/>
              <a:t>строчку, в которой все слова с НЕ пишутся раздельно: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-607227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иугольник 19"/>
          <p:cNvSpPr/>
          <p:nvPr/>
        </p:nvSpPr>
        <p:spPr>
          <a:xfrm rot="5400000">
            <a:off x="8036739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иугольник 20">
            <a:hlinkClick r:id="" action="ppaction://hlinkshowjump?jump=nextslide"/>
          </p:cNvPr>
          <p:cNvSpPr/>
          <p:nvPr/>
        </p:nvSpPr>
        <p:spPr>
          <a:xfrm>
            <a:off x="8072650" y="6286520"/>
            <a:ext cx="500066" cy="428604"/>
          </a:xfrm>
          <a:prstGeom prst="homePlate">
            <a:avLst>
              <a:gd name="adj" fmla="val 1164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>
            <a:hlinkClick r:id="" action="ppaction://hlinkshowjump?jump=previousslide"/>
          </p:cNvPr>
          <p:cNvSpPr/>
          <p:nvPr/>
        </p:nvSpPr>
        <p:spPr>
          <a:xfrm rot="10800000">
            <a:off x="7501146" y="6286520"/>
            <a:ext cx="500066" cy="428604"/>
          </a:xfrm>
          <a:prstGeom prst="homePlate">
            <a:avLst>
              <a:gd name="adj" fmla="val 11667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множение 22">
            <a:hlinkClick r:id="" action="ppaction://hlinkshowjump?jump=endshow"/>
          </p:cNvPr>
          <p:cNvSpPr/>
          <p:nvPr/>
        </p:nvSpPr>
        <p:spPr>
          <a:xfrm>
            <a:off x="428220" y="6179269"/>
            <a:ext cx="714380" cy="642918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49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>
              <a:gd name="adj" fmla="val 41472"/>
            </a:avLst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>
              <a:gd name="adj" fmla="val 49761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>
              <a:gd name="adj" fmla="val 5013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>
              <a:gd name="adj" fmla="val 50703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>
              <a:gd name="adj" fmla="val 3957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00174"/>
            <a:ext cx="7772400" cy="1928826"/>
          </a:xfrm>
          <a:prstGeom prst="round2SameRect">
            <a:avLst>
              <a:gd name="adj1" fmla="val 16667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/>
              <a:t>ЧАСТЬ  </a:t>
            </a:r>
            <a:r>
              <a:rPr lang="ru-RU" b="1" dirty="0" smtClean="0"/>
              <a:t>В.</a:t>
            </a:r>
            <a:endParaRPr lang="ru-RU" dirty="0"/>
          </a:p>
        </p:txBody>
      </p:sp>
      <p:sp>
        <p:nvSpPr>
          <p:cNvPr id="14" name="Волна 13"/>
          <p:cNvSpPr/>
          <p:nvPr/>
        </p:nvSpPr>
        <p:spPr>
          <a:xfrm>
            <a:off x="0" y="450057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464344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92919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786322"/>
            <a:ext cx="7858180" cy="928694"/>
          </a:xfrm>
          <a:prstGeom prst="ellipseRibbon2">
            <a:avLst>
              <a:gd name="adj1" fmla="val 25000"/>
              <a:gd name="adj2" fmla="val 100000"/>
              <a:gd name="adj3" fmla="val 994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6 класс</a:t>
            </a:r>
            <a:endParaRPr lang="ru-RU" sz="3600" b="1" dirty="0"/>
          </a:p>
        </p:txBody>
      </p:sp>
      <p:sp>
        <p:nvSpPr>
          <p:cNvPr id="19" name="Прямоугольный треугольник 18"/>
          <p:cNvSpPr/>
          <p:nvPr/>
        </p:nvSpPr>
        <p:spPr>
          <a:xfrm>
            <a:off x="0" y="6215082"/>
            <a:ext cx="1080000" cy="642918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ый треугольник 22"/>
          <p:cNvSpPr/>
          <p:nvPr/>
        </p:nvSpPr>
        <p:spPr>
          <a:xfrm rot="5400000">
            <a:off x="254260" y="-254260"/>
            <a:ext cx="571480" cy="108000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ый треугольник 23"/>
          <p:cNvSpPr/>
          <p:nvPr/>
        </p:nvSpPr>
        <p:spPr>
          <a:xfrm rot="10800000">
            <a:off x="8064000" y="0"/>
            <a:ext cx="1080000" cy="57148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ый треугольник 24"/>
          <p:cNvSpPr/>
          <p:nvPr/>
        </p:nvSpPr>
        <p:spPr>
          <a:xfrm rot="16200000">
            <a:off x="8282541" y="5996541"/>
            <a:ext cx="642918" cy="108000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61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/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2" y="1760557"/>
            <a:ext cx="9143998" cy="4188723"/>
          </a:xfrm>
          <a:prstGeom prst="round2SameRect">
            <a:avLst>
              <a:gd name="adj1" fmla="val 0"/>
              <a:gd name="adj2" fmla="val 14693"/>
            </a:avLst>
          </a:prstGeom>
          <a:gradFill>
            <a:gsLst>
              <a:gs pos="0">
                <a:schemeClr val="accent6">
                  <a:lumMod val="40000"/>
                  <a:lumOff val="60000"/>
                  <a:alpha val="80000"/>
                </a:schemeClr>
              </a:gs>
              <a:gs pos="35000">
                <a:srgbClr val="FFEAD9">
                  <a:alpha val="80000"/>
                </a:srgbClr>
              </a:gs>
              <a:gs pos="100000">
                <a:schemeClr val="bg1">
                  <a:alpha val="80000"/>
                </a:schemeClr>
              </a:gs>
            </a:gsLst>
          </a:gradFill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/>
            <a:endParaRPr lang="ru-RU" dirty="0" smtClean="0"/>
          </a:p>
          <a:p>
            <a:pPr marL="0" lvl="0" indent="0">
              <a:buNone/>
            </a:pPr>
            <a:r>
              <a:rPr lang="ru-RU" sz="4000" b="1" dirty="0" smtClean="0"/>
              <a:t>(1)Остров </a:t>
            </a:r>
            <a:r>
              <a:rPr lang="ru-RU" sz="4000" b="1" dirty="0"/>
              <a:t>закрывала завеса утреннего густого тумана, который пугал и настораживал. (2) Но вдруг солнце ударило по нему. (3) Туман быстро рассеялся, растаял.</a:t>
            </a:r>
          </a:p>
          <a:p>
            <a:pPr marL="0" indent="0">
              <a:buNone/>
            </a:pPr>
            <a:endParaRPr lang="ru-RU" sz="2000" b="1" dirty="0"/>
          </a:p>
        </p:txBody>
      </p:sp>
      <p:sp>
        <p:nvSpPr>
          <p:cNvPr id="14" name="Волна 13"/>
          <p:cNvSpPr/>
          <p:nvPr/>
        </p:nvSpPr>
        <p:spPr>
          <a:xfrm>
            <a:off x="0" y="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14287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2862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714488"/>
          </a:xfrm>
          <a:gradFill>
            <a:gsLst>
              <a:gs pos="0">
                <a:schemeClr val="accent3">
                  <a:tint val="50000"/>
                  <a:satMod val="300000"/>
                  <a:alpha val="75000"/>
                </a:schemeClr>
              </a:gs>
              <a:gs pos="35000">
                <a:schemeClr val="accent3">
                  <a:tint val="37000"/>
                  <a:satMod val="300000"/>
                  <a:alpha val="74000"/>
                </a:schemeClr>
              </a:gs>
              <a:gs pos="100000">
                <a:schemeClr val="accent3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/>
              <a:t>Прочитайте </a:t>
            </a:r>
            <a:r>
              <a:rPr lang="ru-RU" sz="4000" b="1" dirty="0"/>
              <a:t>текст. Выполните задания 1-3, указывая слово или номер предложения.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-607227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иугольник 19"/>
          <p:cNvSpPr/>
          <p:nvPr/>
        </p:nvSpPr>
        <p:spPr>
          <a:xfrm rot="5400000">
            <a:off x="8036739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иугольник 20">
            <a:hlinkClick r:id="" action="ppaction://hlinkshowjump?jump=nextslide"/>
          </p:cNvPr>
          <p:cNvSpPr/>
          <p:nvPr/>
        </p:nvSpPr>
        <p:spPr>
          <a:xfrm>
            <a:off x="8072650" y="6286520"/>
            <a:ext cx="500066" cy="428604"/>
          </a:xfrm>
          <a:prstGeom prst="homePlate">
            <a:avLst>
              <a:gd name="adj" fmla="val 1164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>
            <a:hlinkClick r:id="" action="ppaction://hlinkshowjump?jump=previousslide"/>
          </p:cNvPr>
          <p:cNvSpPr/>
          <p:nvPr/>
        </p:nvSpPr>
        <p:spPr>
          <a:xfrm rot="10800000">
            <a:off x="7501146" y="6286520"/>
            <a:ext cx="500066" cy="428604"/>
          </a:xfrm>
          <a:prstGeom prst="homePlate">
            <a:avLst>
              <a:gd name="adj" fmla="val 11667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множение 22">
            <a:hlinkClick r:id="" action="ppaction://hlinkshowjump?jump=endshow"/>
          </p:cNvPr>
          <p:cNvSpPr/>
          <p:nvPr/>
        </p:nvSpPr>
        <p:spPr>
          <a:xfrm>
            <a:off x="428220" y="6179269"/>
            <a:ext cx="714380" cy="642918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90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/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2" y="1760557"/>
            <a:ext cx="9143998" cy="4188723"/>
          </a:xfrm>
          <a:prstGeom prst="round2SameRect">
            <a:avLst>
              <a:gd name="adj1" fmla="val 0"/>
              <a:gd name="adj2" fmla="val 14693"/>
            </a:avLst>
          </a:prstGeom>
          <a:gradFill>
            <a:gsLst>
              <a:gs pos="0">
                <a:schemeClr val="accent6">
                  <a:lumMod val="40000"/>
                  <a:lumOff val="60000"/>
                  <a:alpha val="80000"/>
                </a:schemeClr>
              </a:gs>
              <a:gs pos="35000">
                <a:srgbClr val="FFEAD9">
                  <a:alpha val="80000"/>
                </a:srgbClr>
              </a:gs>
              <a:gs pos="100000">
                <a:schemeClr val="bg1">
                  <a:alpha val="80000"/>
                </a:schemeClr>
              </a:gs>
            </a:gsLst>
          </a:gradFill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1"/>
            <a:endParaRPr lang="ru-RU" dirty="0" smtClean="0"/>
          </a:p>
          <a:p>
            <a:r>
              <a:rPr lang="ru-RU" sz="3900" b="1" dirty="0">
                <a:solidFill>
                  <a:srgbClr val="FF0000"/>
                </a:solidFill>
              </a:rPr>
              <a:t>В1. </a:t>
            </a:r>
            <a:r>
              <a:rPr lang="ru-RU" sz="3900" b="1" dirty="0"/>
              <a:t>Укажите слово из 1-3 </a:t>
            </a:r>
            <a:r>
              <a:rPr lang="ru-RU" sz="3900" b="1" dirty="0" smtClean="0"/>
              <a:t>предложений,</a:t>
            </a:r>
          </a:p>
          <a:p>
            <a:pPr marL="0" indent="0">
              <a:buNone/>
            </a:pPr>
            <a:r>
              <a:rPr lang="ru-RU" sz="3900" b="1" dirty="0"/>
              <a:t> </a:t>
            </a:r>
            <a:r>
              <a:rPr lang="ru-RU" sz="3900" b="1" dirty="0" smtClean="0"/>
              <a:t>          </a:t>
            </a:r>
            <a:r>
              <a:rPr lang="ru-RU" sz="3900" b="1" dirty="0"/>
              <a:t>не имеющее окончания</a:t>
            </a:r>
            <a:r>
              <a:rPr lang="ru-RU" sz="3900" b="1" dirty="0" smtClean="0"/>
              <a:t>.</a:t>
            </a:r>
            <a:endParaRPr lang="ru-RU" sz="3900" dirty="0"/>
          </a:p>
          <a:p>
            <a:r>
              <a:rPr lang="ru-RU" sz="3900" b="1" dirty="0">
                <a:solidFill>
                  <a:srgbClr val="FF0000"/>
                </a:solidFill>
              </a:rPr>
              <a:t>В2.</a:t>
            </a:r>
            <a:r>
              <a:rPr lang="ru-RU" sz="3900" b="1" dirty="0"/>
              <a:t> Из предложения (1) </a:t>
            </a:r>
            <a:r>
              <a:rPr lang="ru-RU" sz="3900" b="1" dirty="0" smtClean="0"/>
              <a:t>выпишите</a:t>
            </a:r>
          </a:p>
          <a:p>
            <a:pPr marL="0" indent="0">
              <a:buNone/>
            </a:pPr>
            <a:r>
              <a:rPr lang="ru-RU" sz="3900" b="1" dirty="0"/>
              <a:t> </a:t>
            </a:r>
            <a:r>
              <a:rPr lang="ru-RU" sz="3900" b="1" dirty="0" smtClean="0"/>
              <a:t>         </a:t>
            </a:r>
            <a:r>
              <a:rPr lang="ru-RU" sz="3900" b="1" dirty="0"/>
              <a:t>подлежащее</a:t>
            </a:r>
            <a:r>
              <a:rPr lang="ru-RU" sz="3900" b="1" dirty="0" smtClean="0"/>
              <a:t>.</a:t>
            </a:r>
            <a:endParaRPr lang="ru-RU" sz="3900" dirty="0"/>
          </a:p>
          <a:p>
            <a:r>
              <a:rPr lang="ru-RU" sz="3900" b="1" dirty="0">
                <a:solidFill>
                  <a:srgbClr val="FF0000"/>
                </a:solidFill>
              </a:rPr>
              <a:t>В3.</a:t>
            </a:r>
            <a:r>
              <a:rPr lang="ru-RU" sz="3900" b="1" dirty="0"/>
              <a:t> Укажите предложение с </a:t>
            </a:r>
            <a:r>
              <a:rPr lang="ru-RU" sz="3900" b="1" dirty="0" smtClean="0"/>
              <a:t>однородными</a:t>
            </a:r>
          </a:p>
          <a:p>
            <a:pPr marL="0" indent="0">
              <a:buNone/>
            </a:pPr>
            <a:r>
              <a:rPr lang="ru-RU" sz="3900" b="1" dirty="0" smtClean="0"/>
              <a:t>           членами</a:t>
            </a:r>
            <a:r>
              <a:rPr lang="ru-RU" sz="3900" b="1" dirty="0"/>
              <a:t>. </a:t>
            </a:r>
            <a:endParaRPr lang="ru-RU" sz="3900" dirty="0"/>
          </a:p>
          <a:p>
            <a:pPr marL="0" indent="0">
              <a:buNone/>
            </a:pPr>
            <a:r>
              <a:rPr lang="ru-RU" sz="3900" b="1" dirty="0"/>
              <a:t> </a:t>
            </a:r>
            <a:endParaRPr lang="ru-RU" sz="3900" dirty="0"/>
          </a:p>
        </p:txBody>
      </p:sp>
      <p:sp>
        <p:nvSpPr>
          <p:cNvPr id="14" name="Волна 13"/>
          <p:cNvSpPr/>
          <p:nvPr/>
        </p:nvSpPr>
        <p:spPr>
          <a:xfrm>
            <a:off x="0" y="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14287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2862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714488"/>
          </a:xfrm>
          <a:gradFill>
            <a:gsLst>
              <a:gs pos="0">
                <a:schemeClr val="accent3">
                  <a:tint val="50000"/>
                  <a:satMod val="300000"/>
                  <a:alpha val="75000"/>
                </a:schemeClr>
              </a:gs>
              <a:gs pos="35000">
                <a:schemeClr val="accent3">
                  <a:tint val="37000"/>
                  <a:satMod val="300000"/>
                  <a:alpha val="74000"/>
                </a:schemeClr>
              </a:gs>
              <a:gs pos="100000">
                <a:schemeClr val="accent3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/>
              <a:t>Выполните задания 1-3, указывая слово или номер предложения.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-607227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иугольник 19"/>
          <p:cNvSpPr/>
          <p:nvPr/>
        </p:nvSpPr>
        <p:spPr>
          <a:xfrm rot="5400000">
            <a:off x="8036739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иугольник 20">
            <a:hlinkClick r:id="" action="ppaction://hlinkshowjump?jump=nextslide"/>
          </p:cNvPr>
          <p:cNvSpPr/>
          <p:nvPr/>
        </p:nvSpPr>
        <p:spPr>
          <a:xfrm>
            <a:off x="8072650" y="6286520"/>
            <a:ext cx="500066" cy="428604"/>
          </a:xfrm>
          <a:prstGeom prst="homePlate">
            <a:avLst>
              <a:gd name="adj" fmla="val 1164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>
            <a:hlinkClick r:id="" action="ppaction://hlinkshowjump?jump=previousslide"/>
          </p:cNvPr>
          <p:cNvSpPr/>
          <p:nvPr/>
        </p:nvSpPr>
        <p:spPr>
          <a:xfrm rot="10800000">
            <a:off x="7501146" y="6286520"/>
            <a:ext cx="500066" cy="428604"/>
          </a:xfrm>
          <a:prstGeom prst="homePlate">
            <a:avLst>
              <a:gd name="adj" fmla="val 11667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множение 22">
            <a:hlinkClick r:id="" action="ppaction://hlinkshowjump?jump=endshow"/>
          </p:cNvPr>
          <p:cNvSpPr/>
          <p:nvPr/>
        </p:nvSpPr>
        <p:spPr>
          <a:xfrm>
            <a:off x="428220" y="6179269"/>
            <a:ext cx="714380" cy="642918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77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/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Волна 13"/>
          <p:cNvSpPr/>
          <p:nvPr/>
        </p:nvSpPr>
        <p:spPr>
          <a:xfrm>
            <a:off x="0" y="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14287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2862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52736"/>
          </a:xfrm>
          <a:gradFill>
            <a:gsLst>
              <a:gs pos="0">
                <a:schemeClr val="accent3">
                  <a:tint val="50000"/>
                  <a:satMod val="300000"/>
                  <a:alpha val="75000"/>
                </a:schemeClr>
              </a:gs>
              <a:gs pos="35000">
                <a:schemeClr val="accent3">
                  <a:tint val="37000"/>
                  <a:satMod val="300000"/>
                  <a:alpha val="74000"/>
                </a:schemeClr>
              </a:gs>
              <a:gs pos="100000">
                <a:schemeClr val="accent3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/>
              <a:t>Прочитайте текст. </a:t>
            </a:r>
            <a:r>
              <a:rPr lang="ru-RU" sz="3600" b="1" dirty="0" smtClean="0"/>
              <a:t>Выполните задания 1-3, указывая слово или номер предложения.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-607227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иугольник 19"/>
          <p:cNvSpPr/>
          <p:nvPr/>
        </p:nvSpPr>
        <p:spPr>
          <a:xfrm rot="5400000">
            <a:off x="8036739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иугольник 20">
            <a:hlinkClick r:id="" action="ppaction://hlinkshowjump?jump=nextslide"/>
          </p:cNvPr>
          <p:cNvSpPr/>
          <p:nvPr/>
        </p:nvSpPr>
        <p:spPr>
          <a:xfrm>
            <a:off x="8072650" y="6286520"/>
            <a:ext cx="500066" cy="428604"/>
          </a:xfrm>
          <a:prstGeom prst="homePlate">
            <a:avLst>
              <a:gd name="adj" fmla="val 1164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>
            <a:hlinkClick r:id="" action="ppaction://hlinkshowjump?jump=previousslide"/>
          </p:cNvPr>
          <p:cNvSpPr/>
          <p:nvPr/>
        </p:nvSpPr>
        <p:spPr>
          <a:xfrm rot="10800000">
            <a:off x="7501146" y="6286520"/>
            <a:ext cx="500066" cy="428604"/>
          </a:xfrm>
          <a:prstGeom prst="homePlate">
            <a:avLst>
              <a:gd name="adj" fmla="val 11667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множение 22">
            <a:hlinkClick r:id="" action="ppaction://hlinkshowjump?jump=endshow"/>
          </p:cNvPr>
          <p:cNvSpPr/>
          <p:nvPr/>
        </p:nvSpPr>
        <p:spPr>
          <a:xfrm>
            <a:off x="428220" y="6179269"/>
            <a:ext cx="714380" cy="642918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506973"/>
              </p:ext>
            </p:extLst>
          </p:nvPr>
        </p:nvGraphicFramePr>
        <p:xfrm>
          <a:off x="107504" y="1196752"/>
          <a:ext cx="8928992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4464496"/>
              </a:tblGrid>
              <a:tr h="530407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ru-RU" sz="3200" b="1" dirty="0" smtClean="0">
                          <a:solidFill>
                            <a:srgbClr val="FFFF00"/>
                          </a:solidFill>
                        </a:rPr>
                        <a:t>(1)</a:t>
                      </a:r>
                      <a:r>
                        <a:rPr lang="ru-RU" sz="3200" b="1" dirty="0" smtClean="0"/>
                        <a:t>Остров закрывала завеса утреннего густого тумана, который пугал и настораживал. </a:t>
                      </a:r>
                      <a:r>
                        <a:rPr lang="ru-RU" sz="3200" b="1" dirty="0" smtClean="0">
                          <a:solidFill>
                            <a:srgbClr val="FFFF00"/>
                          </a:solidFill>
                        </a:rPr>
                        <a:t>(2)</a:t>
                      </a:r>
                      <a:r>
                        <a:rPr lang="ru-RU" sz="3200" b="1" dirty="0" smtClean="0"/>
                        <a:t> Но вдруг солнце ударило по нему. </a:t>
                      </a:r>
                      <a:r>
                        <a:rPr lang="ru-RU" sz="3200" b="1" dirty="0" smtClean="0">
                          <a:solidFill>
                            <a:srgbClr val="FFFF00"/>
                          </a:solidFill>
                        </a:rPr>
                        <a:t>(3)</a:t>
                      </a:r>
                      <a:r>
                        <a:rPr lang="ru-RU" sz="3200" b="1" dirty="0" smtClean="0"/>
                        <a:t> Туман быстро рассеялся, растаял.</a:t>
                      </a:r>
                    </a:p>
                    <a:p>
                      <a:pPr marL="0" indent="0">
                        <a:buNone/>
                      </a:pPr>
                      <a:endParaRPr lang="ru-RU" sz="1100" b="1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FFFF00"/>
                          </a:solidFill>
                        </a:rPr>
                        <a:t>В1. </a:t>
                      </a:r>
                      <a:r>
                        <a:rPr lang="ru-RU" sz="3200" b="1" dirty="0" smtClean="0"/>
                        <a:t>Укажите слово из </a:t>
                      </a:r>
                    </a:p>
                    <a:p>
                      <a:r>
                        <a:rPr lang="ru-RU" sz="3200" b="1" dirty="0" smtClean="0"/>
                        <a:t>       1-3 предложений,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3200" b="1" dirty="0" smtClean="0"/>
                        <a:t>        не имеющее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3200" b="1" dirty="0" smtClean="0"/>
                        <a:t>        окончания.</a:t>
                      </a:r>
                      <a:endParaRPr lang="ru-RU" sz="3200" dirty="0" smtClean="0"/>
                    </a:p>
                    <a:p>
                      <a:r>
                        <a:rPr lang="ru-RU" sz="3200" b="1" dirty="0" smtClean="0">
                          <a:solidFill>
                            <a:srgbClr val="FFFF00"/>
                          </a:solidFill>
                        </a:rPr>
                        <a:t>В2.</a:t>
                      </a:r>
                      <a:r>
                        <a:rPr lang="ru-RU" sz="3200" b="1" dirty="0" smtClean="0"/>
                        <a:t> Из предложения (1)</a:t>
                      </a:r>
                    </a:p>
                    <a:p>
                      <a:r>
                        <a:rPr lang="ru-RU" sz="3200" b="1" dirty="0" smtClean="0"/>
                        <a:t>       выпишите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3200" b="1" dirty="0" smtClean="0"/>
                        <a:t>       подлежащее.</a:t>
                      </a:r>
                      <a:endParaRPr lang="ru-RU" sz="3200" dirty="0" smtClean="0"/>
                    </a:p>
                    <a:p>
                      <a:r>
                        <a:rPr lang="ru-RU" sz="3200" b="1" dirty="0" smtClean="0">
                          <a:solidFill>
                            <a:srgbClr val="FFFF00"/>
                          </a:solidFill>
                        </a:rPr>
                        <a:t>В3.</a:t>
                      </a:r>
                      <a:r>
                        <a:rPr lang="ru-RU" sz="3200" b="1" dirty="0" smtClean="0"/>
                        <a:t> Укажите</a:t>
                      </a:r>
                    </a:p>
                    <a:p>
                      <a:r>
                        <a:rPr lang="ru-RU" sz="3200" b="1" dirty="0" smtClean="0"/>
                        <a:t>       предложение </a:t>
                      </a:r>
                    </a:p>
                    <a:p>
                      <a:r>
                        <a:rPr lang="ru-RU" sz="3200" b="1" dirty="0" smtClean="0"/>
                        <a:t>       с однородными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3200" b="1" dirty="0" smtClean="0"/>
                        <a:t>        членами. </a:t>
                      </a:r>
                      <a:endParaRPr lang="ru-RU" sz="40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28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/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3545895"/>
              </p:ext>
            </p:extLst>
          </p:nvPr>
        </p:nvGraphicFramePr>
        <p:xfrm>
          <a:off x="500035" y="1571636"/>
          <a:ext cx="7894464" cy="4891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7232"/>
                <a:gridCol w="3947232"/>
              </a:tblGrid>
              <a:tr h="42364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ЧАСТЬ 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ЧАСТЬ В</a:t>
                      </a:r>
                      <a:endParaRPr lang="ru-RU" sz="2400" dirty="0"/>
                    </a:p>
                  </a:txBody>
                  <a:tcPr/>
                </a:tc>
              </a:tr>
              <a:tr h="4434118">
                <a:tc>
                  <a:txBody>
                    <a:bodyPr/>
                    <a:lstStyle/>
                    <a:p>
                      <a:pPr marL="342900" indent="-342900">
                        <a:buClr>
                          <a:srgbClr val="C00000"/>
                        </a:buClr>
                        <a:buFont typeface="+mj-lt"/>
                        <a:buAutoNum type="arabicParenR"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</a:p>
                    <a:p>
                      <a:pPr marL="342900" indent="-342900">
                        <a:buClr>
                          <a:srgbClr val="C00000"/>
                        </a:buClr>
                        <a:buFont typeface="+mj-lt"/>
                        <a:buAutoNum type="arabicParenR"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</a:p>
                    <a:p>
                      <a:pPr marL="342900" indent="-342900">
                        <a:buClr>
                          <a:srgbClr val="C00000"/>
                        </a:buClr>
                        <a:buFont typeface="+mj-lt"/>
                        <a:buAutoNum type="arabicParenR"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4</a:t>
                      </a:r>
                    </a:p>
                    <a:p>
                      <a:pPr marL="342900" indent="-342900">
                        <a:buClr>
                          <a:srgbClr val="C00000"/>
                        </a:buClr>
                        <a:buFont typeface="+mj-lt"/>
                        <a:buAutoNum type="arabicParenR"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  <a:p>
                      <a:pPr marL="342900" indent="-342900">
                        <a:buClr>
                          <a:srgbClr val="C00000"/>
                        </a:buClr>
                        <a:buFont typeface="+mj-lt"/>
                        <a:buAutoNum type="arabicParenR"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</a:p>
                    <a:p>
                      <a:pPr marL="342900" indent="-342900">
                        <a:buClr>
                          <a:srgbClr val="C00000"/>
                        </a:buClr>
                        <a:buFont typeface="+mj-lt"/>
                        <a:buAutoNum type="arabicParenR"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4</a:t>
                      </a:r>
                    </a:p>
                    <a:p>
                      <a:pPr marL="342900" indent="-342900">
                        <a:buClr>
                          <a:srgbClr val="C00000"/>
                        </a:buClr>
                        <a:buFont typeface="+mj-lt"/>
                        <a:buAutoNum type="arabicParenR"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</a:p>
                    <a:p>
                      <a:pPr marL="342900" indent="-342900">
                        <a:buClr>
                          <a:srgbClr val="C00000"/>
                        </a:buClr>
                        <a:buFont typeface="+mj-lt"/>
                        <a:buAutoNum type="arabicParenR"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2,3,4</a:t>
                      </a:r>
                    </a:p>
                    <a:p>
                      <a:pPr marL="342900" indent="-342900">
                        <a:buClr>
                          <a:srgbClr val="C00000"/>
                        </a:buClr>
                        <a:buFont typeface="+mj-lt"/>
                        <a:buAutoNum type="arabicParenR"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</a:p>
                    <a:p>
                      <a:pPr marL="342900" indent="-342900">
                        <a:buClr>
                          <a:srgbClr val="C00000"/>
                        </a:buClr>
                        <a:buFont typeface="+mj-lt"/>
                        <a:buAutoNum type="arabicParenR"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</a:p>
                    <a:p>
                      <a:pPr marL="342900" indent="-342900">
                        <a:buClr>
                          <a:srgbClr val="C00000"/>
                        </a:buClr>
                        <a:buFont typeface="+mj-lt"/>
                        <a:buAutoNum type="arabicParenR"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В1</a:t>
                      </a:r>
                      <a:r>
                        <a:rPr lang="ru-RU" sz="3600" b="1" dirty="0" smtClean="0"/>
                        <a:t> – быстро</a:t>
                      </a:r>
                    </a:p>
                    <a:p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В2</a:t>
                      </a:r>
                      <a:r>
                        <a:rPr lang="ru-RU" sz="3600" b="1" dirty="0" smtClean="0"/>
                        <a:t> – завеса</a:t>
                      </a:r>
                    </a:p>
                    <a:p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В3</a:t>
                      </a:r>
                      <a:r>
                        <a:rPr lang="ru-RU" sz="3600" b="1" dirty="0" smtClean="0"/>
                        <a:t> – 1,3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Волна 13"/>
          <p:cNvSpPr/>
          <p:nvPr/>
        </p:nvSpPr>
        <p:spPr>
          <a:xfrm>
            <a:off x="0" y="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14287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2862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14380"/>
          </a:xfrm>
          <a:gradFill>
            <a:gsLst>
              <a:gs pos="0">
                <a:schemeClr val="accent3">
                  <a:tint val="50000"/>
                  <a:satMod val="300000"/>
                  <a:alpha val="75000"/>
                </a:schemeClr>
              </a:gs>
              <a:gs pos="35000">
                <a:schemeClr val="accent3">
                  <a:tint val="37000"/>
                  <a:satMod val="300000"/>
                  <a:alpha val="74000"/>
                </a:schemeClr>
              </a:gs>
              <a:gs pos="100000">
                <a:schemeClr val="accent3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/>
              <a:t>Проверь себя :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-607227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иугольник 19"/>
          <p:cNvSpPr/>
          <p:nvPr/>
        </p:nvSpPr>
        <p:spPr>
          <a:xfrm rot="5400000">
            <a:off x="8036739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иугольник 20">
            <a:hlinkClick r:id="" action="ppaction://hlinkshowjump?jump=nextslide"/>
          </p:cNvPr>
          <p:cNvSpPr/>
          <p:nvPr/>
        </p:nvSpPr>
        <p:spPr>
          <a:xfrm>
            <a:off x="8072650" y="6286520"/>
            <a:ext cx="500066" cy="428604"/>
          </a:xfrm>
          <a:prstGeom prst="homePlate">
            <a:avLst>
              <a:gd name="adj" fmla="val 1164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>
            <a:hlinkClick r:id="" action="ppaction://hlinkshowjump?jump=previousslide"/>
          </p:cNvPr>
          <p:cNvSpPr/>
          <p:nvPr/>
        </p:nvSpPr>
        <p:spPr>
          <a:xfrm rot="10800000">
            <a:off x="7501146" y="6286520"/>
            <a:ext cx="500066" cy="428604"/>
          </a:xfrm>
          <a:prstGeom prst="homePlate">
            <a:avLst>
              <a:gd name="adj" fmla="val 11667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множение 22">
            <a:hlinkClick r:id="" action="ppaction://hlinkshowjump?jump=endshow"/>
          </p:cNvPr>
          <p:cNvSpPr/>
          <p:nvPr/>
        </p:nvSpPr>
        <p:spPr>
          <a:xfrm>
            <a:off x="428220" y="6179269"/>
            <a:ext cx="714380" cy="642918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39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>
              <a:gd name="adj" fmla="val 41472"/>
            </a:avLst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>
              <a:gd name="adj" fmla="val 49761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>
              <a:gd name="adj" fmla="val 5013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>
              <a:gd name="adj" fmla="val 50703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>
              <a:gd name="adj" fmla="val 3957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00174"/>
            <a:ext cx="7772400" cy="1928826"/>
          </a:xfrm>
          <a:prstGeom prst="round2SameRect">
            <a:avLst>
              <a:gd name="adj1" fmla="val 16667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/>
              <a:t>ЧАСТЬ  А.</a:t>
            </a:r>
            <a:endParaRPr lang="ru-RU" dirty="0"/>
          </a:p>
        </p:txBody>
      </p:sp>
      <p:sp>
        <p:nvSpPr>
          <p:cNvPr id="14" name="Волна 13"/>
          <p:cNvSpPr/>
          <p:nvPr/>
        </p:nvSpPr>
        <p:spPr>
          <a:xfrm>
            <a:off x="0" y="450057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464344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92919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786322"/>
            <a:ext cx="7858180" cy="928694"/>
          </a:xfrm>
          <a:prstGeom prst="ellipseRibbon2">
            <a:avLst>
              <a:gd name="adj1" fmla="val 25000"/>
              <a:gd name="adj2" fmla="val 100000"/>
              <a:gd name="adj3" fmla="val 994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6 класс</a:t>
            </a:r>
            <a:endParaRPr lang="ru-RU" sz="3600" b="1" dirty="0"/>
          </a:p>
        </p:txBody>
      </p:sp>
      <p:sp>
        <p:nvSpPr>
          <p:cNvPr id="19" name="Прямоугольный треугольник 18"/>
          <p:cNvSpPr/>
          <p:nvPr/>
        </p:nvSpPr>
        <p:spPr>
          <a:xfrm>
            <a:off x="0" y="6215082"/>
            <a:ext cx="1080000" cy="642918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ый треугольник 22"/>
          <p:cNvSpPr/>
          <p:nvPr/>
        </p:nvSpPr>
        <p:spPr>
          <a:xfrm rot="5400000">
            <a:off x="254260" y="-254260"/>
            <a:ext cx="571480" cy="108000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ый треугольник 23"/>
          <p:cNvSpPr/>
          <p:nvPr/>
        </p:nvSpPr>
        <p:spPr>
          <a:xfrm rot="10800000">
            <a:off x="8064000" y="0"/>
            <a:ext cx="1080000" cy="57148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ый треугольник 24"/>
          <p:cNvSpPr/>
          <p:nvPr/>
        </p:nvSpPr>
        <p:spPr>
          <a:xfrm rot="16200000">
            <a:off x="8282541" y="5996541"/>
            <a:ext cx="642918" cy="1080000"/>
          </a:xfrm>
          <a:prstGeom prst="rtTriangle">
            <a:avLst/>
          </a:prstGeom>
          <a:gradFill flip="none" rotWithShape="1">
            <a:gsLst>
              <a:gs pos="0">
                <a:srgbClr val="FF0000"/>
              </a:gs>
              <a:gs pos="35000">
                <a:schemeClr val="accent6">
                  <a:lumMod val="75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9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/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2" y="1844824"/>
            <a:ext cx="9143997" cy="4441696"/>
          </a:xfrm>
          <a:prstGeom prst="round2SameRect">
            <a:avLst>
              <a:gd name="adj1" fmla="val 0"/>
              <a:gd name="adj2" fmla="val 14693"/>
            </a:avLst>
          </a:prstGeom>
          <a:gradFill>
            <a:gsLst>
              <a:gs pos="0">
                <a:schemeClr val="accent6">
                  <a:lumMod val="40000"/>
                  <a:lumOff val="60000"/>
                  <a:alpha val="80000"/>
                </a:schemeClr>
              </a:gs>
              <a:gs pos="35000">
                <a:srgbClr val="FFEAD9">
                  <a:alpha val="80000"/>
                </a:srgbClr>
              </a:gs>
              <a:gs pos="100000">
                <a:schemeClr val="bg1">
                  <a:alpha val="80000"/>
                </a:schemeClr>
              </a:gs>
            </a:gsLst>
          </a:gradFill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lvl="1" indent="0">
              <a:buClr>
                <a:schemeClr val="accent6">
                  <a:lumMod val="75000"/>
                </a:schemeClr>
              </a:buClr>
              <a:buNone/>
            </a:pPr>
            <a:endParaRPr lang="ru-RU" sz="3200" b="1" dirty="0"/>
          </a:p>
          <a:p>
            <a:pPr marL="742950" indent="-7429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3600" b="1" dirty="0" smtClean="0"/>
              <a:t>оказался </a:t>
            </a:r>
            <a:r>
              <a:rPr lang="ru-RU" sz="3600" b="1" dirty="0"/>
              <a:t>в глуши, халат врача;</a:t>
            </a:r>
          </a:p>
          <a:p>
            <a:pPr marL="742950" indent="-7429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3600" b="1" dirty="0" smtClean="0"/>
              <a:t>перестановка </a:t>
            </a:r>
            <a:r>
              <a:rPr lang="ru-RU" sz="3600" b="1" dirty="0"/>
              <a:t>мебели, рисовать тушью;</a:t>
            </a:r>
          </a:p>
          <a:p>
            <a:pPr marL="742950" indent="-7429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3600" b="1" dirty="0" smtClean="0"/>
              <a:t>решение </a:t>
            </a:r>
            <a:r>
              <a:rPr lang="ru-RU" sz="3600" b="1" dirty="0"/>
              <a:t>задач, борьба с бедностью;</a:t>
            </a:r>
          </a:p>
          <a:p>
            <a:pPr marL="742950" indent="-7429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3600" b="1" dirty="0" smtClean="0"/>
              <a:t>привлечь </a:t>
            </a:r>
            <a:r>
              <a:rPr lang="ru-RU" sz="3600" b="1" dirty="0"/>
              <a:t>внимание, до новых встреч.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14" name="Волна 13"/>
          <p:cNvSpPr/>
          <p:nvPr/>
        </p:nvSpPr>
        <p:spPr>
          <a:xfrm>
            <a:off x="0" y="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14287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2862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0035" y="142876"/>
            <a:ext cx="8143933" cy="1285884"/>
          </a:xfrm>
          <a:gradFill>
            <a:gsLst>
              <a:gs pos="0">
                <a:schemeClr val="accent3">
                  <a:tint val="50000"/>
                  <a:satMod val="300000"/>
                  <a:alpha val="75000"/>
                </a:schemeClr>
              </a:gs>
              <a:gs pos="35000">
                <a:schemeClr val="accent3">
                  <a:tint val="37000"/>
                  <a:satMod val="300000"/>
                  <a:alpha val="74000"/>
                </a:schemeClr>
              </a:gs>
              <a:gs pos="100000">
                <a:schemeClr val="accent3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rgbClr val="FFFF00"/>
                </a:solidFill>
              </a:rPr>
              <a:t>1.</a:t>
            </a:r>
            <a:r>
              <a:rPr lang="ru-RU" sz="3600" b="1" dirty="0" smtClean="0"/>
              <a:t>В </a:t>
            </a:r>
            <a:r>
              <a:rPr lang="ru-RU" sz="3600" b="1" dirty="0"/>
              <a:t>каком ряду оба </a:t>
            </a:r>
            <a:r>
              <a:rPr lang="ru-RU" sz="3600" b="1" dirty="0" smtClean="0"/>
              <a:t>существительных </a:t>
            </a:r>
            <a:r>
              <a:rPr lang="ru-RU" sz="3600" b="1" dirty="0"/>
              <a:t>относятся </a:t>
            </a:r>
            <a:r>
              <a:rPr lang="ru-RU" sz="3600" b="1" dirty="0" smtClean="0"/>
              <a:t>к </a:t>
            </a:r>
            <a:r>
              <a:rPr lang="ru-RU" sz="3600" b="1" dirty="0"/>
              <a:t>3 склонению: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-607227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иугольник 19"/>
          <p:cNvSpPr/>
          <p:nvPr/>
        </p:nvSpPr>
        <p:spPr>
          <a:xfrm rot="5400000">
            <a:off x="8036739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иугольник 20">
            <a:hlinkClick r:id="" action="ppaction://hlinkshowjump?jump=nextslide"/>
          </p:cNvPr>
          <p:cNvSpPr/>
          <p:nvPr/>
        </p:nvSpPr>
        <p:spPr>
          <a:xfrm>
            <a:off x="8072650" y="6286520"/>
            <a:ext cx="500066" cy="428604"/>
          </a:xfrm>
          <a:prstGeom prst="homePlate">
            <a:avLst>
              <a:gd name="adj" fmla="val 1164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>
            <a:hlinkClick r:id="" action="ppaction://hlinkshowjump?jump=previousslide"/>
          </p:cNvPr>
          <p:cNvSpPr/>
          <p:nvPr/>
        </p:nvSpPr>
        <p:spPr>
          <a:xfrm rot="10800000">
            <a:off x="7501146" y="6286520"/>
            <a:ext cx="500066" cy="428604"/>
          </a:xfrm>
          <a:prstGeom prst="homePlate">
            <a:avLst>
              <a:gd name="adj" fmla="val 11667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множение 22">
            <a:hlinkClick r:id="" action="ppaction://hlinkshowjump?jump=endshow"/>
          </p:cNvPr>
          <p:cNvSpPr/>
          <p:nvPr/>
        </p:nvSpPr>
        <p:spPr>
          <a:xfrm>
            <a:off x="428220" y="6179269"/>
            <a:ext cx="714380" cy="642918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49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/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500035" y="1600200"/>
            <a:ext cx="8072681" cy="4525963"/>
          </a:xfrm>
          <a:prstGeom prst="round2SameRect">
            <a:avLst>
              <a:gd name="adj1" fmla="val 0"/>
              <a:gd name="adj2" fmla="val 14693"/>
            </a:avLst>
          </a:prstGeom>
          <a:gradFill>
            <a:gsLst>
              <a:gs pos="0">
                <a:schemeClr val="accent6">
                  <a:lumMod val="40000"/>
                  <a:lumOff val="60000"/>
                  <a:alpha val="80000"/>
                </a:schemeClr>
              </a:gs>
              <a:gs pos="35000">
                <a:srgbClr val="FFEAD9">
                  <a:alpha val="80000"/>
                </a:srgbClr>
              </a:gs>
              <a:gs pos="100000">
                <a:schemeClr val="bg1">
                  <a:alpha val="80000"/>
                </a:schemeClr>
              </a:gs>
            </a:gsLst>
          </a:gradFill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200150" lvl="1" indent="-742950">
              <a:buClr>
                <a:srgbClr val="C00000"/>
              </a:buClr>
              <a:buFont typeface="+mj-lt"/>
              <a:buAutoNum type="alphaUcPeriod"/>
            </a:pPr>
            <a:endParaRPr lang="ru-RU" sz="3600" b="1" dirty="0" smtClean="0"/>
          </a:p>
          <a:p>
            <a:pPr marL="1200150" lvl="1" indent="-7429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4000" b="1" dirty="0" err="1"/>
              <a:t>ц..фра</a:t>
            </a:r>
            <a:r>
              <a:rPr lang="ru-RU" sz="4000" b="1" dirty="0"/>
              <a:t>, </a:t>
            </a:r>
            <a:r>
              <a:rPr lang="ru-RU" sz="4000" b="1" dirty="0" err="1"/>
              <a:t>старц</a:t>
            </a:r>
            <a:r>
              <a:rPr lang="ru-RU" sz="4000" b="1" dirty="0"/>
              <a:t>..;</a:t>
            </a:r>
          </a:p>
          <a:p>
            <a:pPr marL="1200150" lvl="1" indent="-7429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4000" b="1" dirty="0" err="1"/>
              <a:t>ра</a:t>
            </a:r>
            <a:r>
              <a:rPr lang="ru-RU" sz="4000" b="1" dirty="0"/>
              <a:t>..цвести,  и..</a:t>
            </a:r>
            <a:r>
              <a:rPr lang="ru-RU" sz="4000" b="1" dirty="0" err="1"/>
              <a:t>чезнуть</a:t>
            </a:r>
            <a:r>
              <a:rPr lang="ru-RU" sz="4000" b="1" dirty="0"/>
              <a:t>;</a:t>
            </a:r>
          </a:p>
          <a:p>
            <a:pPr marL="1200150" lvl="1" indent="-7429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4000" b="1" dirty="0" err="1"/>
              <a:t>защищат</a:t>
            </a:r>
            <a:r>
              <a:rPr lang="ru-RU" sz="4000" b="1" dirty="0"/>
              <a:t>..</a:t>
            </a:r>
            <a:r>
              <a:rPr lang="ru-RU" sz="4000" b="1" dirty="0" err="1"/>
              <a:t>ся</a:t>
            </a:r>
            <a:r>
              <a:rPr lang="ru-RU" sz="4000" b="1" dirty="0"/>
              <a:t>, </a:t>
            </a:r>
            <a:r>
              <a:rPr lang="ru-RU" sz="4000" b="1" dirty="0" err="1"/>
              <a:t>пред..явить</a:t>
            </a:r>
            <a:r>
              <a:rPr lang="ru-RU" sz="4000" b="1" dirty="0"/>
              <a:t>;</a:t>
            </a:r>
          </a:p>
          <a:p>
            <a:pPr marL="1200150" lvl="1" indent="-7429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4000" b="1" dirty="0" err="1"/>
              <a:t>грач..м</a:t>
            </a:r>
            <a:r>
              <a:rPr lang="ru-RU" sz="4000" b="1" dirty="0"/>
              <a:t>,  щ...</a:t>
            </a:r>
            <a:r>
              <a:rPr lang="ru-RU" sz="4000" b="1" dirty="0" err="1"/>
              <a:t>тка</a:t>
            </a:r>
            <a:r>
              <a:rPr lang="ru-RU" sz="4000" b="1" dirty="0"/>
              <a:t>.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14" name="Волна 13"/>
          <p:cNvSpPr/>
          <p:nvPr/>
        </p:nvSpPr>
        <p:spPr>
          <a:xfrm>
            <a:off x="0" y="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14287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2862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428760"/>
          </a:xfrm>
          <a:gradFill>
            <a:gsLst>
              <a:gs pos="0">
                <a:schemeClr val="accent3">
                  <a:tint val="50000"/>
                  <a:satMod val="300000"/>
                  <a:alpha val="75000"/>
                </a:schemeClr>
              </a:gs>
              <a:gs pos="35000">
                <a:schemeClr val="accent3">
                  <a:tint val="37000"/>
                  <a:satMod val="300000"/>
                  <a:alpha val="74000"/>
                </a:schemeClr>
              </a:gs>
              <a:gs pos="100000">
                <a:schemeClr val="accent3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000" b="1" dirty="0" smtClean="0">
                <a:solidFill>
                  <a:srgbClr val="FFFF00"/>
                </a:solidFill>
              </a:rPr>
              <a:t>2.</a:t>
            </a:r>
            <a:r>
              <a:rPr lang="ru-RU" sz="3600" b="1" dirty="0" smtClean="0"/>
              <a:t>В </a:t>
            </a:r>
            <a:r>
              <a:rPr lang="ru-RU" sz="3600" b="1" dirty="0"/>
              <a:t>каком ряду в обоих словах пропущена одна и та же буква: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-607227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иугольник 19"/>
          <p:cNvSpPr/>
          <p:nvPr/>
        </p:nvSpPr>
        <p:spPr>
          <a:xfrm rot="5400000">
            <a:off x="8036739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иугольник 20">
            <a:hlinkClick r:id="" action="ppaction://hlinkshowjump?jump=nextslide"/>
          </p:cNvPr>
          <p:cNvSpPr/>
          <p:nvPr/>
        </p:nvSpPr>
        <p:spPr>
          <a:xfrm>
            <a:off x="8072650" y="6286520"/>
            <a:ext cx="500066" cy="428604"/>
          </a:xfrm>
          <a:prstGeom prst="homePlate">
            <a:avLst>
              <a:gd name="adj" fmla="val 1164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>
            <a:hlinkClick r:id="" action="ppaction://hlinkshowjump?jump=previousslide"/>
          </p:cNvPr>
          <p:cNvSpPr/>
          <p:nvPr/>
        </p:nvSpPr>
        <p:spPr>
          <a:xfrm rot="10800000">
            <a:off x="7501146" y="6286520"/>
            <a:ext cx="500066" cy="428604"/>
          </a:xfrm>
          <a:prstGeom prst="homePlate">
            <a:avLst>
              <a:gd name="adj" fmla="val 11667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множение 22">
            <a:hlinkClick r:id="" action="ppaction://hlinkshowjump?jump=endshow"/>
          </p:cNvPr>
          <p:cNvSpPr/>
          <p:nvPr/>
        </p:nvSpPr>
        <p:spPr>
          <a:xfrm>
            <a:off x="428220" y="6179269"/>
            <a:ext cx="714380" cy="642918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49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/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1142600" y="1600200"/>
            <a:ext cx="6858612" cy="4525963"/>
          </a:xfrm>
          <a:prstGeom prst="round2SameRect">
            <a:avLst>
              <a:gd name="adj1" fmla="val 0"/>
              <a:gd name="adj2" fmla="val 14693"/>
            </a:avLst>
          </a:prstGeom>
          <a:gradFill>
            <a:gsLst>
              <a:gs pos="0">
                <a:schemeClr val="accent6">
                  <a:lumMod val="40000"/>
                  <a:lumOff val="60000"/>
                  <a:alpha val="80000"/>
                </a:schemeClr>
              </a:gs>
              <a:gs pos="35000">
                <a:srgbClr val="FFEAD9">
                  <a:alpha val="80000"/>
                </a:srgbClr>
              </a:gs>
              <a:gs pos="100000">
                <a:schemeClr val="bg1">
                  <a:alpha val="80000"/>
                </a:schemeClr>
              </a:gs>
            </a:gsLst>
          </a:gradFill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971550" lvl="1" indent="-514350">
              <a:buClr>
                <a:srgbClr val="C00000"/>
              </a:buClr>
              <a:buFont typeface="+mj-lt"/>
              <a:buAutoNum type="alphaUcPeriod"/>
            </a:pPr>
            <a:endParaRPr lang="ru-RU" sz="3600" b="1" dirty="0" smtClean="0"/>
          </a:p>
          <a:p>
            <a:pPr marL="742950" lvl="0" indent="-7429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3600" b="1" dirty="0" err="1"/>
              <a:t>отп</a:t>
            </a:r>
            <a:r>
              <a:rPr lang="ru-RU" sz="3600" b="1" dirty="0"/>
              <a:t>..рать, </a:t>
            </a:r>
            <a:r>
              <a:rPr lang="ru-RU" sz="3600" b="1" dirty="0" err="1"/>
              <a:t>прив</a:t>
            </a:r>
            <a:r>
              <a:rPr lang="ru-RU" sz="3600" b="1" dirty="0"/>
              <a:t>..</a:t>
            </a:r>
            <a:r>
              <a:rPr lang="ru-RU" sz="3600" b="1" dirty="0" err="1"/>
              <a:t>кзальный</a:t>
            </a:r>
            <a:r>
              <a:rPr lang="ru-RU" sz="3600" b="1" dirty="0"/>
              <a:t>;</a:t>
            </a:r>
          </a:p>
          <a:p>
            <a:pPr marL="742950" lvl="0" indent="-7429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3600" b="1" dirty="0" err="1"/>
              <a:t>г..тара</a:t>
            </a:r>
            <a:r>
              <a:rPr lang="ru-RU" sz="3600" b="1" dirty="0"/>
              <a:t>, </a:t>
            </a:r>
            <a:r>
              <a:rPr lang="ru-RU" sz="3600" b="1" dirty="0" err="1"/>
              <a:t>цв</a:t>
            </a:r>
            <a:r>
              <a:rPr lang="ru-RU" sz="3600" b="1" dirty="0"/>
              <a:t>..</a:t>
            </a:r>
            <a:r>
              <a:rPr lang="ru-RU" sz="3600" b="1" dirty="0" err="1"/>
              <a:t>тной</a:t>
            </a:r>
            <a:r>
              <a:rPr lang="ru-RU" sz="3600" b="1" dirty="0"/>
              <a:t>;</a:t>
            </a:r>
          </a:p>
          <a:p>
            <a:pPr marL="742950" lvl="0" indent="-7429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3600" b="1" dirty="0" err="1"/>
              <a:t>выр</a:t>
            </a:r>
            <a:r>
              <a:rPr lang="ru-RU" sz="3600" b="1" dirty="0"/>
              <a:t>..</a:t>
            </a:r>
            <a:r>
              <a:rPr lang="ru-RU" sz="3600" b="1" dirty="0" err="1"/>
              <a:t>стить</a:t>
            </a:r>
            <a:r>
              <a:rPr lang="ru-RU" sz="3600" b="1" dirty="0"/>
              <a:t>, г..</a:t>
            </a:r>
            <a:r>
              <a:rPr lang="ru-RU" sz="3600" b="1" dirty="0" err="1"/>
              <a:t>мнаст</a:t>
            </a:r>
            <a:r>
              <a:rPr lang="ru-RU" sz="3600" b="1" dirty="0"/>
              <a:t>;</a:t>
            </a:r>
          </a:p>
          <a:p>
            <a:pPr marL="742950" lvl="0" indent="-7429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3600" b="1" dirty="0"/>
              <a:t>нас..</a:t>
            </a:r>
            <a:r>
              <a:rPr lang="ru-RU" sz="3600" b="1" dirty="0" err="1"/>
              <a:t>ление</a:t>
            </a:r>
            <a:r>
              <a:rPr lang="ru-RU" sz="3600" b="1" dirty="0"/>
              <a:t>, ч..</a:t>
            </a:r>
            <a:r>
              <a:rPr lang="ru-RU" sz="3600" b="1" dirty="0" err="1"/>
              <a:t>рнила</a:t>
            </a:r>
            <a:r>
              <a:rPr lang="ru-RU" sz="3600" b="1" dirty="0"/>
              <a:t>.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endParaRPr lang="ru-RU" sz="2400" b="1" dirty="0"/>
          </a:p>
        </p:txBody>
      </p:sp>
      <p:sp>
        <p:nvSpPr>
          <p:cNvPr id="14" name="Волна 13"/>
          <p:cNvSpPr/>
          <p:nvPr/>
        </p:nvSpPr>
        <p:spPr>
          <a:xfrm>
            <a:off x="0" y="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14287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2862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96752"/>
          </a:xfrm>
          <a:gradFill>
            <a:gsLst>
              <a:gs pos="0">
                <a:schemeClr val="accent3">
                  <a:tint val="50000"/>
                  <a:satMod val="300000"/>
                  <a:alpha val="75000"/>
                </a:schemeClr>
              </a:gs>
              <a:gs pos="35000">
                <a:schemeClr val="accent3">
                  <a:tint val="37000"/>
                  <a:satMod val="300000"/>
                  <a:alpha val="74000"/>
                </a:schemeClr>
              </a:gs>
              <a:gs pos="100000">
                <a:schemeClr val="accent3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3600" b="1" dirty="0" smtClean="0">
                <a:solidFill>
                  <a:srgbClr val="FFFF00"/>
                </a:solidFill>
              </a:rPr>
              <a:t/>
            </a:r>
            <a:br>
              <a:rPr lang="ru-RU" sz="3600" b="1" dirty="0" smtClean="0">
                <a:solidFill>
                  <a:srgbClr val="FFFF00"/>
                </a:solidFill>
              </a:rPr>
            </a:br>
            <a:r>
              <a:rPr lang="ru-RU" sz="3600" b="1" dirty="0" smtClean="0">
                <a:solidFill>
                  <a:srgbClr val="FFFF00"/>
                </a:solidFill>
              </a:rPr>
              <a:t>3.</a:t>
            </a:r>
            <a:r>
              <a:rPr lang="ru-RU" sz="3200" b="1" dirty="0" smtClean="0"/>
              <a:t>В </a:t>
            </a:r>
            <a:r>
              <a:rPr lang="ru-RU" sz="3200" b="1" dirty="0"/>
              <a:t>каком ряду в обоих словах пропущена безударная проверяемая гласная в корне: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-607227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иугольник 19"/>
          <p:cNvSpPr/>
          <p:nvPr/>
        </p:nvSpPr>
        <p:spPr>
          <a:xfrm rot="5400000">
            <a:off x="8036739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иугольник 20">
            <a:hlinkClick r:id="" action="ppaction://hlinkshowjump?jump=nextslide"/>
          </p:cNvPr>
          <p:cNvSpPr/>
          <p:nvPr/>
        </p:nvSpPr>
        <p:spPr>
          <a:xfrm>
            <a:off x="8072650" y="6286520"/>
            <a:ext cx="500066" cy="428604"/>
          </a:xfrm>
          <a:prstGeom prst="homePlate">
            <a:avLst>
              <a:gd name="adj" fmla="val 1164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>
            <a:hlinkClick r:id="" action="ppaction://hlinkshowjump?jump=previousslide"/>
          </p:cNvPr>
          <p:cNvSpPr/>
          <p:nvPr/>
        </p:nvSpPr>
        <p:spPr>
          <a:xfrm rot="10800000">
            <a:off x="7501146" y="6286520"/>
            <a:ext cx="500066" cy="428604"/>
          </a:xfrm>
          <a:prstGeom prst="homePlate">
            <a:avLst>
              <a:gd name="adj" fmla="val 11667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множение 22">
            <a:hlinkClick r:id="" action="ppaction://hlinkshowjump?jump=endshow"/>
          </p:cNvPr>
          <p:cNvSpPr/>
          <p:nvPr/>
        </p:nvSpPr>
        <p:spPr>
          <a:xfrm>
            <a:off x="428220" y="6179269"/>
            <a:ext cx="714380" cy="642918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71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/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1684331" y="1571636"/>
            <a:ext cx="5429665" cy="4525963"/>
          </a:xfrm>
          <a:prstGeom prst="round2SameRect">
            <a:avLst>
              <a:gd name="adj1" fmla="val 0"/>
              <a:gd name="adj2" fmla="val 14693"/>
            </a:avLst>
          </a:prstGeom>
          <a:gradFill>
            <a:gsLst>
              <a:gs pos="0">
                <a:schemeClr val="accent6">
                  <a:lumMod val="40000"/>
                  <a:lumOff val="60000"/>
                  <a:alpha val="80000"/>
                </a:schemeClr>
              </a:gs>
              <a:gs pos="35000">
                <a:srgbClr val="FFEAD9">
                  <a:alpha val="80000"/>
                </a:srgbClr>
              </a:gs>
              <a:gs pos="100000">
                <a:schemeClr val="bg1">
                  <a:alpha val="80000"/>
                </a:schemeClr>
              </a:gs>
            </a:gsLst>
          </a:gradFill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971550" lvl="1" indent="-514350">
              <a:buClr>
                <a:srgbClr val="C00000"/>
              </a:buClr>
              <a:buFont typeface="+mj-lt"/>
              <a:buAutoNum type="alphaUcPeriod"/>
            </a:pPr>
            <a:endParaRPr lang="ru-RU" sz="3600" b="1" dirty="0" smtClean="0"/>
          </a:p>
          <a:p>
            <a:pPr marL="1657350" lvl="2" indent="-7429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4000" b="1" dirty="0"/>
              <a:t>избиратели;</a:t>
            </a:r>
          </a:p>
          <a:p>
            <a:pPr marL="1657350" lvl="2" indent="-7429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4000" b="1" dirty="0"/>
              <a:t>очарование;</a:t>
            </a:r>
          </a:p>
          <a:p>
            <a:pPr marL="1657350" lvl="2" indent="-7429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4000" b="1" dirty="0"/>
              <a:t>жители;</a:t>
            </a:r>
          </a:p>
          <a:p>
            <a:pPr marL="1657350" lvl="2" indent="-7429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4000" b="1" dirty="0"/>
              <a:t>словарь.</a:t>
            </a:r>
          </a:p>
          <a:p>
            <a:pPr>
              <a:buFont typeface="+mj-lt"/>
              <a:buAutoNum type="arabicPeriod"/>
            </a:pPr>
            <a:endParaRPr lang="ru-RU" b="1" dirty="0"/>
          </a:p>
        </p:txBody>
      </p:sp>
      <p:sp>
        <p:nvSpPr>
          <p:cNvPr id="14" name="Волна 13"/>
          <p:cNvSpPr/>
          <p:nvPr/>
        </p:nvSpPr>
        <p:spPr>
          <a:xfrm>
            <a:off x="0" y="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14287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2862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0034" y="142876"/>
            <a:ext cx="8229600" cy="1285884"/>
          </a:xfrm>
          <a:gradFill>
            <a:gsLst>
              <a:gs pos="0">
                <a:schemeClr val="accent3">
                  <a:tint val="50000"/>
                  <a:satMod val="300000"/>
                  <a:alpha val="75000"/>
                </a:schemeClr>
              </a:gs>
              <a:gs pos="35000">
                <a:schemeClr val="accent3">
                  <a:tint val="37000"/>
                  <a:satMod val="300000"/>
                  <a:alpha val="74000"/>
                </a:schemeClr>
              </a:gs>
              <a:gs pos="100000">
                <a:schemeClr val="accent3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4000" b="1" dirty="0" smtClean="0">
                <a:solidFill>
                  <a:srgbClr val="FFFF00"/>
                </a:solidFill>
              </a:rPr>
              <a:t/>
            </a:r>
            <a:br>
              <a:rPr lang="ru-RU" sz="4000" b="1" dirty="0" smtClean="0">
                <a:solidFill>
                  <a:srgbClr val="FFFF00"/>
                </a:solidFill>
              </a:rPr>
            </a:br>
            <a:r>
              <a:rPr lang="ru-RU" sz="4000" b="1" dirty="0" smtClean="0">
                <a:solidFill>
                  <a:srgbClr val="FFFF00"/>
                </a:solidFill>
              </a:rPr>
              <a:t>4.</a:t>
            </a:r>
            <a:r>
              <a:rPr lang="ru-RU" sz="3600" b="1" dirty="0" smtClean="0"/>
              <a:t>Какое </a:t>
            </a:r>
            <a:r>
              <a:rPr lang="ru-RU" sz="3600" b="1" dirty="0"/>
              <a:t>слово содержит чередующуюся гласную в корне: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-607227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иугольник 19"/>
          <p:cNvSpPr/>
          <p:nvPr/>
        </p:nvSpPr>
        <p:spPr>
          <a:xfrm rot="5400000">
            <a:off x="8036739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иугольник 20">
            <a:hlinkClick r:id="" action="ppaction://hlinkshowjump?jump=nextslide"/>
          </p:cNvPr>
          <p:cNvSpPr/>
          <p:nvPr/>
        </p:nvSpPr>
        <p:spPr>
          <a:xfrm>
            <a:off x="8072650" y="6286520"/>
            <a:ext cx="500066" cy="428604"/>
          </a:xfrm>
          <a:prstGeom prst="homePlate">
            <a:avLst>
              <a:gd name="adj" fmla="val 1164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>
            <a:hlinkClick r:id="" action="ppaction://hlinkshowjump?jump=previousslide"/>
          </p:cNvPr>
          <p:cNvSpPr/>
          <p:nvPr/>
        </p:nvSpPr>
        <p:spPr>
          <a:xfrm rot="10800000">
            <a:off x="7501146" y="6286520"/>
            <a:ext cx="500066" cy="428604"/>
          </a:xfrm>
          <a:prstGeom prst="homePlate">
            <a:avLst>
              <a:gd name="adj" fmla="val 11667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множение 22">
            <a:hlinkClick r:id="" action="ppaction://hlinkshowjump?jump=endshow"/>
          </p:cNvPr>
          <p:cNvSpPr/>
          <p:nvPr/>
        </p:nvSpPr>
        <p:spPr>
          <a:xfrm>
            <a:off x="428220" y="6179269"/>
            <a:ext cx="714380" cy="642918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24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/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428220" y="1600200"/>
            <a:ext cx="8215748" cy="4525963"/>
          </a:xfrm>
          <a:prstGeom prst="round2SameRect">
            <a:avLst>
              <a:gd name="adj1" fmla="val 0"/>
              <a:gd name="adj2" fmla="val 14693"/>
            </a:avLst>
          </a:prstGeom>
          <a:gradFill>
            <a:gsLst>
              <a:gs pos="0">
                <a:schemeClr val="accent6">
                  <a:lumMod val="40000"/>
                  <a:lumOff val="60000"/>
                  <a:alpha val="80000"/>
                </a:schemeClr>
              </a:gs>
              <a:gs pos="35000">
                <a:srgbClr val="FFEAD9">
                  <a:alpha val="80000"/>
                </a:srgbClr>
              </a:gs>
              <a:gs pos="100000">
                <a:schemeClr val="bg1">
                  <a:alpha val="80000"/>
                </a:schemeClr>
              </a:gs>
            </a:gsLst>
          </a:gradFill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200150" lvl="1" indent="-742950">
              <a:buClr>
                <a:srgbClr val="C00000"/>
              </a:buClr>
              <a:buFont typeface="+mj-lt"/>
              <a:buAutoNum type="alphaUcPeriod"/>
            </a:pPr>
            <a:endParaRPr lang="ru-RU" sz="3600" b="1" dirty="0" smtClean="0"/>
          </a:p>
          <a:p>
            <a:pPr marL="1657350" lvl="2" indent="-7429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3600" b="1" dirty="0"/>
              <a:t>з..</a:t>
            </a:r>
            <a:r>
              <a:rPr lang="ru-RU" sz="3600" b="1" dirty="0" err="1"/>
              <a:t>рница</a:t>
            </a:r>
            <a:r>
              <a:rPr lang="ru-RU" sz="3600" b="1" dirty="0"/>
              <a:t>, </a:t>
            </a:r>
            <a:r>
              <a:rPr lang="ru-RU" sz="3600" b="1" dirty="0" err="1"/>
              <a:t>приг</a:t>
            </a:r>
            <a:r>
              <a:rPr lang="ru-RU" sz="3600" b="1" dirty="0"/>
              <a:t>..</a:t>
            </a:r>
            <a:r>
              <a:rPr lang="ru-RU" sz="3600" b="1" dirty="0" err="1"/>
              <a:t>реть</a:t>
            </a:r>
            <a:r>
              <a:rPr lang="ru-RU" sz="3600" b="1" dirty="0"/>
              <a:t>;</a:t>
            </a:r>
          </a:p>
          <a:p>
            <a:pPr marL="1657350" lvl="2" indent="-7429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3600" b="1" dirty="0" err="1"/>
              <a:t>подп</a:t>
            </a:r>
            <a:r>
              <a:rPr lang="ru-RU" sz="3600" b="1" dirty="0"/>
              <a:t>..рать, </a:t>
            </a:r>
            <a:r>
              <a:rPr lang="ru-RU" sz="3600" b="1" dirty="0" err="1"/>
              <a:t>расст</a:t>
            </a:r>
            <a:r>
              <a:rPr lang="ru-RU" sz="3600" b="1" dirty="0"/>
              <a:t>..лить;</a:t>
            </a:r>
          </a:p>
          <a:p>
            <a:pPr marL="1657350" lvl="2" indent="-7429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3600" b="1" dirty="0" err="1"/>
              <a:t>соприк</a:t>
            </a:r>
            <a:r>
              <a:rPr lang="ru-RU" sz="3600" b="1" dirty="0"/>
              <a:t>..</a:t>
            </a:r>
            <a:r>
              <a:rPr lang="ru-RU" sz="3600" b="1" dirty="0" err="1"/>
              <a:t>саться</a:t>
            </a:r>
            <a:r>
              <a:rPr lang="ru-RU" sz="3600" b="1" dirty="0"/>
              <a:t>, </a:t>
            </a:r>
            <a:r>
              <a:rPr lang="ru-RU" sz="3600" b="1" dirty="0" err="1"/>
              <a:t>выр</a:t>
            </a:r>
            <a:r>
              <a:rPr lang="ru-RU" sz="3600" b="1" dirty="0"/>
              <a:t>..</a:t>
            </a:r>
            <a:r>
              <a:rPr lang="ru-RU" sz="3600" b="1" dirty="0" err="1"/>
              <a:t>щивать</a:t>
            </a:r>
            <a:r>
              <a:rPr lang="ru-RU" sz="3600" b="1" dirty="0"/>
              <a:t>;</a:t>
            </a:r>
          </a:p>
          <a:p>
            <a:pPr marL="1657350" lvl="2" indent="-7429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3600" b="1" dirty="0"/>
              <a:t>г..</a:t>
            </a:r>
            <a:r>
              <a:rPr lang="ru-RU" sz="3600" b="1" dirty="0" err="1"/>
              <a:t>релый</a:t>
            </a:r>
            <a:r>
              <a:rPr lang="ru-RU" sz="3600" b="1" dirty="0"/>
              <a:t>, </a:t>
            </a:r>
            <a:r>
              <a:rPr lang="ru-RU" sz="3600" b="1" dirty="0" err="1"/>
              <a:t>предл</a:t>
            </a:r>
            <a:r>
              <a:rPr lang="ru-RU" sz="3600" b="1" dirty="0"/>
              <a:t>..гать.</a:t>
            </a:r>
          </a:p>
          <a:p>
            <a:pPr marL="742950" indent="-7429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endParaRPr lang="ru-RU" sz="3600" b="1" dirty="0"/>
          </a:p>
        </p:txBody>
      </p:sp>
      <p:sp>
        <p:nvSpPr>
          <p:cNvPr id="14" name="Волна 13"/>
          <p:cNvSpPr/>
          <p:nvPr/>
        </p:nvSpPr>
        <p:spPr>
          <a:xfrm>
            <a:off x="0" y="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14287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2862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0034" y="142876"/>
            <a:ext cx="8229600" cy="1285884"/>
          </a:xfrm>
          <a:gradFill>
            <a:gsLst>
              <a:gs pos="0">
                <a:schemeClr val="accent3">
                  <a:tint val="50000"/>
                  <a:satMod val="300000"/>
                  <a:alpha val="75000"/>
                </a:schemeClr>
              </a:gs>
              <a:gs pos="35000">
                <a:schemeClr val="accent3">
                  <a:tint val="37000"/>
                  <a:satMod val="300000"/>
                  <a:alpha val="74000"/>
                </a:schemeClr>
              </a:gs>
              <a:gs pos="100000">
                <a:schemeClr val="accent3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4000" b="1" dirty="0" smtClean="0">
                <a:solidFill>
                  <a:srgbClr val="FFFF00"/>
                </a:solidFill>
              </a:rPr>
              <a:t/>
            </a:r>
            <a:br>
              <a:rPr lang="ru-RU" sz="4000" b="1" dirty="0" smtClean="0">
                <a:solidFill>
                  <a:srgbClr val="FFFF00"/>
                </a:solidFill>
              </a:rPr>
            </a:br>
            <a:r>
              <a:rPr lang="ru-RU" sz="4000" b="1" dirty="0" smtClean="0">
                <a:solidFill>
                  <a:srgbClr val="FFFF00"/>
                </a:solidFill>
              </a:rPr>
              <a:t>5.</a:t>
            </a:r>
            <a:r>
              <a:rPr lang="ru-RU" sz="3600" b="1" dirty="0" smtClean="0"/>
              <a:t>В </a:t>
            </a:r>
            <a:r>
              <a:rPr lang="ru-RU" sz="3600" b="1" dirty="0"/>
              <a:t>каком ряду в обоих словах пропущена одна и та же буква: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-607227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иугольник 19"/>
          <p:cNvSpPr/>
          <p:nvPr/>
        </p:nvSpPr>
        <p:spPr>
          <a:xfrm rot="5400000">
            <a:off x="8036739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иугольник 20">
            <a:hlinkClick r:id="" action="ppaction://hlinkshowjump?jump=nextslide"/>
          </p:cNvPr>
          <p:cNvSpPr/>
          <p:nvPr/>
        </p:nvSpPr>
        <p:spPr>
          <a:xfrm>
            <a:off x="8072650" y="6286520"/>
            <a:ext cx="500066" cy="428604"/>
          </a:xfrm>
          <a:prstGeom prst="homePlate">
            <a:avLst>
              <a:gd name="adj" fmla="val 1164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>
            <a:hlinkClick r:id="" action="ppaction://hlinkshowjump?jump=previousslide"/>
          </p:cNvPr>
          <p:cNvSpPr/>
          <p:nvPr/>
        </p:nvSpPr>
        <p:spPr>
          <a:xfrm rot="10800000">
            <a:off x="7501146" y="6286520"/>
            <a:ext cx="500066" cy="428604"/>
          </a:xfrm>
          <a:prstGeom prst="homePlate">
            <a:avLst>
              <a:gd name="adj" fmla="val 11667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множение 22">
            <a:hlinkClick r:id="" action="ppaction://hlinkshowjump?jump=endshow"/>
          </p:cNvPr>
          <p:cNvSpPr/>
          <p:nvPr/>
        </p:nvSpPr>
        <p:spPr>
          <a:xfrm>
            <a:off x="428220" y="6179269"/>
            <a:ext cx="714380" cy="642918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82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/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107504" y="1916832"/>
            <a:ext cx="8928992" cy="4262437"/>
          </a:xfrm>
          <a:prstGeom prst="round2SameRect">
            <a:avLst>
              <a:gd name="adj1" fmla="val 0"/>
              <a:gd name="adj2" fmla="val 14693"/>
            </a:avLst>
          </a:prstGeom>
          <a:gradFill>
            <a:gsLst>
              <a:gs pos="0">
                <a:schemeClr val="accent6">
                  <a:lumMod val="40000"/>
                  <a:lumOff val="60000"/>
                  <a:alpha val="80000"/>
                </a:schemeClr>
              </a:gs>
              <a:gs pos="35000">
                <a:srgbClr val="FFEAD9">
                  <a:alpha val="80000"/>
                </a:srgbClr>
              </a:gs>
              <a:gs pos="100000">
                <a:schemeClr val="bg1">
                  <a:alpha val="80000"/>
                </a:schemeClr>
              </a:gs>
            </a:gsLst>
          </a:gradFill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0" lvl="1" indent="0">
              <a:buClr>
                <a:srgbClr val="C00000"/>
              </a:buClr>
              <a:buNone/>
            </a:pPr>
            <a:endParaRPr lang="ru-RU" sz="3600" b="1" dirty="0" smtClean="0"/>
          </a:p>
          <a:p>
            <a:pPr marL="1371600" lvl="2" indent="-45720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3200" b="1" dirty="0"/>
              <a:t>о </a:t>
            </a:r>
            <a:r>
              <a:rPr lang="ru-RU" sz="3200" b="1" dirty="0" err="1"/>
              <a:t>хорош..м</a:t>
            </a:r>
            <a:r>
              <a:rPr lang="ru-RU" sz="3200" b="1" dirty="0"/>
              <a:t> дне, </a:t>
            </a:r>
            <a:r>
              <a:rPr lang="ru-RU" sz="3200" b="1" dirty="0" err="1"/>
              <a:t>могуч..м</a:t>
            </a:r>
            <a:r>
              <a:rPr lang="ru-RU" sz="3200" b="1" dirty="0"/>
              <a:t> ураганом;</a:t>
            </a:r>
          </a:p>
          <a:p>
            <a:pPr marL="1371600" lvl="2" indent="-45720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3200" b="1" dirty="0" err="1" smtClean="0"/>
              <a:t>выключ</a:t>
            </a:r>
            <a:r>
              <a:rPr lang="ru-RU" sz="3200" b="1" dirty="0"/>
              <a:t>..</a:t>
            </a:r>
            <a:r>
              <a:rPr lang="ru-RU" sz="3200" b="1" dirty="0" err="1"/>
              <a:t>шь</a:t>
            </a:r>
            <a:r>
              <a:rPr lang="ru-RU" sz="3200" b="1" dirty="0"/>
              <a:t> телевизор, </a:t>
            </a:r>
            <a:r>
              <a:rPr lang="ru-RU" sz="3200" b="1" dirty="0" err="1"/>
              <a:t>отража</a:t>
            </a:r>
            <a:r>
              <a:rPr lang="ru-RU" sz="3200" b="1" dirty="0"/>
              <a:t>..</a:t>
            </a:r>
            <a:r>
              <a:rPr lang="ru-RU" sz="3200" b="1" dirty="0" err="1"/>
              <a:t>тся</a:t>
            </a:r>
            <a:r>
              <a:rPr lang="ru-RU" sz="3200" b="1" dirty="0"/>
              <a:t> в зеркале;</a:t>
            </a:r>
          </a:p>
          <a:p>
            <a:pPr marL="1371600" lvl="2" indent="-45720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3200" b="1" dirty="0" err="1"/>
              <a:t>посмотр</a:t>
            </a:r>
            <a:r>
              <a:rPr lang="ru-RU" sz="3200" b="1" dirty="0"/>
              <a:t>..м направо, </a:t>
            </a:r>
            <a:r>
              <a:rPr lang="ru-RU" sz="3200" b="1" dirty="0" err="1"/>
              <a:t>запиш</a:t>
            </a:r>
            <a:r>
              <a:rPr lang="ru-RU" sz="3200" b="1" dirty="0"/>
              <a:t>..м в блокнот;</a:t>
            </a:r>
          </a:p>
          <a:p>
            <a:pPr marL="1371600" lvl="2" indent="-45720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3200" b="1" dirty="0"/>
              <a:t>краски </a:t>
            </a:r>
            <a:r>
              <a:rPr lang="ru-RU" sz="3200" b="1" dirty="0" err="1"/>
              <a:t>осен</a:t>
            </a:r>
            <a:r>
              <a:rPr lang="ru-RU" sz="3200" b="1" dirty="0"/>
              <a:t>..,  история </a:t>
            </a:r>
            <a:r>
              <a:rPr lang="ru-RU" sz="3200" b="1" dirty="0" err="1" smtClean="0"/>
              <a:t>Итали</a:t>
            </a:r>
            <a:r>
              <a:rPr lang="ru-RU" sz="3200" b="1" dirty="0" smtClean="0"/>
              <a:t>..  </a:t>
            </a:r>
            <a:r>
              <a:rPr lang="ru-RU" sz="3200" b="1" dirty="0"/>
              <a:t>.</a:t>
            </a:r>
          </a:p>
          <a:p>
            <a:pPr marL="457200" indent="-45720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endParaRPr lang="ru-RU" b="1" dirty="0"/>
          </a:p>
        </p:txBody>
      </p:sp>
      <p:sp>
        <p:nvSpPr>
          <p:cNvPr id="14" name="Волна 13"/>
          <p:cNvSpPr/>
          <p:nvPr/>
        </p:nvSpPr>
        <p:spPr>
          <a:xfrm>
            <a:off x="0" y="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14287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2862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714488"/>
          </a:xfrm>
          <a:gradFill>
            <a:gsLst>
              <a:gs pos="0">
                <a:schemeClr val="accent3">
                  <a:tint val="50000"/>
                  <a:satMod val="300000"/>
                  <a:alpha val="75000"/>
                </a:schemeClr>
              </a:gs>
              <a:gs pos="35000">
                <a:schemeClr val="accent3">
                  <a:tint val="37000"/>
                  <a:satMod val="300000"/>
                  <a:alpha val="74000"/>
                </a:schemeClr>
              </a:gs>
              <a:gs pos="100000">
                <a:schemeClr val="accent3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000" b="1" dirty="0" smtClean="0">
                <a:solidFill>
                  <a:srgbClr val="FFFF00"/>
                </a:solidFill>
              </a:rPr>
              <a:t>6.</a:t>
            </a:r>
            <a:r>
              <a:rPr lang="ru-RU" sz="3600" b="1" dirty="0" smtClean="0"/>
              <a:t>В </a:t>
            </a:r>
            <a:r>
              <a:rPr lang="ru-RU" sz="3600" b="1" dirty="0"/>
              <a:t>каком ряду в обоих случаях на месте пропуска пишется одна и та же буква: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-607227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иугольник 19"/>
          <p:cNvSpPr/>
          <p:nvPr/>
        </p:nvSpPr>
        <p:spPr>
          <a:xfrm rot="5400000">
            <a:off x="8036739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иугольник 20">
            <a:hlinkClick r:id="" action="ppaction://hlinkshowjump?jump=nextslide"/>
          </p:cNvPr>
          <p:cNvSpPr/>
          <p:nvPr/>
        </p:nvSpPr>
        <p:spPr>
          <a:xfrm>
            <a:off x="8072650" y="6286520"/>
            <a:ext cx="500066" cy="428604"/>
          </a:xfrm>
          <a:prstGeom prst="homePlate">
            <a:avLst>
              <a:gd name="adj" fmla="val 1164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>
            <a:hlinkClick r:id="" action="ppaction://hlinkshowjump?jump=previousslide"/>
          </p:cNvPr>
          <p:cNvSpPr/>
          <p:nvPr/>
        </p:nvSpPr>
        <p:spPr>
          <a:xfrm rot="10800000">
            <a:off x="7501146" y="6286520"/>
            <a:ext cx="500066" cy="428604"/>
          </a:xfrm>
          <a:prstGeom prst="homePlate">
            <a:avLst>
              <a:gd name="adj" fmla="val 11667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множение 22">
            <a:hlinkClick r:id="" action="ppaction://hlinkshowjump?jump=endshow"/>
          </p:cNvPr>
          <p:cNvSpPr/>
          <p:nvPr/>
        </p:nvSpPr>
        <p:spPr>
          <a:xfrm>
            <a:off x="428220" y="6179269"/>
            <a:ext cx="714380" cy="642918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64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Капля 11"/>
          <p:cNvSpPr/>
          <p:nvPr/>
        </p:nvSpPr>
        <p:spPr>
          <a:xfrm rot="16200000">
            <a:off x="892985" y="-892982"/>
            <a:ext cx="6858001" cy="8643965"/>
          </a:xfrm>
          <a:prstGeom prst="teardrop">
            <a:avLst/>
          </a:prstGeom>
          <a:solidFill>
            <a:srgbClr val="FEF4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6200000">
            <a:off x="535783" y="-535782"/>
            <a:ext cx="6429396" cy="7500959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6200000">
            <a:off x="571501" y="-571499"/>
            <a:ext cx="5429264" cy="6572263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6200000">
            <a:off x="428625" y="-428624"/>
            <a:ext cx="4143380" cy="5000627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6200000">
            <a:off x="267893" y="-267892"/>
            <a:ext cx="3000396" cy="3536181"/>
          </a:xfrm>
          <a:prstGeom prst="teardrop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250017" y="1844824"/>
            <a:ext cx="8643966" cy="4281339"/>
          </a:xfrm>
          <a:prstGeom prst="round2SameRect">
            <a:avLst>
              <a:gd name="adj1" fmla="val 0"/>
              <a:gd name="adj2" fmla="val 14693"/>
            </a:avLst>
          </a:prstGeom>
          <a:gradFill>
            <a:gsLst>
              <a:gs pos="0">
                <a:schemeClr val="accent6">
                  <a:lumMod val="40000"/>
                  <a:lumOff val="60000"/>
                  <a:alpha val="80000"/>
                </a:schemeClr>
              </a:gs>
              <a:gs pos="35000">
                <a:srgbClr val="FFEAD9">
                  <a:alpha val="80000"/>
                </a:srgbClr>
              </a:gs>
              <a:gs pos="100000">
                <a:schemeClr val="bg1">
                  <a:alpha val="80000"/>
                </a:schemeClr>
              </a:gs>
            </a:gsLst>
          </a:gradFill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200150" lvl="1" indent="-742950">
              <a:buClr>
                <a:srgbClr val="C00000"/>
              </a:buClr>
              <a:buFont typeface="+mj-lt"/>
              <a:buAutoNum type="alphaUcPeriod"/>
            </a:pPr>
            <a:endParaRPr lang="ru-RU" sz="3600" b="1" dirty="0" smtClean="0"/>
          </a:p>
          <a:p>
            <a:pPr marL="1200150" lvl="1" indent="-7429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4000" b="1" dirty="0" err="1"/>
              <a:t>мурав</a:t>
            </a:r>
            <a:r>
              <a:rPr lang="ru-RU" sz="4000" b="1" dirty="0"/>
              <a:t>..и,  об..</a:t>
            </a:r>
            <a:r>
              <a:rPr lang="ru-RU" sz="4000" b="1" dirty="0" err="1"/>
              <a:t>яснить</a:t>
            </a:r>
            <a:r>
              <a:rPr lang="ru-RU" sz="4000" b="1" dirty="0"/>
              <a:t>;</a:t>
            </a:r>
          </a:p>
          <a:p>
            <a:pPr marL="1200150" lvl="1" indent="-7429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4000" b="1" dirty="0" err="1"/>
              <a:t>батон..чик</a:t>
            </a:r>
            <a:r>
              <a:rPr lang="ru-RU" sz="4000" b="1" dirty="0"/>
              <a:t>, избежать неудач..;</a:t>
            </a:r>
          </a:p>
          <a:p>
            <a:pPr marL="1200150" lvl="1" indent="-7429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4000" b="1" dirty="0"/>
              <a:t>поднят..</a:t>
            </a:r>
            <a:r>
              <a:rPr lang="ru-RU" sz="4000" b="1" dirty="0" err="1"/>
              <a:t>ся</a:t>
            </a:r>
            <a:r>
              <a:rPr lang="ru-RU" sz="4000" b="1" dirty="0"/>
              <a:t>, </a:t>
            </a:r>
            <a:r>
              <a:rPr lang="ru-RU" sz="4000" b="1" dirty="0" err="1"/>
              <a:t>одеваеш</a:t>
            </a:r>
            <a:r>
              <a:rPr lang="ru-RU" sz="4000" b="1" dirty="0"/>
              <a:t>..</a:t>
            </a:r>
            <a:r>
              <a:rPr lang="ru-RU" sz="4000" b="1" dirty="0" err="1"/>
              <a:t>ся</a:t>
            </a:r>
            <a:r>
              <a:rPr lang="ru-RU" sz="4000" b="1" dirty="0"/>
              <a:t>;</a:t>
            </a:r>
          </a:p>
          <a:p>
            <a:pPr marL="1200150" lvl="1" indent="-7429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ru-RU" sz="4000" b="1" dirty="0"/>
              <a:t>борщ..,  лес дремуч.. .</a:t>
            </a:r>
          </a:p>
        </p:txBody>
      </p:sp>
      <p:sp>
        <p:nvSpPr>
          <p:cNvPr id="14" name="Волна 13"/>
          <p:cNvSpPr/>
          <p:nvPr/>
        </p:nvSpPr>
        <p:spPr>
          <a:xfrm>
            <a:off x="0" y="0"/>
            <a:ext cx="9144000" cy="1428760"/>
          </a:xfrm>
          <a:prstGeom prst="wav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олна 14"/>
          <p:cNvSpPr/>
          <p:nvPr/>
        </p:nvSpPr>
        <p:spPr>
          <a:xfrm flipV="1">
            <a:off x="0" y="142876"/>
            <a:ext cx="9144000" cy="1428760"/>
          </a:xfrm>
          <a:prstGeom prst="wave">
            <a:avLst>
              <a:gd name="adj1" fmla="val 20000"/>
              <a:gd name="adj2" fmla="val 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олна 15"/>
          <p:cNvSpPr/>
          <p:nvPr/>
        </p:nvSpPr>
        <p:spPr>
          <a:xfrm>
            <a:off x="0" y="428628"/>
            <a:ext cx="9144000" cy="1034619"/>
          </a:xfrm>
          <a:prstGeom prst="wave">
            <a:avLst>
              <a:gd name="adj1" fmla="val 20000"/>
              <a:gd name="adj2" fmla="val -13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0034" y="142876"/>
            <a:ext cx="8229600" cy="1428760"/>
          </a:xfrm>
          <a:gradFill>
            <a:gsLst>
              <a:gs pos="0">
                <a:schemeClr val="accent3">
                  <a:tint val="50000"/>
                  <a:satMod val="300000"/>
                  <a:alpha val="75000"/>
                </a:schemeClr>
              </a:gs>
              <a:gs pos="35000">
                <a:schemeClr val="accent3">
                  <a:tint val="37000"/>
                  <a:satMod val="300000"/>
                  <a:alpha val="74000"/>
                </a:schemeClr>
              </a:gs>
              <a:gs pos="100000">
                <a:schemeClr val="accent3">
                  <a:tint val="15000"/>
                  <a:satMod val="350000"/>
                  <a:alpha val="7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000" b="1" dirty="0" smtClean="0">
                <a:solidFill>
                  <a:srgbClr val="FFFF00"/>
                </a:solidFill>
              </a:rPr>
              <a:t>7.</a:t>
            </a:r>
            <a:r>
              <a:rPr lang="ru-RU" sz="3600" b="1" dirty="0" smtClean="0"/>
              <a:t> В </a:t>
            </a:r>
            <a:r>
              <a:rPr lang="ru-RU" sz="3600" b="1" dirty="0"/>
              <a:t>каком ряду в обоих словах на месте пропуска пишется Ь: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19" name="Пятиугольник 18"/>
          <p:cNvSpPr/>
          <p:nvPr/>
        </p:nvSpPr>
        <p:spPr>
          <a:xfrm rot="5400000">
            <a:off x="-607227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иугольник 19"/>
          <p:cNvSpPr/>
          <p:nvPr/>
        </p:nvSpPr>
        <p:spPr>
          <a:xfrm rot="5400000">
            <a:off x="8036739" y="607227"/>
            <a:ext cx="1714488" cy="50003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иугольник 20">
            <a:hlinkClick r:id="" action="ppaction://hlinkshowjump?jump=nextslide"/>
          </p:cNvPr>
          <p:cNvSpPr/>
          <p:nvPr/>
        </p:nvSpPr>
        <p:spPr>
          <a:xfrm>
            <a:off x="8072650" y="6286520"/>
            <a:ext cx="500066" cy="428604"/>
          </a:xfrm>
          <a:prstGeom prst="homePlate">
            <a:avLst>
              <a:gd name="adj" fmla="val 1164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иугольник 21">
            <a:hlinkClick r:id="" action="ppaction://hlinkshowjump?jump=previousslide"/>
          </p:cNvPr>
          <p:cNvSpPr/>
          <p:nvPr/>
        </p:nvSpPr>
        <p:spPr>
          <a:xfrm rot="10800000">
            <a:off x="7501146" y="6286520"/>
            <a:ext cx="500066" cy="428604"/>
          </a:xfrm>
          <a:prstGeom prst="homePlate">
            <a:avLst>
              <a:gd name="adj" fmla="val 11667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множение 22">
            <a:hlinkClick r:id="" action="ppaction://hlinkshowjump?jump=endshow"/>
          </p:cNvPr>
          <p:cNvSpPr/>
          <p:nvPr/>
        </p:nvSpPr>
        <p:spPr>
          <a:xfrm>
            <a:off x="428220" y="6179269"/>
            <a:ext cx="714380" cy="642918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51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(10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AC58111-B345-4E08-910D-657F67836F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CSC(10)</Template>
  <TotalTime>402</TotalTime>
  <Words>558</Words>
  <Application>Microsoft Office PowerPoint</Application>
  <PresentationFormat>Экран (4:3)</PresentationFormat>
  <Paragraphs>117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CSC(10)</vt:lpstr>
      <vt:lpstr>Итоговая тестовая работа по русскому языку Вариант №2</vt:lpstr>
      <vt:lpstr>ЧАСТЬ  А.</vt:lpstr>
      <vt:lpstr> 1.В каком ряду оба существительных относятся к 3 склонению: </vt:lpstr>
      <vt:lpstr> 2.В каком ряду в обоих словах пропущена одна и та же буква: </vt:lpstr>
      <vt:lpstr> 3.В каком ряду в обоих словах пропущена безударная проверяемая гласная в корне: </vt:lpstr>
      <vt:lpstr> 4.Какое слово содержит чередующуюся гласную в корне: </vt:lpstr>
      <vt:lpstr> 5.В каком ряду в обоих словах пропущена одна и та же буква: </vt:lpstr>
      <vt:lpstr> 6.В каком ряду в обоих случаях на месте пропуска пишется одна и та же буква: </vt:lpstr>
      <vt:lpstr> 7. В каком ряду в обоих словах на месте пропуска пишется Ь: </vt:lpstr>
      <vt:lpstr> 8. Отметьте строчки, в которых  во всех словах вместо пропуска нужно вставить И: </vt:lpstr>
      <vt:lpstr> 9. В какой строке во всех словах пишется НН: </vt:lpstr>
      <vt:lpstr> 10. Отметьте слово, которое пишется слитно: </vt:lpstr>
      <vt:lpstr> 11. Отметьте строчку, в которой все слова с НЕ пишутся раздельно: </vt:lpstr>
      <vt:lpstr>ЧАСТЬ  В.</vt:lpstr>
      <vt:lpstr>  Прочитайте текст. Выполните задания 1-3, указывая слово или номер предложения.  </vt:lpstr>
      <vt:lpstr>  Выполните задания 1-3, указывая слово или номер предложения. </vt:lpstr>
      <vt:lpstr>  Прочитайте текст. Выполните задания 1-3, указывая слово или номер предложения.  </vt:lpstr>
      <vt:lpstr> Проверь себя 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Итоговая тестовая работа по русскому языку</dc:title>
  <dc:creator>Akimova</dc:creator>
  <cp:lastModifiedBy>Akimova</cp:lastModifiedBy>
  <cp:revision>11</cp:revision>
  <dcterms:created xsi:type="dcterms:W3CDTF">2013-06-20T11:44:22Z</dcterms:created>
  <dcterms:modified xsi:type="dcterms:W3CDTF">2013-06-21T13:39:34Z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TC300082559990</vt:lpwstr>
  </property>
</Properties>
</file>