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85" r:id="rId4"/>
    <p:sldId id="293" r:id="rId5"/>
    <p:sldId id="283" r:id="rId6"/>
    <p:sldId id="292" r:id="rId7"/>
    <p:sldId id="291" r:id="rId8"/>
    <p:sldId id="284" r:id="rId9"/>
    <p:sldId id="258" r:id="rId10"/>
    <p:sldId id="262" r:id="rId11"/>
    <p:sldId id="275" r:id="rId12"/>
    <p:sldId id="274" r:id="rId13"/>
    <p:sldId id="288" r:id="rId14"/>
    <p:sldId id="289" r:id="rId15"/>
    <p:sldId id="290" r:id="rId16"/>
    <p:sldId id="264" r:id="rId17"/>
    <p:sldId id="273" r:id="rId18"/>
    <p:sldId id="266" r:id="rId19"/>
    <p:sldId id="267" r:id="rId20"/>
    <p:sldId id="269" r:id="rId21"/>
    <p:sldId id="272" r:id="rId22"/>
    <p:sldId id="277" r:id="rId23"/>
    <p:sldId id="282" r:id="rId24"/>
    <p:sldId id="286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8D76"/>
    <a:srgbClr val="FFCC99"/>
    <a:srgbClr val="602E04"/>
    <a:srgbClr val="EFAE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F9B1E-6518-44F1-8154-A3B063ECF814}" type="doc">
      <dgm:prSet loTypeId="urn:microsoft.com/office/officeart/2005/8/layout/vList3" loCatId="list" qsTypeId="urn:microsoft.com/office/officeart/2005/8/quickstyle/simple1#1" qsCatId="simple" csTypeId="urn:microsoft.com/office/officeart/2005/8/colors/accent1_2#1" csCatId="accent1" phldr="1"/>
      <dgm:spPr/>
    </dgm:pt>
    <dgm:pt modelId="{07217E56-478A-4658-BB63-37E0A89884BA}">
      <dgm:prSet/>
      <dgm:spPr/>
      <dgm:t>
        <a:bodyPr/>
        <a:lstStyle/>
        <a:p>
          <a:r>
            <a:rPr lang="ru-RU" dirty="0" smtClean="0"/>
            <a:t>Не повышайте тревожность подростка на кануне экзаменов</a:t>
          </a:r>
        </a:p>
      </dgm:t>
    </dgm:pt>
    <dgm:pt modelId="{055FADE5-1EB0-45F5-BFA6-F93D93528617}" type="parTrans" cxnId="{004B4D37-42E0-484E-AB1E-EB30C26CCE32}">
      <dgm:prSet/>
      <dgm:spPr/>
      <dgm:t>
        <a:bodyPr/>
        <a:lstStyle/>
        <a:p>
          <a:endParaRPr lang="ru-RU"/>
        </a:p>
      </dgm:t>
    </dgm:pt>
    <dgm:pt modelId="{6F70C6AE-C18A-4239-A309-01E3297DB694}" type="sibTrans" cxnId="{004B4D37-42E0-484E-AB1E-EB30C26CCE32}">
      <dgm:prSet/>
      <dgm:spPr/>
      <dgm:t>
        <a:bodyPr/>
        <a:lstStyle/>
        <a:p>
          <a:endParaRPr lang="ru-RU"/>
        </a:p>
      </dgm:t>
    </dgm:pt>
    <dgm:pt modelId="{1F5647D2-6875-4248-A0E8-1761121DA55C}">
      <dgm:prSet/>
      <dgm:spPr/>
      <dgm:t>
        <a:bodyPr/>
        <a:lstStyle/>
        <a:p>
          <a:r>
            <a:rPr lang="ru-RU" dirty="0" smtClean="0"/>
            <a:t>Не тревожьтесь об оценке, которую подросток получит на экзамене, и не критикуйте его после экзамена. </a:t>
          </a:r>
          <a:endParaRPr lang="ru-RU" dirty="0"/>
        </a:p>
      </dgm:t>
    </dgm:pt>
    <dgm:pt modelId="{F53F12AB-0066-4051-9A19-5750BDA14E2C}" type="parTrans" cxnId="{C2D633C9-3804-44FE-A23E-846C15F99579}">
      <dgm:prSet/>
      <dgm:spPr/>
      <dgm:t>
        <a:bodyPr/>
        <a:lstStyle/>
        <a:p>
          <a:endParaRPr lang="ru-RU"/>
        </a:p>
      </dgm:t>
    </dgm:pt>
    <dgm:pt modelId="{8443D59E-3C6E-42AF-AD1F-1D0330F3A546}" type="sibTrans" cxnId="{C2D633C9-3804-44FE-A23E-846C15F99579}">
      <dgm:prSet/>
      <dgm:spPr/>
      <dgm:t>
        <a:bodyPr/>
        <a:lstStyle/>
        <a:p>
          <a:endParaRPr lang="ru-RU"/>
        </a:p>
      </dgm:t>
    </dgm:pt>
    <dgm:pt modelId="{7DD8C599-BC3B-481D-8C56-EFBF905B662D}">
      <dgm:prSet/>
      <dgm:spPr/>
      <dgm:t>
        <a:bodyPr/>
        <a:lstStyle/>
        <a:p>
          <a:r>
            <a:rPr lang="ru-RU" smtClean="0"/>
            <a:t>Контролируйте режим подготовки к экзаменам, не допускайте перегрузок.</a:t>
          </a:r>
          <a:endParaRPr lang="ru-RU"/>
        </a:p>
      </dgm:t>
    </dgm:pt>
    <dgm:pt modelId="{9994226C-5B5B-4717-B77C-97553273CF8F}" type="parTrans" cxnId="{26DE6AAB-0710-4A8F-A460-C609B8A5474E}">
      <dgm:prSet/>
      <dgm:spPr/>
      <dgm:t>
        <a:bodyPr/>
        <a:lstStyle/>
        <a:p>
          <a:endParaRPr lang="ru-RU"/>
        </a:p>
      </dgm:t>
    </dgm:pt>
    <dgm:pt modelId="{58C60E3A-3109-4A54-BCF6-BBF59ABAD4A6}" type="sibTrans" cxnId="{26DE6AAB-0710-4A8F-A460-C609B8A5474E}">
      <dgm:prSet/>
      <dgm:spPr/>
      <dgm:t>
        <a:bodyPr/>
        <a:lstStyle/>
        <a:p>
          <a:endParaRPr lang="ru-RU"/>
        </a:p>
      </dgm:t>
    </dgm:pt>
    <dgm:pt modelId="{E270B63B-F957-4233-9E02-4B06E3CD6BAC}">
      <dgm:prSet/>
      <dgm:spPr/>
      <dgm:t>
        <a:bodyPr/>
        <a:lstStyle/>
        <a:p>
          <a:r>
            <a:rPr lang="ru-RU" dirty="0" smtClean="0"/>
            <a:t>Помогите детям распределить темы подготовки по дням.</a:t>
          </a:r>
          <a:endParaRPr lang="ru-RU" dirty="0"/>
        </a:p>
      </dgm:t>
    </dgm:pt>
    <dgm:pt modelId="{A162C8F9-AAE6-47E1-BCB5-4F47DEA0D49F}" type="parTrans" cxnId="{DCB99570-BF3A-4DDA-934C-29F50CF776B3}">
      <dgm:prSet/>
      <dgm:spPr/>
      <dgm:t>
        <a:bodyPr/>
        <a:lstStyle/>
        <a:p>
          <a:endParaRPr lang="ru-RU"/>
        </a:p>
      </dgm:t>
    </dgm:pt>
    <dgm:pt modelId="{01E3CD76-BFB1-40A7-921F-1CD20941E42F}" type="sibTrans" cxnId="{DCB99570-BF3A-4DDA-934C-29F50CF776B3}">
      <dgm:prSet/>
      <dgm:spPr/>
      <dgm:t>
        <a:bodyPr/>
        <a:lstStyle/>
        <a:p>
          <a:endParaRPr lang="ru-RU"/>
        </a:p>
      </dgm:t>
    </dgm:pt>
    <dgm:pt modelId="{5D5AC24C-C6A4-4827-9838-BF6E204B36E9}">
      <dgm:prSet/>
      <dgm:spPr/>
      <dgm:t>
        <a:bodyPr/>
        <a:lstStyle/>
        <a:p>
          <a:r>
            <a:rPr lang="ru-RU" smtClean="0"/>
            <a:t>Помните: главное - снизить напряжение и тревожность ребёнка и обеспечить ему необходимые условия для занятий.</a:t>
          </a:r>
          <a:endParaRPr lang="ru-RU"/>
        </a:p>
      </dgm:t>
    </dgm:pt>
    <dgm:pt modelId="{064CAB4A-450B-4BEB-A46C-A59510C6A2CB}" type="parTrans" cxnId="{20E6D350-9AE6-4800-A554-B0120D6D85B9}">
      <dgm:prSet/>
      <dgm:spPr/>
      <dgm:t>
        <a:bodyPr/>
        <a:lstStyle/>
        <a:p>
          <a:endParaRPr lang="ru-RU"/>
        </a:p>
      </dgm:t>
    </dgm:pt>
    <dgm:pt modelId="{A5F35C26-34FC-4D62-BB99-2DBB8593991A}" type="sibTrans" cxnId="{20E6D350-9AE6-4800-A554-B0120D6D85B9}">
      <dgm:prSet/>
      <dgm:spPr/>
      <dgm:t>
        <a:bodyPr/>
        <a:lstStyle/>
        <a:p>
          <a:endParaRPr lang="ru-RU"/>
        </a:p>
      </dgm:t>
    </dgm:pt>
    <dgm:pt modelId="{CC871205-3C5B-42C3-853F-FD0C5E599E9B}" type="pres">
      <dgm:prSet presAssocID="{F3DF9B1E-6518-44F1-8154-A3B063ECF814}" presName="linearFlow" presStyleCnt="0">
        <dgm:presLayoutVars>
          <dgm:dir/>
          <dgm:resizeHandles val="exact"/>
        </dgm:presLayoutVars>
      </dgm:prSet>
      <dgm:spPr/>
    </dgm:pt>
    <dgm:pt modelId="{A392DCAE-1A8F-4AC8-B23F-B65832BA1610}" type="pres">
      <dgm:prSet presAssocID="{1F5647D2-6875-4248-A0E8-1761121DA55C}" presName="composite" presStyleCnt="0"/>
      <dgm:spPr/>
    </dgm:pt>
    <dgm:pt modelId="{A7294483-5FCD-4FC5-B33E-76986E4DD075}" type="pres">
      <dgm:prSet presAssocID="{1F5647D2-6875-4248-A0E8-1761121DA55C}" presName="imgShp" presStyleLbl="fgImgPlace1" presStyleIdx="0" presStyleCnt="5"/>
      <dgm:spPr/>
    </dgm:pt>
    <dgm:pt modelId="{DDB69CC0-73CE-4361-98C8-6D28C8E42ABA}" type="pres">
      <dgm:prSet presAssocID="{1F5647D2-6875-4248-A0E8-1761121DA55C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CBAB9-88AF-4E29-BA92-FF82645D0015}" type="pres">
      <dgm:prSet presAssocID="{8443D59E-3C6E-42AF-AD1F-1D0330F3A546}" presName="spacing" presStyleCnt="0"/>
      <dgm:spPr/>
    </dgm:pt>
    <dgm:pt modelId="{67A79561-1FF7-46AD-AD0E-4ADC2CA7E01E}" type="pres">
      <dgm:prSet presAssocID="{07217E56-478A-4658-BB63-37E0A89884BA}" presName="composite" presStyleCnt="0"/>
      <dgm:spPr/>
    </dgm:pt>
    <dgm:pt modelId="{8E428848-C848-4D04-9ED8-E4410B658E89}" type="pres">
      <dgm:prSet presAssocID="{07217E56-478A-4658-BB63-37E0A89884BA}" presName="imgShp" presStyleLbl="fgImgPlace1" presStyleIdx="1" presStyleCnt="5"/>
      <dgm:spPr/>
    </dgm:pt>
    <dgm:pt modelId="{A66B27B4-A209-40D0-8CD9-AE65D67B32F7}" type="pres">
      <dgm:prSet presAssocID="{07217E56-478A-4658-BB63-37E0A89884BA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9B358-6E73-4706-A2EC-A8CCD7D97C2B}" type="pres">
      <dgm:prSet presAssocID="{6F70C6AE-C18A-4239-A309-01E3297DB694}" presName="spacing" presStyleCnt="0"/>
      <dgm:spPr/>
    </dgm:pt>
    <dgm:pt modelId="{CCD7997E-F92C-4C79-B8C3-4E8576272293}" type="pres">
      <dgm:prSet presAssocID="{E270B63B-F957-4233-9E02-4B06E3CD6BAC}" presName="composite" presStyleCnt="0"/>
      <dgm:spPr/>
    </dgm:pt>
    <dgm:pt modelId="{C0011535-7E3D-4DD3-8DD8-19F605399853}" type="pres">
      <dgm:prSet presAssocID="{E270B63B-F957-4233-9E02-4B06E3CD6BAC}" presName="imgShp" presStyleLbl="fgImgPlace1" presStyleIdx="2" presStyleCnt="5"/>
      <dgm:spPr/>
    </dgm:pt>
    <dgm:pt modelId="{881F8017-4109-410A-9515-15711D3B6EF4}" type="pres">
      <dgm:prSet presAssocID="{E270B63B-F957-4233-9E02-4B06E3CD6BAC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0058AA-EBA7-47D3-943E-1BEF8E9B9B8E}" type="pres">
      <dgm:prSet presAssocID="{01E3CD76-BFB1-40A7-921F-1CD20941E42F}" presName="spacing" presStyleCnt="0"/>
      <dgm:spPr/>
    </dgm:pt>
    <dgm:pt modelId="{29687F81-C007-46B2-A859-D7E23575FD0B}" type="pres">
      <dgm:prSet presAssocID="{7DD8C599-BC3B-481D-8C56-EFBF905B662D}" presName="composite" presStyleCnt="0"/>
      <dgm:spPr/>
    </dgm:pt>
    <dgm:pt modelId="{2F7A083C-7656-47EC-909D-3E2CADCA8E4C}" type="pres">
      <dgm:prSet presAssocID="{7DD8C599-BC3B-481D-8C56-EFBF905B662D}" presName="imgShp" presStyleLbl="fgImgPlace1" presStyleIdx="3" presStyleCnt="5"/>
      <dgm:spPr/>
    </dgm:pt>
    <dgm:pt modelId="{9876C779-FC0A-4986-B613-10EA62BB6B1E}" type="pres">
      <dgm:prSet presAssocID="{7DD8C599-BC3B-481D-8C56-EFBF905B662D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52A1B-0379-40B0-B89B-4A5055292481}" type="pres">
      <dgm:prSet presAssocID="{58C60E3A-3109-4A54-BCF6-BBF59ABAD4A6}" presName="spacing" presStyleCnt="0"/>
      <dgm:spPr/>
    </dgm:pt>
    <dgm:pt modelId="{8F3AEF22-ED7C-4572-A1AD-1AF2EBFAACAE}" type="pres">
      <dgm:prSet presAssocID="{5D5AC24C-C6A4-4827-9838-BF6E204B36E9}" presName="composite" presStyleCnt="0"/>
      <dgm:spPr/>
    </dgm:pt>
    <dgm:pt modelId="{3EE0F1F9-F018-4F78-8CD2-B43F5904C9E0}" type="pres">
      <dgm:prSet presAssocID="{5D5AC24C-C6A4-4827-9838-BF6E204B36E9}" presName="imgShp" presStyleLbl="fgImgPlace1" presStyleIdx="4" presStyleCnt="5"/>
      <dgm:spPr/>
    </dgm:pt>
    <dgm:pt modelId="{6E03C77A-F8E8-49A7-B2FA-75FD3178B919}" type="pres">
      <dgm:prSet presAssocID="{5D5AC24C-C6A4-4827-9838-BF6E204B36E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D633C9-3804-44FE-A23E-846C15F99579}" srcId="{F3DF9B1E-6518-44F1-8154-A3B063ECF814}" destId="{1F5647D2-6875-4248-A0E8-1761121DA55C}" srcOrd="0" destOrd="0" parTransId="{F53F12AB-0066-4051-9A19-5750BDA14E2C}" sibTransId="{8443D59E-3C6E-42AF-AD1F-1D0330F3A546}"/>
    <dgm:cxn modelId="{004B4D37-42E0-484E-AB1E-EB30C26CCE32}" srcId="{F3DF9B1E-6518-44F1-8154-A3B063ECF814}" destId="{07217E56-478A-4658-BB63-37E0A89884BA}" srcOrd="1" destOrd="0" parTransId="{055FADE5-1EB0-45F5-BFA6-F93D93528617}" sibTransId="{6F70C6AE-C18A-4239-A309-01E3297DB694}"/>
    <dgm:cxn modelId="{DCB99570-BF3A-4DDA-934C-29F50CF776B3}" srcId="{F3DF9B1E-6518-44F1-8154-A3B063ECF814}" destId="{E270B63B-F957-4233-9E02-4B06E3CD6BAC}" srcOrd="2" destOrd="0" parTransId="{A162C8F9-AAE6-47E1-BCB5-4F47DEA0D49F}" sibTransId="{01E3CD76-BFB1-40A7-921F-1CD20941E42F}"/>
    <dgm:cxn modelId="{3184288C-2479-41D1-B3AF-F2AF78BEDE0A}" type="presOf" srcId="{1F5647D2-6875-4248-A0E8-1761121DA55C}" destId="{DDB69CC0-73CE-4361-98C8-6D28C8E42ABA}" srcOrd="0" destOrd="0" presId="urn:microsoft.com/office/officeart/2005/8/layout/vList3"/>
    <dgm:cxn modelId="{26DE6AAB-0710-4A8F-A460-C609B8A5474E}" srcId="{F3DF9B1E-6518-44F1-8154-A3B063ECF814}" destId="{7DD8C599-BC3B-481D-8C56-EFBF905B662D}" srcOrd="3" destOrd="0" parTransId="{9994226C-5B5B-4717-B77C-97553273CF8F}" sibTransId="{58C60E3A-3109-4A54-BCF6-BBF59ABAD4A6}"/>
    <dgm:cxn modelId="{CDCB409C-17EB-4AF1-A5EF-68652B424AA3}" type="presOf" srcId="{E270B63B-F957-4233-9E02-4B06E3CD6BAC}" destId="{881F8017-4109-410A-9515-15711D3B6EF4}" srcOrd="0" destOrd="0" presId="urn:microsoft.com/office/officeart/2005/8/layout/vList3"/>
    <dgm:cxn modelId="{1A00DCF3-00DD-40CE-8E62-F632764E4C49}" type="presOf" srcId="{07217E56-478A-4658-BB63-37E0A89884BA}" destId="{A66B27B4-A209-40D0-8CD9-AE65D67B32F7}" srcOrd="0" destOrd="0" presId="urn:microsoft.com/office/officeart/2005/8/layout/vList3"/>
    <dgm:cxn modelId="{F80DF471-3595-4B01-B1AF-CBC1E9BFF28E}" type="presOf" srcId="{F3DF9B1E-6518-44F1-8154-A3B063ECF814}" destId="{CC871205-3C5B-42C3-853F-FD0C5E599E9B}" srcOrd="0" destOrd="0" presId="urn:microsoft.com/office/officeart/2005/8/layout/vList3"/>
    <dgm:cxn modelId="{20E6D350-9AE6-4800-A554-B0120D6D85B9}" srcId="{F3DF9B1E-6518-44F1-8154-A3B063ECF814}" destId="{5D5AC24C-C6A4-4827-9838-BF6E204B36E9}" srcOrd="4" destOrd="0" parTransId="{064CAB4A-450B-4BEB-A46C-A59510C6A2CB}" sibTransId="{A5F35C26-34FC-4D62-BB99-2DBB8593991A}"/>
    <dgm:cxn modelId="{B766156A-855E-4678-AAD2-D4ABB7DA4733}" type="presOf" srcId="{5D5AC24C-C6A4-4827-9838-BF6E204B36E9}" destId="{6E03C77A-F8E8-49A7-B2FA-75FD3178B919}" srcOrd="0" destOrd="0" presId="urn:microsoft.com/office/officeart/2005/8/layout/vList3"/>
    <dgm:cxn modelId="{03FD75FB-008C-41BC-BCD6-DFF4ED1F2FDA}" type="presOf" srcId="{7DD8C599-BC3B-481D-8C56-EFBF905B662D}" destId="{9876C779-FC0A-4986-B613-10EA62BB6B1E}" srcOrd="0" destOrd="0" presId="urn:microsoft.com/office/officeart/2005/8/layout/vList3"/>
    <dgm:cxn modelId="{5CBF6EFE-FFEF-473F-AC10-68CEDF412852}" type="presParOf" srcId="{CC871205-3C5B-42C3-853F-FD0C5E599E9B}" destId="{A392DCAE-1A8F-4AC8-B23F-B65832BA1610}" srcOrd="0" destOrd="0" presId="urn:microsoft.com/office/officeart/2005/8/layout/vList3"/>
    <dgm:cxn modelId="{3CA5E12B-B209-4072-8B8B-BED0A609F2BA}" type="presParOf" srcId="{A392DCAE-1A8F-4AC8-B23F-B65832BA1610}" destId="{A7294483-5FCD-4FC5-B33E-76986E4DD075}" srcOrd="0" destOrd="0" presId="urn:microsoft.com/office/officeart/2005/8/layout/vList3"/>
    <dgm:cxn modelId="{7DF9AEF1-B4C1-4ACB-A603-A9FB7DC28D51}" type="presParOf" srcId="{A392DCAE-1A8F-4AC8-B23F-B65832BA1610}" destId="{DDB69CC0-73CE-4361-98C8-6D28C8E42ABA}" srcOrd="1" destOrd="0" presId="urn:microsoft.com/office/officeart/2005/8/layout/vList3"/>
    <dgm:cxn modelId="{23BAC6A4-0A5C-422A-96C4-A96F1662A7E8}" type="presParOf" srcId="{CC871205-3C5B-42C3-853F-FD0C5E599E9B}" destId="{AE3CBAB9-88AF-4E29-BA92-FF82645D0015}" srcOrd="1" destOrd="0" presId="urn:microsoft.com/office/officeart/2005/8/layout/vList3"/>
    <dgm:cxn modelId="{A56BFBE3-3837-4BA8-A8E8-B4159D992A18}" type="presParOf" srcId="{CC871205-3C5B-42C3-853F-FD0C5E599E9B}" destId="{67A79561-1FF7-46AD-AD0E-4ADC2CA7E01E}" srcOrd="2" destOrd="0" presId="urn:microsoft.com/office/officeart/2005/8/layout/vList3"/>
    <dgm:cxn modelId="{780E4271-A118-4964-A394-B5EA410C9A34}" type="presParOf" srcId="{67A79561-1FF7-46AD-AD0E-4ADC2CA7E01E}" destId="{8E428848-C848-4D04-9ED8-E4410B658E89}" srcOrd="0" destOrd="0" presId="urn:microsoft.com/office/officeart/2005/8/layout/vList3"/>
    <dgm:cxn modelId="{43239864-18CF-4FC3-8417-174DF0A7CEA9}" type="presParOf" srcId="{67A79561-1FF7-46AD-AD0E-4ADC2CA7E01E}" destId="{A66B27B4-A209-40D0-8CD9-AE65D67B32F7}" srcOrd="1" destOrd="0" presId="urn:microsoft.com/office/officeart/2005/8/layout/vList3"/>
    <dgm:cxn modelId="{F72EBA6C-15BC-4FF5-8531-81524D13EF32}" type="presParOf" srcId="{CC871205-3C5B-42C3-853F-FD0C5E599E9B}" destId="{1119B358-6E73-4706-A2EC-A8CCD7D97C2B}" srcOrd="3" destOrd="0" presId="urn:microsoft.com/office/officeart/2005/8/layout/vList3"/>
    <dgm:cxn modelId="{C57A9CB8-53AB-4BF2-9F3C-7BCC113E223B}" type="presParOf" srcId="{CC871205-3C5B-42C3-853F-FD0C5E599E9B}" destId="{CCD7997E-F92C-4C79-B8C3-4E8576272293}" srcOrd="4" destOrd="0" presId="urn:microsoft.com/office/officeart/2005/8/layout/vList3"/>
    <dgm:cxn modelId="{CCE1CC17-EADB-4AF8-8F64-2A3607F5634A}" type="presParOf" srcId="{CCD7997E-F92C-4C79-B8C3-4E8576272293}" destId="{C0011535-7E3D-4DD3-8DD8-19F605399853}" srcOrd="0" destOrd="0" presId="urn:microsoft.com/office/officeart/2005/8/layout/vList3"/>
    <dgm:cxn modelId="{C46C2AA8-6392-47F6-8395-F697B1D4A4D6}" type="presParOf" srcId="{CCD7997E-F92C-4C79-B8C3-4E8576272293}" destId="{881F8017-4109-410A-9515-15711D3B6EF4}" srcOrd="1" destOrd="0" presId="urn:microsoft.com/office/officeart/2005/8/layout/vList3"/>
    <dgm:cxn modelId="{7F531436-2ECC-48E2-9906-FFD3780BD87A}" type="presParOf" srcId="{CC871205-3C5B-42C3-853F-FD0C5E599E9B}" destId="{320058AA-EBA7-47D3-943E-1BEF8E9B9B8E}" srcOrd="5" destOrd="0" presId="urn:microsoft.com/office/officeart/2005/8/layout/vList3"/>
    <dgm:cxn modelId="{16B1EBB3-39F5-48A5-9A59-C82507D08A9B}" type="presParOf" srcId="{CC871205-3C5B-42C3-853F-FD0C5E599E9B}" destId="{29687F81-C007-46B2-A859-D7E23575FD0B}" srcOrd="6" destOrd="0" presId="urn:microsoft.com/office/officeart/2005/8/layout/vList3"/>
    <dgm:cxn modelId="{D33107BC-8E9A-42AA-BDD2-E4BDA19DDB46}" type="presParOf" srcId="{29687F81-C007-46B2-A859-D7E23575FD0B}" destId="{2F7A083C-7656-47EC-909D-3E2CADCA8E4C}" srcOrd="0" destOrd="0" presId="urn:microsoft.com/office/officeart/2005/8/layout/vList3"/>
    <dgm:cxn modelId="{56A61273-3AFE-4758-A287-5B097CD6D6D2}" type="presParOf" srcId="{29687F81-C007-46B2-A859-D7E23575FD0B}" destId="{9876C779-FC0A-4986-B613-10EA62BB6B1E}" srcOrd="1" destOrd="0" presId="urn:microsoft.com/office/officeart/2005/8/layout/vList3"/>
    <dgm:cxn modelId="{B973F6B5-1473-4F79-BFE7-AFE3A3DBE52B}" type="presParOf" srcId="{CC871205-3C5B-42C3-853F-FD0C5E599E9B}" destId="{17C52A1B-0379-40B0-B89B-4A5055292481}" srcOrd="7" destOrd="0" presId="urn:microsoft.com/office/officeart/2005/8/layout/vList3"/>
    <dgm:cxn modelId="{A52E2817-A593-4CD0-B6FC-B3798F176292}" type="presParOf" srcId="{CC871205-3C5B-42C3-853F-FD0C5E599E9B}" destId="{8F3AEF22-ED7C-4572-A1AD-1AF2EBFAACAE}" srcOrd="8" destOrd="0" presId="urn:microsoft.com/office/officeart/2005/8/layout/vList3"/>
    <dgm:cxn modelId="{9F5962A0-EE7B-498A-9134-7854481A232B}" type="presParOf" srcId="{8F3AEF22-ED7C-4572-A1AD-1AF2EBFAACAE}" destId="{3EE0F1F9-F018-4F78-8CD2-B43F5904C9E0}" srcOrd="0" destOrd="0" presId="urn:microsoft.com/office/officeart/2005/8/layout/vList3"/>
    <dgm:cxn modelId="{9214430B-42C6-4E05-8DD0-6391C51EB0F6}" type="presParOf" srcId="{8F3AEF22-ED7C-4572-A1AD-1AF2EBFAACAE}" destId="{6E03C77A-F8E8-49A7-B2FA-75FD3178B919}" srcOrd="1" destOrd="0" presId="urn:microsoft.com/office/officeart/2005/8/layout/vList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07D9-7A9B-4999-81DE-1E81B9BA5219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60A6A-3F43-4493-A58B-4EBB28E5C8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A074BC-680C-409B-A1F7-7A04A8021541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2A6F0-9A31-4F92-9A87-394029687BB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5A2396-E65F-478E-A6D3-237AB0D9A099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31E37-286B-4796-A13D-8291ECA834B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B78D4D-9E02-40B0-8B6F-D1D64AE4667C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EC5D1-F464-4AA5-A03E-9E57FE117F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C9F8D2-8EA6-4AD9-AB90-27D727D19790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14B5B-72BF-4B80-ABFF-AF72A6A30F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6634E-CA3B-47D6-8F7E-E07E074A0F01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51084-1EAD-4114-A57B-B95B5C0EC0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7F120-0C66-4DC4-AD4F-EC9A31155E5D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F6CA2-1233-4436-B04B-E24D9866FB5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086B2F-CE7B-440F-8597-5A65D05D70ED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E0FDA9-B256-490B-8A31-01C9C431EF8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0516F5-987B-465C-B59F-6DC12CBD3CCD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FA609-CA54-4964-8AC1-152CA9469C2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060B5-53A7-4082-9F1B-F6F7B9AC471E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4711-7DCD-49CC-B6A5-002DF37FD1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4E06CE-1ECC-4ACB-89B6-4B893B3E8EDA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2904942-C9B9-40EF-9FA4-A85B275B489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894AFBE-DE70-4870-BAD3-E31F3D2940DC}" type="datetimeFigureOut">
              <a:rPr lang="ru-RU" smtClean="0"/>
              <a:pPr>
                <a:defRPr/>
              </a:pPr>
              <a:t>09.02.2015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6DA0BC0-BEF0-4C37-916C-E6A205E937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8" y="615950"/>
            <a:ext cx="8509000" cy="3986213"/>
          </a:xfrm>
          <a:prstGeom prst="rect">
            <a:avLst/>
          </a:prstGeom>
          <a:noFill/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3790950"/>
            <a:ext cx="8620125" cy="1639888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010150"/>
            <a:ext cx="8693150" cy="1639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628650"/>
            <a:ext cx="7864475" cy="919163"/>
          </a:xfrm>
        </p:spPr>
      </p:pic>
      <p:sp>
        <p:nvSpPr>
          <p:cNvPr id="11" name="Текст 10"/>
          <p:cNvSpPr>
            <a:spLocks noGrp="1"/>
          </p:cNvSpPr>
          <p:nvPr>
            <p:ph type="subTitle" idx="1"/>
          </p:nvPr>
        </p:nvSpPr>
        <p:spPr>
          <a:xfrm>
            <a:off x="357188" y="1571625"/>
            <a:ext cx="8501062" cy="1752600"/>
          </a:xfrm>
        </p:spPr>
        <p:txBody>
          <a:bodyPr>
            <a:normAutofit/>
          </a:bodyPr>
          <a:lstStyle/>
          <a:p>
            <a:pPr marR="0" algn="just">
              <a:lnSpc>
                <a:spcPct val="90000"/>
              </a:lnSpc>
            </a:pPr>
            <a:r>
              <a:rPr lang="ru-RU" sz="3000" dirty="0" smtClean="0"/>
              <a:t>Необходимо правильно питаться. Питание должно быть 3-4 разовым, калорийным, богатым витаминами. Полезно употреблять в пищу шоколад, овощи, фрукты, рыбу, мясо.</a:t>
            </a:r>
          </a:p>
          <a:p>
            <a:pPr marR="0" algn="just">
              <a:lnSpc>
                <a:spcPct val="90000"/>
              </a:lnSpc>
            </a:pPr>
            <a:endParaRPr lang="ru-RU" sz="3000" dirty="0" smtClean="0"/>
          </a:p>
        </p:txBody>
      </p:sp>
      <p:pic>
        <p:nvPicPr>
          <p:cNvPr id="16387" name="Picture 2" descr="C:\Documents and Settings\Admin\Рабочий стол\экзамены\картинки\2461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3357563"/>
            <a:ext cx="18748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Admin\Рабочий стол\экзамены\картинки\97965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43576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Admin\Рабочий стол\экзамены\картинки\webshop_plade_forsid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5" y="3429000"/>
            <a:ext cx="235743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Documents and Settings\Admin\Рабочий стол\экзамены\картинки\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75" y="4357688"/>
            <a:ext cx="305911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subTitle" idx="1"/>
          </p:nvPr>
        </p:nvSpPr>
        <p:spPr>
          <a:xfrm>
            <a:off x="4000500" y="1143000"/>
            <a:ext cx="5000625" cy="5715000"/>
          </a:xfrm>
        </p:spPr>
        <p:txBody>
          <a:bodyPr>
            <a:normAutofit/>
          </a:bodyPr>
          <a:lstStyle/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улучшения памяти: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морковь с растительным маслом, ананасовый сок.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концентрации внимания: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половинка репчатого лука в день.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творческого озарения: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чай из тмина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(2 чайные ложки семян на чашку).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успеха в изучении наук: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капуста и лимон.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>
                <a:solidFill>
                  <a:srgbClr val="FFFF00"/>
                </a:solidFill>
              </a:rPr>
              <a:t>Для хорошего настроения: </a:t>
            </a:r>
          </a:p>
          <a:p>
            <a:pPr marR="0" algn="ctr">
              <a:lnSpc>
                <a:spcPct val="90000"/>
              </a:lnSpc>
            </a:pPr>
            <a:r>
              <a:rPr lang="ru-RU" sz="2000" smtClean="0"/>
              <a:t>бананы – «фрукты счастья»</a:t>
            </a:r>
          </a:p>
          <a:p>
            <a:pPr marR="0" algn="l">
              <a:lnSpc>
                <a:spcPct val="90000"/>
              </a:lnSpc>
            </a:pPr>
            <a:r>
              <a:rPr lang="ru-RU" sz="2000" smtClean="0"/>
              <a:t> </a:t>
            </a:r>
          </a:p>
          <a:p>
            <a:pPr marR="0">
              <a:lnSpc>
                <a:spcPct val="90000"/>
              </a:lnSpc>
            </a:pPr>
            <a:endParaRPr lang="ru-RU" smtClean="0"/>
          </a:p>
        </p:txBody>
      </p:sp>
      <p:pic>
        <p:nvPicPr>
          <p:cNvPr id="17410" name="Picture 2" descr="C:\Documents and Settings\Admin\Рабочий стол\экзамены\картинки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71563"/>
            <a:ext cx="3571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5"/>
          <p:cNvSpPr>
            <a:spLocks noGrp="1"/>
          </p:cNvSpPr>
          <p:nvPr>
            <p:ph type="subTitle" idx="1"/>
          </p:nvPr>
        </p:nvSpPr>
        <p:spPr>
          <a:xfrm>
            <a:off x="285750" y="2071688"/>
            <a:ext cx="8572500" cy="4500562"/>
          </a:xfrm>
        </p:spPr>
        <p:txBody>
          <a:bodyPr/>
          <a:lstStyle/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FFFF00"/>
                </a:solidFill>
              </a:rPr>
              <a:t>Чередовать умственный и физический труд;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/>
              <a:t>Беречь от переутомления глаза, давать им отдых, переключать внимание;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FFFF00"/>
                </a:solidFill>
              </a:rPr>
              <a:t>Минимум телевизионных передач и работы за компьютером;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/>
              <a:t>Стимулировать познавательные способности при помощи упражнений;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800" dirty="0" smtClean="0">
                <a:solidFill>
                  <a:srgbClr val="FFFF00"/>
                </a:solidFill>
              </a:rPr>
              <a:t>Поднять настроение и наполнить себя свежей силой при помощи дыхательных упражнений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3" y="1000108"/>
            <a:ext cx="8786874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/>
                <a:solidFill>
                  <a:schemeClr val="accent1">
                    <a:lumMod val="60000"/>
                    <a:lumOff val="40000"/>
                  </a:schemeClr>
                </a:solidFill>
              </a:rPr>
              <a:t>УСЛОВИЯ ПОДДЕРЖКИ РАБОТОСПОСОБНОСТИ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5"/>
          <p:cNvSpPr>
            <a:spLocks noGrp="1"/>
          </p:cNvSpPr>
          <p:nvPr>
            <p:ph type="subTitle" idx="1"/>
          </p:nvPr>
        </p:nvSpPr>
        <p:spPr>
          <a:xfrm>
            <a:off x="428596" y="142852"/>
            <a:ext cx="8429654" cy="6429398"/>
          </a:xfrm>
        </p:spPr>
        <p:txBody>
          <a:bodyPr/>
          <a:lstStyle/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1.Положите руки на колени крест – накрест, по команде хлопните в ладоши, меняя руки местами.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2.Вытяните вперед руку с раскрытой ладонью.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Попробуйте прижать к ладони мизинец, остальные пальцы должны быть развернуты.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3.Вращайте руку и одновременно ногу в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противоположные стороны.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4.Отдайте честь правой рукой, а левую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одновременно вытяните вперед с оттопыренным большим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пальцем, сказав при этом «Во!».Затем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 хлопнуть в ладоши и проделать то же ,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быстро сменив руки.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5.Правой рукой возьмитесь за кончик носа,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левой – за правое ухо. Хлопнув в ладоши, поменяйте расположение рук.</a:t>
            </a:r>
          </a:p>
          <a:p>
            <a:pPr marR="0" algn="l">
              <a:buFont typeface="Wingdings" pitchFamily="2" charset="2"/>
              <a:buChar char=""/>
            </a:pPr>
            <a:endParaRPr lang="ru-RU" sz="2400" dirty="0" smtClean="0"/>
          </a:p>
        </p:txBody>
      </p:sp>
      <p:pic>
        <p:nvPicPr>
          <p:cNvPr id="5" name="Picture 2" descr="G:\на январский образовательный форум\gimnastika_mozga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00938" y="1928813"/>
            <a:ext cx="1643062" cy="387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5"/>
          <p:cNvSpPr>
            <a:spLocks noGrp="1"/>
          </p:cNvSpPr>
          <p:nvPr>
            <p:ph type="subTitle" idx="1"/>
          </p:nvPr>
        </p:nvSpPr>
        <p:spPr>
          <a:xfrm>
            <a:off x="428596" y="714356"/>
            <a:ext cx="8429654" cy="5857894"/>
          </a:xfrm>
        </p:spPr>
        <p:txBody>
          <a:bodyPr/>
          <a:lstStyle/>
          <a:p>
            <a:pPr marR="0" algn="l">
              <a:buFont typeface="Wingdings" pitchFamily="2" charset="2"/>
              <a:buChar char=""/>
            </a:pPr>
            <a:endParaRPr lang="ru-RU" sz="2400" dirty="0" smtClean="0">
              <a:solidFill>
                <a:srgbClr val="FFFF00"/>
              </a:solidFill>
            </a:endParaRP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6. «Перекрестный шаг» -имитация ходьбы на месте, когда  левое колено соприкасается с правой рукой и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наоборот.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7Одновременно двумя руками рисуйте в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воздухе геометрические фигуры </a:t>
            </a:r>
          </a:p>
          <a:p>
            <a:pPr marR="0" algn="l">
              <a:buFont typeface="Wingdings" pitchFamily="2" charset="2"/>
              <a:buChar char=""/>
            </a:pPr>
            <a:endParaRPr lang="ru-RU" sz="2400" dirty="0" smtClean="0"/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8.Одновременно двумя руками  рисуйте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 цифры на листе бумаги.</a:t>
            </a:r>
          </a:p>
          <a:p>
            <a:pPr marR="0" algn="l">
              <a:buFont typeface="Wingdings" pitchFamily="2" charset="2"/>
              <a:buChar char=""/>
            </a:pPr>
            <a:endParaRPr lang="ru-RU" sz="2400" dirty="0" smtClean="0"/>
          </a:p>
        </p:txBody>
      </p:sp>
      <p:pic>
        <p:nvPicPr>
          <p:cNvPr id="5" name="Picture 2" descr="G:\на январский образовательный форум\gimnastika_mozga_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714500"/>
            <a:ext cx="2286000" cy="4429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5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8429654" cy="5857894"/>
          </a:xfrm>
        </p:spPr>
        <p:txBody>
          <a:bodyPr/>
          <a:lstStyle/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00B0F0"/>
                </a:solidFill>
              </a:rPr>
              <a:t>Чтобы сосредоточиться, активизировать память и внимание используйте точечный массаж!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Надавливайте</a:t>
            </a:r>
            <a:r>
              <a:rPr lang="ru-RU" sz="2400" dirty="0" smtClean="0"/>
              <a:t> подушечкой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указательного пальца в течение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30 секунд, на точку, которая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находится между бровями.</a:t>
            </a:r>
          </a:p>
          <a:p>
            <a:pPr marR="0" algn="l">
              <a:buFont typeface="Wingdings" pitchFamily="2" charset="2"/>
              <a:buChar char=""/>
            </a:pPr>
            <a:endParaRPr lang="ru-RU" sz="2400" dirty="0" smtClean="0"/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2.Снять зрительное напряжение </a:t>
            </a:r>
            <a:r>
              <a:rPr lang="ru-RU" sz="2400" dirty="0" smtClean="0"/>
              <a:t>–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- точки на внутренних уголках глаз</a:t>
            </a:r>
          </a:p>
          <a:p>
            <a:pPr marR="0" algn="l">
              <a:buFont typeface="Wingdings" pitchFamily="2" charset="2"/>
              <a:buChar char=""/>
            </a:pPr>
            <a:endParaRPr lang="ru-RU" sz="2400" dirty="0" smtClean="0">
              <a:solidFill>
                <a:srgbClr val="FFFF00"/>
              </a:solidFill>
            </a:endParaRP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>
                <a:solidFill>
                  <a:srgbClr val="FFFF00"/>
                </a:solidFill>
              </a:rPr>
              <a:t>3.Снятие умственной усталости </a:t>
            </a:r>
            <a:r>
              <a:rPr lang="ru-RU" sz="2400" dirty="0" smtClean="0"/>
              <a:t>– </a:t>
            </a:r>
          </a:p>
          <a:p>
            <a:pPr marR="0" algn="l">
              <a:buFont typeface="Wingdings" pitchFamily="2" charset="2"/>
              <a:buChar char=""/>
            </a:pPr>
            <a:r>
              <a:rPr lang="ru-RU" sz="2400" dirty="0" smtClean="0"/>
              <a:t>Центр мочек ушей.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3429000" y="2214563"/>
            <a:ext cx="5715000" cy="2143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3.</a:t>
            </a:r>
            <a:endParaRPr lang="ru-RU" dirty="0"/>
          </a:p>
        </p:txBody>
      </p:sp>
      <p:pic>
        <p:nvPicPr>
          <p:cNvPr id="6" name="Picture 2" descr="G:\на январский образовательный форум\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500174"/>
            <a:ext cx="307183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аголовок 4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785813"/>
            <a:ext cx="8655050" cy="841375"/>
          </a:xfrm>
        </p:spPr>
      </p:pic>
      <p:sp>
        <p:nvSpPr>
          <p:cNvPr id="19458" name="Содержимое 8"/>
          <p:cNvSpPr>
            <a:spLocks noGrp="1"/>
          </p:cNvSpPr>
          <p:nvPr>
            <p:ph type="subTitle" idx="1"/>
          </p:nvPr>
        </p:nvSpPr>
        <p:spPr>
          <a:xfrm>
            <a:off x="357188" y="1714500"/>
            <a:ext cx="8426450" cy="1785938"/>
          </a:xfrm>
        </p:spPr>
        <p:txBody>
          <a:bodyPr/>
          <a:lstStyle/>
          <a:p>
            <a:pPr marR="0" algn="just"/>
            <a:r>
              <a:rPr lang="ru-RU" smtClean="0"/>
              <a:t>	Организуйте для ребенка место для подготовки к экзаменам. Поставьте на стол предметы в желтой и фиолетовой тональности. Эти цвета повышают активность, работоспособность.</a:t>
            </a:r>
          </a:p>
        </p:txBody>
      </p:sp>
      <p:pic>
        <p:nvPicPr>
          <p:cNvPr id="6" name="Рисунок 10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3429000"/>
            <a:ext cx="500066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785794"/>
            <a:ext cx="707236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chemeClr val="accent3"/>
                </a:solidFill>
              </a:rPr>
              <a:t>Простые советы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-1071602" y="1785926"/>
          <a:ext cx="1021560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type="subTitle" idx="1"/>
          </p:nvPr>
        </p:nvSpPr>
        <p:spPr>
          <a:xfrm>
            <a:off x="3500438" y="785813"/>
            <a:ext cx="5245100" cy="3910012"/>
          </a:xfrm>
        </p:spPr>
        <p:txBody>
          <a:bodyPr/>
          <a:lstStyle/>
          <a:p>
            <a:pPr marR="0" algn="l"/>
            <a:r>
              <a:rPr lang="ru-RU" sz="2000" smtClean="0"/>
              <a:t>Подбадривайте детей, хвалите их за то, что они делают хорошо. Повышайте их уверенность в себе, так как чем больше ребенок боится неудачи, тем более вероятности допущения  ошибок. Говорите чаще детям: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Ты у меня все сможешь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Я уверена , ты справишься с экзаменами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Я тобой горжусь</a:t>
            </a:r>
          </a:p>
          <a:p>
            <a:pPr marR="0" algn="l"/>
            <a:r>
              <a:rPr lang="ru-RU" sz="2000" smtClean="0">
                <a:solidFill>
                  <a:srgbClr val="FF0000"/>
                </a:solidFill>
              </a:rPr>
              <a:t>Чтобы не случилось ты для меня самый лучший</a:t>
            </a:r>
          </a:p>
        </p:txBody>
      </p:sp>
      <p:pic>
        <p:nvPicPr>
          <p:cNvPr id="21506" name="Picture 6" descr="MPj0439346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387850"/>
            <a:ext cx="3214688" cy="2276475"/>
          </a:xfrm>
        </p:spPr>
      </p:pic>
      <p:pic>
        <p:nvPicPr>
          <p:cNvPr id="21507" name="Picture 2" descr="C:\Documents and Settings\Admin\Рабочий стол\экзамены\картинки\t_dad_and_son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928688"/>
            <a:ext cx="26431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Admin\Рабочий стол\экзамены\картинки\j0402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8" y="4214813"/>
            <a:ext cx="3630612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429625" cy="2143125"/>
          </a:xfrm>
        </p:spPr>
        <p:txBody>
          <a:bodyPr/>
          <a:lstStyle/>
          <a:p>
            <a:pPr marR="0" algn="l"/>
            <a:r>
              <a:rPr lang="ru-RU" sz="2000" smtClean="0"/>
              <a:t>	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 Контролируйте  режим подготовки ребенка, не допускайте перегрузок, объясните ему, что он обязательно должен чередовать занятия с отдыхом.</a:t>
            </a:r>
          </a:p>
        </p:txBody>
      </p:sp>
      <p:pic>
        <p:nvPicPr>
          <p:cNvPr id="22530" name="Picture 2" descr="C:\Documents and Settings\Admin\Рабочий стол\экзамены\картинки\2010-05-06_16-47-19_288694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314325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C:\Documents and Settings\Admin\Рабочий стол\экзамены\картинки\p30_gi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4286250"/>
            <a:ext cx="354330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8572500" cy="1714500"/>
          </a:xfrm>
        </p:spPr>
        <p:txBody>
          <a:bodyPr/>
          <a:lstStyle/>
          <a:p>
            <a:pPr marR="0"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Слово «экзамен» переводится с латинского как «испытание». И именно испытаниями, сложными, подчас драматичными, становятся выпускные экзамены для учеников.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Экзамен - самый ответственный период жизни каждого старшеклассника. Именно на экзамене подводиться итог учебной деятельности каждого учащегося. Чтобы успешно сдать экзамен, к нему необходимо хорошо подготовиться. Поэтому родителям важно создать в семье благоприятные условия.</a:t>
            </a:r>
          </a:p>
        </p:txBody>
      </p:sp>
      <p:pic>
        <p:nvPicPr>
          <p:cNvPr id="5" name="Picture 3" descr="C:\Documents and Settings\Admin\Рабочий стол\экзамены\картинки\p30_g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572132" y="3000372"/>
            <a:ext cx="357186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566738" y="920750"/>
            <a:ext cx="7864475" cy="1189038"/>
          </a:xfrm>
        </p:spPr>
      </p:pic>
      <p:sp>
        <p:nvSpPr>
          <p:cNvPr id="23554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R="0"/>
            <a:endParaRPr lang="ru-RU" smtClean="0"/>
          </a:p>
          <a:p>
            <a:pPr marR="0"/>
            <a:endParaRPr lang="ru-RU" smtClean="0"/>
          </a:p>
          <a:p>
            <a:pPr marR="0"/>
            <a:endParaRPr lang="ru-RU" smtClean="0"/>
          </a:p>
        </p:txBody>
      </p:sp>
      <p:pic>
        <p:nvPicPr>
          <p:cNvPr id="23555" name="Picture 2" descr="\\gerakl\adult_home$\ers\Мои документы\Мои рисунки\экзамены\hansgrohe-downpour-air-royale-14in-showe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86000"/>
            <a:ext cx="1270000" cy="1643063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0" y="2071688"/>
            <a:ext cx="3643313" cy="1214437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900" dirty="0" smtClean="0">
                <a:latin typeface="Times New Roman" pitchFamily="18" charset="0"/>
                <a:cs typeface="Times New Roman" pitchFamily="18" charset="0"/>
              </a:rPr>
              <a:t>  Контрастный душ</a:t>
            </a:r>
            <a:endParaRPr lang="ru-RU" sz="5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2" descr="\\gerakl\adult_home$\ers\Мои документы\Мои рисунки\экзамены\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000500"/>
            <a:ext cx="235743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8"/>
          <p:cNvSpPr>
            <a:spLocks noChangeArrowheads="1"/>
          </p:cNvSpPr>
          <p:nvPr/>
        </p:nvSpPr>
        <p:spPr bwMode="auto">
          <a:xfrm>
            <a:off x="3143250" y="5000625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Мытье посуды</a:t>
            </a:r>
          </a:p>
        </p:txBody>
      </p:sp>
      <p:pic>
        <p:nvPicPr>
          <p:cNvPr id="23559" name="Picture 2" descr="\\gerakl\adult_home$\ers\Мои документы\Мои рисунки\экзамены\59515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2643188"/>
            <a:ext cx="1597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Прямоугольник 13"/>
          <p:cNvSpPr>
            <a:spLocks noChangeArrowheads="1"/>
          </p:cNvSpPr>
          <p:nvPr/>
        </p:nvSpPr>
        <p:spPr bwMode="auto">
          <a:xfrm>
            <a:off x="6858000" y="32146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Смотреть на горящую     свечу</a:t>
            </a:r>
          </a:p>
        </p:txBody>
      </p:sp>
      <p:pic>
        <p:nvPicPr>
          <p:cNvPr id="23561" name="Picture 2" descr="C:\Documents and Settings\Admin\Рабочий стол\экзамены\картинки\i.jpeg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571875"/>
            <a:ext cx="1857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3" descr="C:\Documents and Settings\Admin\Рабочий стол\экзамены\картинки\06-07-27-02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00" y="4214813"/>
            <a:ext cx="15208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" descr="\\gerakl\adult_home$\ers\Мои документы\Мои рисунки\спорт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75" y="5214938"/>
            <a:ext cx="16367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2"/>
          <p:cNvSpPr>
            <a:spLocks noGrp="1"/>
          </p:cNvSpPr>
          <p:nvPr>
            <p:ph type="subTitle" idx="1"/>
          </p:nvPr>
        </p:nvSpPr>
        <p:spPr>
          <a:xfrm>
            <a:off x="357188" y="1214438"/>
            <a:ext cx="7854950" cy="1752600"/>
          </a:xfrm>
        </p:spPr>
        <p:txBody>
          <a:bodyPr/>
          <a:lstStyle/>
          <a:p>
            <a:pPr marR="0" algn="l"/>
            <a:r>
              <a:rPr lang="ru-RU" smtClean="0"/>
              <a:t>Покричать то громко, то тихо</a:t>
            </a:r>
          </a:p>
          <a:p>
            <a:pPr marR="0" algn="l"/>
            <a:r>
              <a:rPr lang="ru-RU" smtClean="0"/>
              <a:t>		Вдохнуть глубже до 10 раз</a:t>
            </a:r>
          </a:p>
          <a:p>
            <a:pPr marR="0" algn="l"/>
            <a:r>
              <a:rPr lang="ru-RU" smtClean="0"/>
              <a:t>			Скомкать газету и выбросить ее</a:t>
            </a:r>
          </a:p>
          <a:p>
            <a:pPr marR="0"/>
            <a:endParaRPr lang="ru-RU" smtClean="0"/>
          </a:p>
        </p:txBody>
      </p:sp>
      <p:pic>
        <p:nvPicPr>
          <p:cNvPr id="24578" name="Picture 2" descr="C:\Documents and Settings\Admin\Рабочий стол\экзамены\картинки\19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2857500"/>
            <a:ext cx="42862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920750" y="781050"/>
            <a:ext cx="7862888" cy="1035050"/>
          </a:xfrm>
        </p:spPr>
      </p:pic>
      <p:sp>
        <p:nvSpPr>
          <p:cNvPr id="25602" name="Содержимое 2"/>
          <p:cNvSpPr>
            <a:spLocks noGrp="1"/>
          </p:cNvSpPr>
          <p:nvPr>
            <p:ph type="subTitle" idx="1"/>
          </p:nvPr>
        </p:nvSpPr>
        <p:spPr>
          <a:xfrm>
            <a:off x="571500" y="1785938"/>
            <a:ext cx="7854950" cy="1752600"/>
          </a:xfrm>
        </p:spPr>
        <p:txBody>
          <a:bodyPr/>
          <a:lstStyle/>
          <a:p>
            <a:pPr marR="0" algn="just"/>
            <a:r>
              <a:rPr lang="ru-RU" smtClean="0"/>
              <a:t>Обеспечьте ребенку полноценный отдых, он должен отдохнуть и как следует выспаться.</a:t>
            </a:r>
          </a:p>
        </p:txBody>
      </p:sp>
      <p:pic>
        <p:nvPicPr>
          <p:cNvPr id="25603" name="Picture 2" descr="\\gerakl\adult_home$\ers\Мои документы\Мои рисунки\экзамены\9396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\\gerakl\adult_home$\ers\Мои документы\Мои рисунки\экзамены\74eb9edce39bca02e70cf0c50f671fda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214688"/>
            <a:ext cx="364331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80988" y="1066800"/>
            <a:ext cx="8655050" cy="1895475"/>
          </a:xfrm>
        </p:spPr>
      </p:pic>
      <p:pic>
        <p:nvPicPr>
          <p:cNvPr id="26626" name="Picture 2" descr="C:\Documents and Settings\Admin\Рабочий стол\экзамены\картинки\img4542lowuh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3286125"/>
            <a:ext cx="42148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10800000" flipV="1">
            <a:off x="500034" y="-428652"/>
            <a:ext cx="7324748" cy="13716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Настрой перед экзаменом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571472" y="1071546"/>
            <a:ext cx="8215341" cy="528637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 экзаменом ваш ребёнок должен:</a:t>
            </a:r>
            <a:endParaRPr lang="ru-RU" sz="2000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Быть готовым к экзамену( тщательно изучить материал) 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бояться  приближения экзамена: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Рассматривать экзамен как возможность показать обширность 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своих знаний и получить вознаграждение за проделанную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им работу 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Хорошо выспаться в ночь перед экзаменом 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Отвести себе время с запасом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b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 для дел, которые надо выполнить перед экзаменом, и придти на экзамен незадолго до начала 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Расслабиться перед экзаменом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стараться повторить весь материал в последнюю минуту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ходить на экзамен с пустым желудком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buFontTx/>
              <a:buChar char="•"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Взять конфету или что-нибудь другое чтобы отвлечься от волнения.                        </a:t>
            </a:r>
            <a:r>
              <a:rPr lang="ru-RU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этом должны помочь вы – родители. </a:t>
            </a:r>
          </a:p>
          <a:p>
            <a:pPr marR="0" algn="l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27651" name="Picture 2" descr="C:\Documents and Settings\Admin\Рабочий стол\экзамены\картинки\i.jpeg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285728"/>
            <a:ext cx="990577" cy="21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10800000" flipV="1">
            <a:off x="500034" y="0"/>
            <a:ext cx="7324748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Рекомендации во время экзамена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857225" y="1428736"/>
            <a:ext cx="8286776" cy="4929189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90000"/>
              </a:lnSpc>
              <a:defRPr/>
            </a:pPr>
            <a:r>
              <a:rPr lang="ru-RU" sz="2000" b="1" dirty="0" smtClean="0"/>
              <a:t>Во время экзамена</a:t>
            </a:r>
            <a:r>
              <a:rPr lang="ru-RU" sz="2000" dirty="0" smtClean="0"/>
              <a:t> </a:t>
            </a:r>
            <a:r>
              <a:rPr lang="ru-RU" sz="2000" b="1" dirty="0" smtClean="0"/>
              <a:t>необходимо: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 1.Сесть удобно , глубоко вдохнуть и выдохнуть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2.Внимательно прочитать задание 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3.Слушать внимательно, чтобы не отвлекаться в дальнейшем и не задавать лишних вопросов об оформлении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 4.Распределить время на выполнение задания  и на проверку своей работы, чтобы успеть пробежать глазами и заметить явные ошибки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5.Если ответ неизвестен  , то лучше пропустить этот вопрос и приступить к следующему 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6.Действовать методом исключения, последовательно исключая те ответы, которые явно не подходят</a:t>
            </a:r>
          </a:p>
          <a:p>
            <a:pPr marL="457200" indent="-457200" algn="l">
              <a:lnSpc>
                <a:spcPct val="90000"/>
              </a:lnSpc>
              <a:defRPr/>
            </a:pPr>
            <a:r>
              <a:rPr lang="ru-RU" sz="2000" dirty="0" smtClean="0"/>
              <a:t>7.Посмотреть на все вопросы и начать с тех, в ответах на которые нет сомнения</a:t>
            </a:r>
          </a:p>
          <a:p>
            <a:pPr marL="381000" indent="-381000" algn="l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endParaRPr lang="ru-RU" sz="2000" b="1" dirty="0" smtClean="0"/>
          </a:p>
          <a:p>
            <a:pPr marR="0" algn="l">
              <a:lnSpc>
                <a:spcPct val="80000"/>
              </a:lnSpc>
            </a:pPr>
            <a:endParaRPr lang="ru-RU" sz="2000" dirty="0" smtClean="0"/>
          </a:p>
        </p:txBody>
      </p:sp>
      <p:pic>
        <p:nvPicPr>
          <p:cNvPr id="27651" name="Picture 2" descr="C:\Documents and Settings\Admin\Рабочий стол\экзамены\картинки\i.jpeg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285728"/>
            <a:ext cx="1347767" cy="2116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8572500" cy="1714500"/>
          </a:xfrm>
        </p:spPr>
        <p:txBody>
          <a:bodyPr/>
          <a:lstStyle/>
          <a:p>
            <a:pPr marR="0" algn="just"/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0" y="2714620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</a:p>
        </p:txBody>
      </p:sp>
      <p:sp>
        <p:nvSpPr>
          <p:cNvPr id="6" name="Овал 5"/>
          <p:cNvSpPr/>
          <p:nvPr/>
        </p:nvSpPr>
        <p:spPr>
          <a:xfrm>
            <a:off x="2500298" y="1357298"/>
            <a:ext cx="3929063" cy="18430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</a:rPr>
              <a:t>Экзамен</a:t>
            </a:r>
          </a:p>
        </p:txBody>
      </p:sp>
      <p:sp>
        <p:nvSpPr>
          <p:cNvPr id="7" name="Овал 6"/>
          <p:cNvSpPr/>
          <p:nvPr/>
        </p:nvSpPr>
        <p:spPr>
          <a:xfrm>
            <a:off x="642938" y="2214563"/>
            <a:ext cx="1557337" cy="12001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Страх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Овал 7"/>
          <p:cNvSpPr/>
          <p:nvPr/>
        </p:nvSpPr>
        <p:spPr>
          <a:xfrm>
            <a:off x="1214438" y="3929063"/>
            <a:ext cx="1928812" cy="12144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Волнение</a:t>
            </a:r>
          </a:p>
        </p:txBody>
      </p:sp>
      <p:sp>
        <p:nvSpPr>
          <p:cNvPr id="9" name="Овал 8"/>
          <p:cNvSpPr/>
          <p:nvPr/>
        </p:nvSpPr>
        <p:spPr>
          <a:xfrm>
            <a:off x="3357563" y="4214813"/>
            <a:ext cx="2143125" cy="150018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Испытание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857875" y="3929063"/>
            <a:ext cx="1643063" cy="12144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</a:rPr>
              <a:t>Стресс</a:t>
            </a:r>
          </a:p>
        </p:txBody>
      </p:sp>
      <p:sp>
        <p:nvSpPr>
          <p:cNvPr id="12" name="Овал 11"/>
          <p:cNvSpPr/>
          <p:nvPr/>
        </p:nvSpPr>
        <p:spPr>
          <a:xfrm>
            <a:off x="6786563" y="2214563"/>
            <a:ext cx="1643062" cy="121443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</a:rPr>
              <a:t>Тревога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500826" y="2714620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86446" y="3500438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9" idx="0"/>
          </p:cNvCxnSpPr>
          <p:nvPr/>
        </p:nvCxnSpPr>
        <p:spPr>
          <a:xfrm rot="16200000" flipH="1">
            <a:off x="4214814" y="4000500"/>
            <a:ext cx="428623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607455" y="360759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6"/>
          </p:cNvCxnSpPr>
          <p:nvPr/>
        </p:nvCxnSpPr>
        <p:spPr>
          <a:xfrm rot="10800000" flipV="1">
            <a:off x="2200276" y="2714620"/>
            <a:ext cx="157147" cy="100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3000364" y="485776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72132" y="4857760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14313" y="1071563"/>
            <a:ext cx="8572500" cy="1714500"/>
          </a:xfrm>
        </p:spPr>
        <p:txBody>
          <a:bodyPr/>
          <a:lstStyle/>
          <a:p>
            <a:pPr marR="0" algn="just"/>
            <a:r>
              <a:rPr lang="ru-RU" dirty="0" smtClean="0"/>
              <a:t>	</a:t>
            </a:r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такое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стресс?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82340"/>
            <a:ext cx="70009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1.Первым определение стресса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дал канадский физиолог </a:t>
            </a:r>
            <a:r>
              <a:rPr lang="ru-RU" sz="2400" dirty="0" err="1" smtClean="0"/>
              <a:t>Ганс</a:t>
            </a:r>
            <a:r>
              <a:rPr lang="ru-RU" sz="2400" dirty="0" smtClean="0"/>
              <a:t> </a:t>
            </a:r>
            <a:r>
              <a:rPr lang="ru-RU" sz="2400" dirty="0" err="1" smtClean="0"/>
              <a:t>Селье</a:t>
            </a:r>
            <a:r>
              <a:rPr lang="ru-RU" sz="24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Согласно его      определению, стресс - это все, что ведет к быстрому старению организма или вызывает болезни</a:t>
            </a:r>
            <a:r>
              <a:rPr lang="ru-RU" sz="2400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2.Энциклопедический словарь дает следующее толкование стресса: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    "Совокупность защитных физиологических реакций, возникающих в организме животных и человека в ответ на воздействие различных неблагоприятных факторов</a:t>
            </a:r>
            <a:r>
              <a:rPr lang="ru-RU" dirty="0" smtClean="0">
                <a:solidFill>
                  <a:srgbClr val="2F1486"/>
                </a:solidFill>
              </a:rPr>
              <a:t>". </a:t>
            </a:r>
            <a:endParaRPr lang="ru-RU" dirty="0" smtClean="0">
              <a:solidFill>
                <a:srgbClr val="2F1486"/>
              </a:solidFill>
            </a:endParaRPr>
          </a:p>
        </p:txBody>
      </p:sp>
      <p:pic>
        <p:nvPicPr>
          <p:cNvPr id="7" name="Picture 6" descr="g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361" y="0"/>
            <a:ext cx="2398639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85720" y="0"/>
            <a:ext cx="8429655" cy="785801"/>
          </a:xfrm>
        </p:spPr>
        <p:txBody>
          <a:bodyPr>
            <a:normAutofit fontScale="85000" lnSpcReduction="20000"/>
          </a:bodyPr>
          <a:lstStyle/>
          <a:p>
            <a:pPr marR="0"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Признаки стресса</a:t>
            </a:r>
          </a:p>
          <a:p>
            <a:pPr marR="0" algn="ctr"/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</a:p>
        </p:txBody>
      </p:sp>
      <p:pic>
        <p:nvPicPr>
          <p:cNvPr id="5" name="Picture 3" descr="C:\Documents and Settings\Admin\Рабочий стол\экзамены\картинки\p30_gi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929585" y="5197096"/>
            <a:ext cx="1042967" cy="13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857233"/>
            <a:ext cx="7715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Подавленное настроение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Плохой сон. Ребёнок с трудом засыпает и беспокойно спит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Усталость после нагрузки, которая раньше давалась легко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Беспричинная обидчивость, часто плачет по ничтожному поводу, или наоборот становится агрессивным.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Рассеянность, забывчивость ,отсутствие уверенности в себе.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Ребёнок в таком состоянии чаще ищет одобрения и поддержки у взрослых, «жмётся» к ним.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Ненаблюдаемые раньше состояния упрямства, кривляние, стремления к одиночеству.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Иногда ребенок постоянно жуёт или сосёт что-то, чего раньше не наблюдалось. Или стойкая потеря аппетита.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Потеря веса, истощение или наоборот симптомы ожирения.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/>
              <a:t>Расстройство памяти, трудности воображения, слабая концентрация внимания, потеря интереса ко всему, что ранее вызывало активность.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85720" y="142852"/>
            <a:ext cx="8429684" cy="7215238"/>
          </a:xfrm>
        </p:spPr>
        <p:txBody>
          <a:bodyPr/>
          <a:lstStyle/>
          <a:p>
            <a:pPr marR="0"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Тревожность, стресс сказывается на нашем психическом и физиологическом самочувствии.</a:t>
            </a:r>
          </a:p>
          <a:p>
            <a:pPr marR="0" algn="ctr"/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Мозг не отличает фантазий от реальности.</a:t>
            </a:r>
          </a:p>
          <a:p>
            <a:pPr marR="0" algn="l"/>
            <a:endParaRPr lang="ru-RU" sz="3200" kern="10" dirty="0" smtClean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</a:p>
        </p:txBody>
      </p:sp>
      <p:pic>
        <p:nvPicPr>
          <p:cNvPr id="4" name="Picture 2" descr="G:\на январский образовательный форум\лим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4305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85720" y="571480"/>
            <a:ext cx="8429684" cy="6786610"/>
          </a:xfrm>
        </p:spPr>
        <p:txBody>
          <a:bodyPr/>
          <a:lstStyle/>
          <a:p>
            <a:pPr marR="0"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Тревожность, стресс сказывается на нашем психическом и физиологическом самочувствии.</a:t>
            </a:r>
          </a:p>
          <a:p>
            <a:pPr marR="0" algn="l"/>
            <a:endParaRPr lang="ru-RU" sz="3200" kern="10" dirty="0" smtClean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marR="0" algn="l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Когда в нашей голове разыгрываются катастрофы, когда мы живо представляем, как на экзамене не можем ничего решить, у нас блокируются мысли. Важно на корню </a:t>
            </a:r>
            <a:r>
              <a:rPr lang="ru-RU" sz="32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присечь</a:t>
            </a:r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свои негативные фантазии и направить их в правильное русло.</a:t>
            </a:r>
          </a:p>
          <a:p>
            <a:pPr marR="0" algn="ctr"/>
            <a:r>
              <a:rPr lang="ru-RU" dirty="0" smtClean="0"/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type="subTitle" idx="1"/>
          </p:nvPr>
        </p:nvSpPr>
        <p:spPr>
          <a:xfrm>
            <a:off x="285721" y="571480"/>
            <a:ext cx="7429552" cy="5572164"/>
          </a:xfrm>
        </p:spPr>
        <p:txBody>
          <a:bodyPr/>
          <a:lstStyle/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     КАК СПРАВИТЬСЯ СО СТРЕССОМ?</a:t>
            </a:r>
          </a:p>
          <a:p>
            <a:pPr marL="514350" indent="-514350" algn="ctr" fontAlgn="auto">
              <a:spcAft>
                <a:spcPts val="0"/>
              </a:spcAft>
              <a:defRPr/>
            </a:pPr>
            <a:r>
              <a:rPr lang="ru-RU" dirty="0" smtClean="0"/>
              <a:t>                      </a:t>
            </a:r>
            <a:r>
              <a:rPr lang="ru-RU" u="sng" dirty="0" smtClean="0">
                <a:solidFill>
                  <a:srgbClr val="FFFF00"/>
                </a:solidFill>
              </a:rPr>
              <a:t>НУЖНО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     1</a:t>
            </a:r>
            <a:r>
              <a:rPr lang="ru-RU" dirty="0" smtClean="0"/>
              <a:t>.Поверить в себя! </a:t>
            </a:r>
          </a:p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2</a:t>
            </a:r>
            <a:r>
              <a:rPr lang="ru-RU" dirty="0" smtClean="0"/>
              <a:t>.Не держать всё в себе! </a:t>
            </a:r>
          </a:p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ru-RU" dirty="0" smtClean="0"/>
              <a:t>.Не пытаться  быть идеальным! </a:t>
            </a:r>
          </a:p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4</a:t>
            </a:r>
            <a:r>
              <a:rPr lang="ru-RU" dirty="0" smtClean="0"/>
              <a:t>. Смотреть на всё происходящее в перспективе, с оптимизмом</a:t>
            </a:r>
          </a:p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     5</a:t>
            </a:r>
            <a:r>
              <a:rPr lang="ru-RU" dirty="0" smtClean="0"/>
              <a:t>.Заниматься спортом.</a:t>
            </a:r>
          </a:p>
          <a:p>
            <a:pPr marL="514350" indent="-514350" algn="l" fontAlgn="auto">
              <a:spcAft>
                <a:spcPts val="0"/>
              </a:spcAft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6</a:t>
            </a:r>
            <a:r>
              <a:rPr lang="ru-RU" dirty="0" smtClean="0"/>
              <a:t>.Общаться с семьей.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marR="0"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42875" y="2786063"/>
            <a:ext cx="5357813" cy="3714750"/>
          </a:xfrm>
          <a:prstGeom prst="rect">
            <a:avLst/>
          </a:prstGeom>
        </p:spPr>
        <p:txBody>
          <a:bodyPr lIns="0" rIns="18288">
            <a:norm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rgbClr val="A5AB81"/>
              </a:buClr>
              <a:buSzPct val="95000"/>
              <a:buFont typeface="Wingdings 2" pitchFamily="18" charset="2"/>
              <a:buNone/>
            </a:pPr>
            <a:r>
              <a:rPr lang="ru-RU" sz="2400" dirty="0">
                <a:latin typeface="Constantia" pitchFamily="18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857233"/>
            <a:ext cx="771530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706438" y="706438"/>
            <a:ext cx="7785100" cy="1000125"/>
          </a:xfrm>
        </p:spPr>
      </p:pic>
      <p:sp>
        <p:nvSpPr>
          <p:cNvPr id="8" name="Содержимое 7"/>
          <p:cNvSpPr>
            <a:spLocks noGrp="1"/>
          </p:cNvSpPr>
          <p:nvPr>
            <p:ph type="body" idx="1"/>
          </p:nvPr>
        </p:nvSpPr>
        <p:spPr>
          <a:xfrm>
            <a:off x="2857500" y="1785938"/>
            <a:ext cx="5143500" cy="928687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Рекомендуем сутки разделить на три части</a:t>
            </a:r>
          </a:p>
        </p:txBody>
      </p:sp>
      <p:pic>
        <p:nvPicPr>
          <p:cNvPr id="15363" name="Picture 2" descr="C:\Documents and Settings\Admin\Рабочий стол\экзамены\картинки\8194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50018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Documents and Settings\Admin\Рабочий стол\экзамены\картинки\j04090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5" y="40719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11"/>
          <p:cNvSpPr>
            <a:spLocks noChangeArrowheads="1"/>
          </p:cNvSpPr>
          <p:nvPr/>
        </p:nvSpPr>
        <p:spPr bwMode="auto">
          <a:xfrm>
            <a:off x="1928813" y="2786063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Подготовка к экзаменам в школе и дома-8 часов</a:t>
            </a:r>
          </a:p>
        </p:txBody>
      </p:sp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5572125" y="285750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Спорт, прогулки на свежем воздухе- 8 часов</a:t>
            </a:r>
          </a:p>
        </p:txBody>
      </p:sp>
      <p:pic>
        <p:nvPicPr>
          <p:cNvPr id="15367" name="Picture 4" descr="C:\Documents and Settings\Admin\Рабочий стол\экзамены\картинки\walkin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3714750"/>
            <a:ext cx="251142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14"/>
          <p:cNvSpPr>
            <a:spLocks noChangeArrowheads="1"/>
          </p:cNvSpPr>
          <p:nvPr/>
        </p:nvSpPr>
        <p:spPr bwMode="auto">
          <a:xfrm>
            <a:off x="3571875" y="41433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Сон - не   менее 8 часов</a:t>
            </a:r>
          </a:p>
        </p:txBody>
      </p:sp>
      <p:pic>
        <p:nvPicPr>
          <p:cNvPr id="15369" name="Picture 5" descr="C:\Documents and Settings\Admin\Рабочий стол\экзамены\картинки\sleeping_ma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5" y="4643438"/>
            <a:ext cx="23447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>
            <a:endCxn id="15365" idx="0"/>
          </p:cNvCxnSpPr>
          <p:nvPr/>
        </p:nvCxnSpPr>
        <p:spPr>
          <a:xfrm rot="10800000" flipV="1">
            <a:off x="3249613" y="2286000"/>
            <a:ext cx="2036762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286375" y="2286000"/>
            <a:ext cx="200025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357687" y="3214688"/>
            <a:ext cx="18589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1134</TotalTime>
  <Words>899</Words>
  <Application>Microsoft Office PowerPoint</Application>
  <PresentationFormat>Экран (4:3)</PresentationFormat>
  <Paragraphs>178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Настрой перед экзаменом</vt:lpstr>
      <vt:lpstr>   Рекомендации во время экзамена</vt:lpstr>
    </vt:vector>
  </TitlesOfParts>
  <Company>Лицей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помочь детям подготовиться к экзаменам?»</dc:title>
  <dc:creator>ers</dc:creator>
  <cp:lastModifiedBy>Любовь Васильевна</cp:lastModifiedBy>
  <cp:revision>136</cp:revision>
  <dcterms:created xsi:type="dcterms:W3CDTF">2010-02-10T08:27:18Z</dcterms:created>
  <dcterms:modified xsi:type="dcterms:W3CDTF">2015-02-09T09:30:24Z</dcterms:modified>
</cp:coreProperties>
</file>