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106" d="100"/>
          <a:sy n="106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1951-697D-46F7-B690-FFDCA272B4D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A9A6-299D-46B5-A7EC-80903C19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Тема урока.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Буквы Н и НН в именах прилагательных, образованных от имён существительных.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Цели: </a:t>
            </a:r>
            <a:r>
              <a:rPr lang="ru-RU" dirty="0" smtClean="0"/>
              <a:t>знать правило написания Н и НН в прилагательных, образованных от существительных;</a:t>
            </a:r>
          </a:p>
          <a:p>
            <a:pPr>
              <a:buNone/>
            </a:pPr>
            <a:r>
              <a:rPr lang="ru-RU" dirty="0" smtClean="0"/>
              <a:t>                 уметь: применять данное правило при написании прилагательных, образованных от существительных.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«Тестовая»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Тест.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Отметьте строку, в которой все прилагательные имеют суффикс –ЕНН.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dirty="0" smtClean="0"/>
              <a:t>а) песенный, безветренный, бритвенный;</a:t>
            </a:r>
          </a:p>
          <a:p>
            <a:pPr>
              <a:buNone/>
            </a:pPr>
            <a:r>
              <a:rPr lang="ru-RU" dirty="0" smtClean="0"/>
              <a:t> б) болезненный, клюквенный, фирменный;</a:t>
            </a:r>
          </a:p>
          <a:p>
            <a:pPr>
              <a:buNone/>
            </a:pPr>
            <a:r>
              <a:rPr lang="ru-RU" dirty="0" smtClean="0"/>
              <a:t> в) именной, производственный, тыквенный.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«Тестовая»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Проверка.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Тест.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б) болезн</a:t>
            </a:r>
            <a:r>
              <a:rPr lang="ru-RU" dirty="0" smtClean="0">
                <a:solidFill>
                  <a:srgbClr val="FF0000"/>
                </a:solidFill>
              </a:rPr>
              <a:t>енн</a:t>
            </a:r>
            <a:r>
              <a:rPr lang="ru-RU" dirty="0" smtClean="0"/>
              <a:t>ый, клюкв</a:t>
            </a:r>
            <a:r>
              <a:rPr lang="ru-RU" dirty="0" smtClean="0">
                <a:solidFill>
                  <a:srgbClr val="FF0000"/>
                </a:solidFill>
              </a:rPr>
              <a:t>енн</a:t>
            </a:r>
            <a:r>
              <a:rPr lang="ru-RU" dirty="0" smtClean="0"/>
              <a:t>ый, фирм</a:t>
            </a:r>
            <a:r>
              <a:rPr lang="ru-RU" dirty="0" smtClean="0">
                <a:solidFill>
                  <a:srgbClr val="FF0000"/>
                </a:solidFill>
              </a:rPr>
              <a:t>енн</a:t>
            </a:r>
            <a:r>
              <a:rPr lang="ru-RU" dirty="0" smtClean="0"/>
              <a:t>ый.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Станция </a:t>
            </a:r>
            <a:r>
              <a:rPr lang="ru-RU" b="1" dirty="0">
                <a:solidFill>
                  <a:srgbClr val="FF0000"/>
                </a:solidFill>
              </a:rPr>
              <a:t>« Контрольная»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          «Проверь себя! Всё ли правильно?»</a:t>
            </a: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i="1" dirty="0" smtClean="0"/>
              <a:t>    Чугунная </a:t>
            </a:r>
            <a:r>
              <a:rPr lang="ru-RU" b="1" i="1" dirty="0"/>
              <a:t>решётка, ветреный день, багряные закаты</a:t>
            </a:r>
            <a:r>
              <a:rPr lang="ru-RU" b="1" i="1" dirty="0" smtClean="0"/>
              <a:t>,</a:t>
            </a:r>
            <a:r>
              <a:rPr lang="en-US" b="1" i="1" dirty="0" smtClean="0"/>
              <a:t> </a:t>
            </a:r>
            <a:r>
              <a:rPr lang="ru-RU" b="1" i="1" dirty="0" smtClean="0"/>
              <a:t>серебренные часы, гусиные </a:t>
            </a:r>
            <a:r>
              <a:rPr lang="ru-RU" b="1" i="1" dirty="0"/>
              <a:t>лапки, машинное отделение, болезненное чувство, диковинное происшествие, старинные часы, юное лицо, ледяная гора, холстинной мешок, петушиные бои, жестяная коробочка, жизненная драма, величественная колонна, лебединая </a:t>
            </a:r>
            <a:r>
              <a:rPr lang="ru-RU" b="1" i="1" dirty="0" smtClean="0"/>
              <a:t>песня, оловяное лицо.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Поставь себе оценку: «5» - за 16 правильных ответов, «4» - за 13-15, «3» - за 9-12, «2» - за 6-8.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Приехали!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958181"/>
            <a:ext cx="7029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29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ru-RU" dirty="0" smtClean="0"/>
              <a:t>С какой новой орфограммой вы сегодня познакомились?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Расскажите о правописании Н и НН в прилагательных,   образованных от существительных.</a:t>
            </a:r>
          </a:p>
          <a:p>
            <a:pPr marL="609600" indent="-609600">
              <a:buFontTx/>
              <a:buAutoNum type="arabicPeriod" startAt="3"/>
            </a:pPr>
            <a:r>
              <a:rPr lang="ru-RU" dirty="0" smtClean="0"/>
              <a:t>Над какими орфограммами вам ещё пришлось работать в течение урока?</a:t>
            </a:r>
          </a:p>
          <a:p>
            <a:pPr marL="609600" indent="-609600">
              <a:buFontTx/>
              <a:buAutoNum type="arabicPeriod" startAt="3"/>
            </a:pPr>
            <a:r>
              <a:rPr lang="ru-RU" dirty="0" smtClean="0"/>
              <a:t>Сведения из каких разделов науки о языке вам пригодились на уроке?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 Город Грамотеев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713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«Исследовательская»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- Н -                 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-НН-</a:t>
            </a:r>
            <a:endParaRPr lang="ru-RU" dirty="0">
              <a:solidFill>
                <a:srgbClr val="FF000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Кожа – кож</a:t>
            </a:r>
            <a:r>
              <a:rPr lang="ru-RU" b="1" dirty="0">
                <a:solidFill>
                  <a:srgbClr val="FF0000"/>
                </a:solidFill>
              </a:rPr>
              <a:t>ан</a:t>
            </a:r>
            <a:r>
              <a:rPr lang="ru-RU" b="1" dirty="0">
                <a:solidFill>
                  <a:srgbClr val="002060"/>
                </a:solidFill>
              </a:rPr>
              <a:t>ый       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1)    Телефон – телефо</a:t>
            </a:r>
            <a:r>
              <a:rPr lang="ru-RU" b="1" dirty="0">
                <a:solidFill>
                  <a:srgbClr val="FF0000"/>
                </a:solidFill>
              </a:rPr>
              <a:t>нн</a:t>
            </a:r>
            <a:r>
              <a:rPr lang="ru-RU" b="1" dirty="0">
                <a:solidFill>
                  <a:srgbClr val="002060"/>
                </a:solidFill>
              </a:rPr>
              <a:t>ый</a:t>
            </a:r>
            <a:endParaRPr lang="ru-RU" dirty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Серебро – серебр</a:t>
            </a:r>
            <a:r>
              <a:rPr lang="ru-RU" b="1" dirty="0">
                <a:solidFill>
                  <a:srgbClr val="FF0000"/>
                </a:solidFill>
              </a:rPr>
              <a:t>ян</a:t>
            </a:r>
            <a:r>
              <a:rPr lang="ru-RU" b="1" dirty="0">
                <a:solidFill>
                  <a:srgbClr val="002060"/>
                </a:solidFill>
              </a:rPr>
              <a:t>ый         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Старина – стари</a:t>
            </a:r>
            <a:r>
              <a:rPr lang="ru-RU" b="1" dirty="0">
                <a:solidFill>
                  <a:srgbClr val="FF0000"/>
                </a:solidFill>
              </a:rPr>
              <a:t>нн</a:t>
            </a:r>
            <a:r>
              <a:rPr lang="ru-RU" b="1" dirty="0">
                <a:solidFill>
                  <a:srgbClr val="002060"/>
                </a:solidFill>
              </a:rPr>
              <a:t>ый</a:t>
            </a:r>
            <a:endParaRPr lang="ru-RU" dirty="0">
              <a:solidFill>
                <a:srgbClr val="002060"/>
              </a:solidFill>
            </a:endParaRPr>
          </a:p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dirty="0">
                <a:solidFill>
                  <a:srgbClr val="002060"/>
                </a:solidFill>
              </a:rPr>
              <a:t>2)   Лебедь – лебед</a:t>
            </a:r>
            <a:r>
              <a:rPr lang="ru-RU" b="1" dirty="0">
                <a:solidFill>
                  <a:srgbClr val="FF0000"/>
                </a:solidFill>
              </a:rPr>
              <a:t>ин</a:t>
            </a:r>
            <a:r>
              <a:rPr lang="ru-RU" b="1" dirty="0">
                <a:solidFill>
                  <a:srgbClr val="002060"/>
                </a:solidFill>
              </a:rPr>
              <a:t>ый  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2) Государство – </a:t>
            </a:r>
            <a:r>
              <a:rPr lang="en-US" b="1" dirty="0" smtClean="0">
                <a:solidFill>
                  <a:srgbClr val="002060"/>
                </a:solidFill>
              </a:rPr>
              <a:t> 						        </a:t>
            </a:r>
            <a:r>
              <a:rPr lang="ru-RU" b="1" dirty="0" smtClean="0">
                <a:solidFill>
                  <a:srgbClr val="002060"/>
                </a:solidFill>
              </a:rPr>
              <a:t>государств</a:t>
            </a:r>
            <a:r>
              <a:rPr lang="ru-RU" b="1" dirty="0" smtClean="0">
                <a:solidFill>
                  <a:srgbClr val="FF0000"/>
                </a:solidFill>
              </a:rPr>
              <a:t>енн</a:t>
            </a:r>
            <a:r>
              <a:rPr lang="ru-RU" b="1" dirty="0" smtClean="0">
                <a:solidFill>
                  <a:srgbClr val="002060"/>
                </a:solidFill>
              </a:rPr>
              <a:t>ый</a:t>
            </a:r>
            <a:endParaRPr lang="ru-RU" dirty="0">
              <a:solidFill>
                <a:srgbClr val="002060"/>
              </a:solidFill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Зверь – звер</a:t>
            </a:r>
            <a:r>
              <a:rPr lang="ru-RU" b="1" dirty="0">
                <a:solidFill>
                  <a:srgbClr val="FF0000"/>
                </a:solidFill>
              </a:rPr>
              <a:t>ин</a:t>
            </a:r>
            <a:r>
              <a:rPr lang="ru-RU" b="1" dirty="0">
                <a:solidFill>
                  <a:srgbClr val="002060"/>
                </a:solidFill>
              </a:rPr>
              <a:t>ый              </a:t>
            </a:r>
            <a:r>
              <a:rPr lang="en-US" b="1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Станция - </a:t>
            </a:r>
            <a:r>
              <a:rPr lang="en-US" b="1" dirty="0" smtClean="0">
                <a:solidFill>
                  <a:srgbClr val="002060"/>
                </a:solidFill>
              </a:rPr>
              <a:t> 								</a:t>
            </a:r>
            <a:r>
              <a:rPr lang="ru-RU" b="1" dirty="0" smtClean="0">
                <a:solidFill>
                  <a:srgbClr val="002060"/>
                </a:solidFill>
              </a:rPr>
              <a:t>станци</a:t>
            </a:r>
            <a:r>
              <a:rPr lang="ru-RU" b="1" dirty="0" smtClean="0">
                <a:solidFill>
                  <a:srgbClr val="FF0000"/>
                </a:solidFill>
              </a:rPr>
              <a:t>онн</a:t>
            </a:r>
            <a:r>
              <a:rPr lang="ru-RU" b="1" dirty="0" smtClean="0">
                <a:solidFill>
                  <a:srgbClr val="002060"/>
                </a:solidFill>
              </a:rPr>
              <a:t>ый </a:t>
            </a:r>
            <a:endParaRPr lang="ru-RU" dirty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dirty="0"/>
              <a:t>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Станция «Теоретическая»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4">
              <a:buNone/>
            </a:pPr>
            <a:r>
              <a:rPr lang="ru-RU" sz="2600" b="1" dirty="0" smtClean="0">
                <a:solidFill>
                  <a:schemeClr val="accent5"/>
                </a:solidFill>
              </a:rPr>
              <a:t>-НН- в суффиксах прилагательных пишется:</a:t>
            </a:r>
          </a:p>
          <a:p>
            <a:pPr>
              <a:buNone/>
            </a:pPr>
            <a:r>
              <a:rPr lang="ru-RU" sz="2600" b="1" dirty="0" smtClean="0"/>
              <a:t>1. На стыке образующей основы на </a:t>
            </a:r>
            <a:r>
              <a:rPr lang="ru-RU" sz="2600" b="1" dirty="0" smtClean="0">
                <a:solidFill>
                  <a:schemeClr val="tx2"/>
                </a:solidFill>
              </a:rPr>
              <a:t>–Н-</a:t>
            </a:r>
            <a:r>
              <a:rPr lang="ru-RU" sz="2600" b="1" dirty="0" smtClean="0"/>
              <a:t> и суффикса </a:t>
            </a:r>
            <a:r>
              <a:rPr lang="ru-RU" sz="2600" b="1" dirty="0" smtClean="0">
                <a:solidFill>
                  <a:schemeClr val="tx2"/>
                </a:solidFill>
              </a:rPr>
              <a:t>–Н-</a:t>
            </a:r>
            <a:r>
              <a:rPr lang="ru-RU" sz="2600" b="1" dirty="0" smtClean="0"/>
              <a:t>.</a:t>
            </a:r>
          </a:p>
          <a:p>
            <a:pPr>
              <a:buNone/>
            </a:pPr>
            <a:r>
              <a:rPr lang="ru-RU" sz="2600" b="1" dirty="0" smtClean="0"/>
              <a:t>2. В прилагательных, образованных от существительных с помощью суффиксов </a:t>
            </a:r>
            <a:r>
              <a:rPr lang="ru-RU" sz="2600" b="1" dirty="0" smtClean="0">
                <a:solidFill>
                  <a:schemeClr val="tx2"/>
                </a:solidFill>
              </a:rPr>
              <a:t>-ОНН-</a:t>
            </a:r>
            <a:r>
              <a:rPr lang="ru-RU" sz="2600" b="1" dirty="0" smtClean="0"/>
              <a:t> и </a:t>
            </a:r>
            <a:r>
              <a:rPr lang="ru-RU" sz="2600" b="1" dirty="0" smtClean="0">
                <a:solidFill>
                  <a:schemeClr val="tx2"/>
                </a:solidFill>
              </a:rPr>
              <a:t>–ЕНН</a:t>
            </a:r>
            <a:r>
              <a:rPr lang="ru-RU" sz="2600" b="1" dirty="0" smtClean="0"/>
              <a:t>.</a:t>
            </a:r>
          </a:p>
          <a:p>
            <a:pPr>
              <a:buNone/>
            </a:pPr>
            <a:r>
              <a:rPr lang="ru-RU" sz="2600" b="1" dirty="0" smtClean="0"/>
              <a:t>                 Исключения: </a:t>
            </a:r>
            <a:r>
              <a:rPr lang="ru-RU" sz="2600" b="1" dirty="0" smtClean="0">
                <a:solidFill>
                  <a:srgbClr val="00B050"/>
                </a:solidFill>
              </a:rPr>
              <a:t>свиной, ветреный, юный.</a:t>
            </a:r>
            <a:endParaRPr lang="en-US" sz="2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             </a:t>
            </a:r>
            <a:r>
              <a:rPr lang="ru-RU" b="1" dirty="0" smtClean="0">
                <a:solidFill>
                  <a:schemeClr val="tx2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Н- пишется в прилагательных:</a:t>
            </a:r>
          </a:p>
          <a:p>
            <a:r>
              <a:rPr lang="ru-RU" b="1" dirty="0" smtClean="0"/>
              <a:t>1. С  суффиксами</a:t>
            </a:r>
            <a:r>
              <a:rPr lang="ru-RU" b="1" dirty="0" smtClean="0">
                <a:solidFill>
                  <a:schemeClr val="tx2"/>
                </a:solidFill>
              </a:rPr>
              <a:t> –АН-, -ЯН-.</a:t>
            </a:r>
          </a:p>
          <a:p>
            <a:r>
              <a:rPr lang="ru-RU" b="1" dirty="0" smtClean="0"/>
              <a:t>2. С суффиксом</a:t>
            </a:r>
            <a:r>
              <a:rPr lang="ru-RU" b="1" dirty="0" smtClean="0">
                <a:solidFill>
                  <a:schemeClr val="tx2"/>
                </a:solidFill>
              </a:rPr>
              <a:t> –ИН-  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              </a:t>
            </a:r>
            <a:r>
              <a:rPr lang="ru-RU" b="1" dirty="0" smtClean="0"/>
              <a:t>Исключения: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стеклянный, </a:t>
            </a:r>
            <a:r>
              <a:rPr lang="en-US" b="1" dirty="0" smtClean="0">
                <a:solidFill>
                  <a:srgbClr val="00B050"/>
                </a:solidFill>
              </a:rPr>
              <a:t>  						</a:t>
            </a:r>
            <a:r>
              <a:rPr lang="ru-RU" b="1" dirty="0" smtClean="0">
                <a:solidFill>
                  <a:srgbClr val="00B050"/>
                </a:solidFill>
              </a:rPr>
              <a:t>деревянный, оловянный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Опорный конспект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700" dirty="0" smtClean="0">
                <a:solidFill>
                  <a:schemeClr val="tx2"/>
                </a:solidFill>
              </a:rPr>
              <a:t> </a:t>
            </a:r>
            <a:r>
              <a:rPr lang="en-US" sz="700" dirty="0" smtClean="0">
                <a:solidFill>
                  <a:schemeClr val="tx2"/>
                </a:solidFill>
              </a:rPr>
              <a:t>                                                                            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700" dirty="0" smtClean="0">
                <a:solidFill>
                  <a:schemeClr val="tx2"/>
                </a:solidFill>
              </a:rPr>
              <a:t>                                                      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НН- 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-Н-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/>
              <a:t>                                </a:t>
            </a:r>
            <a:endParaRPr lang="en-US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Основа на </a:t>
            </a:r>
            <a:r>
              <a:rPr lang="ru-RU" b="1" dirty="0" smtClean="0">
                <a:solidFill>
                  <a:srgbClr val="00B050"/>
                </a:solidFill>
              </a:rPr>
              <a:t>–Н- </a:t>
            </a:r>
            <a:r>
              <a:rPr lang="en-US" b="1" dirty="0" smtClean="0"/>
              <a:t>+</a:t>
            </a:r>
            <a:r>
              <a:rPr lang="ru-RU" b="1" dirty="0" smtClean="0"/>
              <a:t>                  </a:t>
            </a:r>
            <a:r>
              <a:rPr lang="en-US" b="1" dirty="0" smtClean="0"/>
              <a:t>       </a:t>
            </a:r>
            <a:r>
              <a:rPr lang="ru-RU" b="1" dirty="0" smtClean="0"/>
              <a:t> 1. Суффикс </a:t>
            </a:r>
            <a:r>
              <a:rPr lang="ru-RU" b="1" dirty="0" smtClean="0">
                <a:solidFill>
                  <a:schemeClr val="tx2"/>
                </a:solidFill>
              </a:rPr>
              <a:t>–</a:t>
            </a:r>
            <a:r>
              <a:rPr lang="ru-RU" b="1" dirty="0" smtClean="0">
                <a:solidFill>
                  <a:srgbClr val="00B050"/>
                </a:solidFill>
              </a:rPr>
              <a:t>ИН- . 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/>
              <a:t>        суффикс </a:t>
            </a:r>
            <a:r>
              <a:rPr lang="ru-RU" b="1" dirty="0" smtClean="0">
                <a:solidFill>
                  <a:srgbClr val="00B050"/>
                </a:solidFill>
              </a:rPr>
              <a:t>–Н-.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/>
              <a:t>   Исключения: </a:t>
            </a:r>
            <a:r>
              <a:rPr lang="ru-RU" b="1" dirty="0" smtClean="0">
                <a:solidFill>
                  <a:srgbClr val="C00000"/>
                </a:solidFill>
              </a:rPr>
              <a:t>свиной, юный.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/>
              <a:t>2. Суффиксы</a:t>
            </a:r>
            <a:r>
              <a:rPr lang="ru-RU" b="1" dirty="0" smtClean="0">
                <a:solidFill>
                  <a:schemeClr val="tx2"/>
                </a:solidFill>
              </a:rPr>
              <a:t> –</a:t>
            </a:r>
            <a:r>
              <a:rPr lang="ru-RU" b="1" dirty="0" smtClean="0">
                <a:solidFill>
                  <a:srgbClr val="00B050"/>
                </a:solidFill>
              </a:rPr>
              <a:t>ОНН- и –ЕНН-.    </a:t>
            </a:r>
            <a:r>
              <a:rPr lang="en-US" b="1" dirty="0" smtClean="0">
                <a:solidFill>
                  <a:srgbClr val="00B050"/>
                </a:solidFill>
              </a:rPr>
              <a:t>     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/>
              <a:t>2. Суффиксы</a:t>
            </a:r>
            <a:r>
              <a:rPr lang="ru-RU" b="1" dirty="0" smtClean="0">
                <a:solidFill>
                  <a:schemeClr val="tx2"/>
                </a:solidFill>
              </a:rPr>
              <a:t> –</a:t>
            </a:r>
            <a:r>
              <a:rPr lang="ru-RU" b="1" dirty="0" smtClean="0">
                <a:solidFill>
                  <a:srgbClr val="00B050"/>
                </a:solidFill>
              </a:rPr>
              <a:t>АН-,ЯН-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/>
              <a:t>      Исключение: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ветреный,               </a:t>
            </a:r>
            <a:r>
              <a:rPr lang="ru-RU" b="1" dirty="0" smtClean="0"/>
              <a:t>Исключения: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700" b="1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но 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безветренный.</a:t>
            </a:r>
            <a:r>
              <a:rPr lang="ru-RU" sz="700" b="1" dirty="0" smtClean="0">
                <a:solidFill>
                  <a:srgbClr val="C00000"/>
                </a:solidFill>
              </a:rPr>
              <a:t>                                                                                </a:t>
            </a:r>
            <a:r>
              <a:rPr lang="ru-RU" sz="700" dirty="0" smtClean="0">
                <a:solidFill>
                  <a:srgbClr val="C00000"/>
                </a:solidFill>
              </a:rPr>
              <a:t>                      </a:t>
            </a:r>
            <a:r>
              <a:rPr lang="ru-RU" b="1" dirty="0" smtClean="0">
                <a:solidFill>
                  <a:srgbClr val="C00000"/>
                </a:solidFill>
              </a:rPr>
              <a:t>оловянный,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деревянный,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                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стеклянный.                                                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«Практическая»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hlink"/>
              </a:solidFill>
            </a:endParaRPr>
          </a:p>
          <a:p>
            <a:endParaRPr lang="en-US" dirty="0">
              <a:solidFill>
                <a:schemeClr val="hlink"/>
              </a:solidFill>
            </a:endParaRPr>
          </a:p>
          <a:p>
            <a:r>
              <a:rPr lang="en-US" dirty="0" smtClean="0">
                <a:solidFill>
                  <a:schemeClr val="hlink"/>
                </a:solidFill>
              </a:rPr>
              <a:t>                                  </a:t>
            </a:r>
            <a:r>
              <a:rPr lang="ru-RU" sz="9200" dirty="0" smtClean="0">
                <a:solidFill>
                  <a:schemeClr val="hlink"/>
                </a:solidFill>
              </a:rPr>
              <a:t>Задания 1 уровня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Вставьте пропущенные буквы, выделите суффиксы.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а) утре..</a:t>
            </a:r>
            <a:r>
              <a:rPr lang="ru-RU" dirty="0" err="1" smtClean="0"/>
              <a:t>ий</a:t>
            </a:r>
            <a:r>
              <a:rPr lang="ru-RU" dirty="0" smtClean="0"/>
              <a:t>, мыши..</a:t>
            </a:r>
            <a:r>
              <a:rPr lang="ru-RU" dirty="0" err="1" smtClean="0"/>
              <a:t>ый</a:t>
            </a:r>
            <a:r>
              <a:rPr lang="ru-RU" dirty="0" smtClean="0"/>
              <a:t>, кури..</a:t>
            </a:r>
            <a:r>
              <a:rPr lang="ru-RU" dirty="0" err="1" smtClean="0"/>
              <a:t>ый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б) кожа..</a:t>
            </a:r>
            <a:r>
              <a:rPr lang="ru-RU" dirty="0" err="1" smtClean="0"/>
              <a:t>ый</a:t>
            </a:r>
            <a:r>
              <a:rPr lang="ru-RU" dirty="0" smtClean="0"/>
              <a:t>, </a:t>
            </a:r>
            <a:r>
              <a:rPr lang="ru-RU" dirty="0" err="1" smtClean="0"/>
              <a:t>пламе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, </a:t>
            </a:r>
            <a:r>
              <a:rPr lang="ru-RU" dirty="0" err="1" smtClean="0"/>
              <a:t>оловя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жестя</a:t>
            </a:r>
            <a:r>
              <a:rPr lang="ru-RU" dirty="0" smtClean="0"/>
              <a:t>..ой, </a:t>
            </a:r>
            <a:r>
              <a:rPr lang="ru-RU" dirty="0" err="1" smtClean="0"/>
              <a:t>це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, дли..</a:t>
            </a:r>
            <a:r>
              <a:rPr lang="ru-RU" dirty="0" err="1" smtClean="0"/>
              <a:t>ый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hlink"/>
              </a:solidFill>
            </a:endParaRPr>
          </a:p>
          <a:p>
            <a:endParaRPr lang="en-US" dirty="0">
              <a:solidFill>
                <a:schemeClr val="hlink"/>
              </a:solidFill>
            </a:endParaRPr>
          </a:p>
          <a:p>
            <a:r>
              <a:rPr lang="en-US" dirty="0" smtClean="0">
                <a:solidFill>
                  <a:schemeClr val="hlink"/>
                </a:solidFill>
              </a:rPr>
              <a:t>                                         </a:t>
            </a:r>
            <a:r>
              <a:rPr lang="ru-RU" sz="9200" dirty="0" smtClean="0">
                <a:solidFill>
                  <a:schemeClr val="hlink"/>
                </a:solidFill>
              </a:rPr>
              <a:t>Задания 2 уровня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Образуйте прилагательные от существительных, объясните графически выбор –Н- и –НН-.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а) береста, чугун, глина, клюква;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Б) лимон, кость, кухня, телефон;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В) журавль, петух, дерево, серебро.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«Практическая»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Проверка.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hlink"/>
                </a:solidFill>
              </a:rPr>
              <a:t> </a:t>
            </a:r>
            <a:endParaRPr lang="en-US" dirty="0" smtClean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                                      </a:t>
            </a:r>
          </a:p>
          <a:p>
            <a:r>
              <a:rPr lang="ru-RU" sz="12000" dirty="0" smtClean="0">
                <a:solidFill>
                  <a:schemeClr val="hlink"/>
                </a:solidFill>
              </a:rPr>
              <a:t>Задания 1 уровня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а) утр</a:t>
            </a:r>
            <a:r>
              <a:rPr lang="ru-RU" dirty="0" smtClean="0">
                <a:solidFill>
                  <a:srgbClr val="FF0000"/>
                </a:solidFill>
              </a:rPr>
              <a:t>енн</a:t>
            </a:r>
            <a:r>
              <a:rPr lang="ru-RU" dirty="0" smtClean="0"/>
              <a:t>ий, мыш</a:t>
            </a:r>
            <a:r>
              <a:rPr lang="ru-RU" dirty="0" smtClean="0">
                <a:solidFill>
                  <a:srgbClr val="FF0000"/>
                </a:solidFill>
              </a:rPr>
              <a:t>ин</a:t>
            </a:r>
            <a:r>
              <a:rPr lang="ru-RU" dirty="0" smtClean="0"/>
              <a:t>ый, кур</a:t>
            </a:r>
            <a:r>
              <a:rPr lang="ru-RU" dirty="0" smtClean="0">
                <a:solidFill>
                  <a:srgbClr val="FF0000"/>
                </a:solidFill>
              </a:rPr>
              <a:t>ин</a:t>
            </a:r>
            <a:r>
              <a:rPr lang="ru-RU" dirty="0" smtClean="0"/>
              <a:t>ый;</a:t>
            </a:r>
          </a:p>
          <a:p>
            <a:pPr>
              <a:buNone/>
            </a:pPr>
            <a:r>
              <a:rPr lang="ru-RU" dirty="0" smtClean="0"/>
              <a:t>б) кож</a:t>
            </a:r>
            <a:r>
              <a:rPr lang="ru-RU" dirty="0" smtClean="0">
                <a:solidFill>
                  <a:srgbClr val="FF0000"/>
                </a:solidFill>
              </a:rPr>
              <a:t>ан</a:t>
            </a:r>
            <a:r>
              <a:rPr lang="ru-RU" dirty="0" smtClean="0"/>
              <a:t>ый, плам</a:t>
            </a:r>
            <a:r>
              <a:rPr lang="ru-RU" dirty="0" smtClean="0">
                <a:solidFill>
                  <a:srgbClr val="FF0000"/>
                </a:solidFill>
              </a:rPr>
              <a:t>енн</a:t>
            </a:r>
            <a:r>
              <a:rPr lang="ru-RU" dirty="0" smtClean="0"/>
              <a:t>ый, олов</a:t>
            </a:r>
            <a:r>
              <a:rPr lang="ru-RU" dirty="0" smtClean="0">
                <a:solidFill>
                  <a:srgbClr val="FF0000"/>
                </a:solidFill>
              </a:rPr>
              <a:t>янн</a:t>
            </a:r>
            <a:r>
              <a:rPr lang="ru-RU" dirty="0" smtClean="0"/>
              <a:t>ый;</a:t>
            </a:r>
          </a:p>
          <a:p>
            <a:pPr>
              <a:buNone/>
            </a:pPr>
            <a:r>
              <a:rPr lang="ru-RU" dirty="0" smtClean="0"/>
              <a:t>в) жест</a:t>
            </a:r>
            <a:r>
              <a:rPr lang="ru-RU" dirty="0" smtClean="0">
                <a:solidFill>
                  <a:srgbClr val="FF0000"/>
                </a:solidFill>
              </a:rPr>
              <a:t>ян</a:t>
            </a:r>
            <a:r>
              <a:rPr lang="ru-RU" dirty="0" smtClean="0"/>
              <a:t>ой, цен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ый, длин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ый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hlink"/>
                </a:solidFill>
              </a:rPr>
              <a:t>Задания 2 уровня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а) берест</a:t>
            </a:r>
            <a:r>
              <a:rPr lang="ru-RU" dirty="0" smtClean="0">
                <a:solidFill>
                  <a:srgbClr val="FF0000"/>
                </a:solidFill>
              </a:rPr>
              <a:t>ян</a:t>
            </a:r>
            <a:r>
              <a:rPr lang="ru-RU" dirty="0" smtClean="0"/>
              <a:t>ой, чугун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ый, глин</a:t>
            </a:r>
            <a:r>
              <a:rPr lang="ru-RU" dirty="0" smtClean="0">
                <a:solidFill>
                  <a:srgbClr val="FF0000"/>
                </a:solidFill>
              </a:rPr>
              <a:t>ян</a:t>
            </a:r>
            <a:r>
              <a:rPr lang="ru-RU" dirty="0" smtClean="0"/>
              <a:t>ый, клюкв</a:t>
            </a:r>
            <a:r>
              <a:rPr lang="ru-RU" dirty="0" smtClean="0">
                <a:solidFill>
                  <a:srgbClr val="FF0000"/>
                </a:solidFill>
              </a:rPr>
              <a:t>енн</a:t>
            </a:r>
            <a:r>
              <a:rPr lang="ru-RU" dirty="0" smtClean="0"/>
              <a:t>ый;</a:t>
            </a:r>
          </a:p>
          <a:p>
            <a:pPr>
              <a:buNone/>
            </a:pPr>
            <a:r>
              <a:rPr lang="ru-RU" dirty="0" smtClean="0"/>
              <a:t>б) лимон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ый, кост</a:t>
            </a:r>
            <a:r>
              <a:rPr lang="ru-RU" dirty="0" smtClean="0">
                <a:solidFill>
                  <a:srgbClr val="FF0000"/>
                </a:solidFill>
              </a:rPr>
              <a:t>ян</a:t>
            </a:r>
            <a:r>
              <a:rPr lang="ru-RU" dirty="0" smtClean="0"/>
              <a:t>ой, кух</a:t>
            </a:r>
            <a:r>
              <a:rPr lang="ru-RU" dirty="0" smtClean="0">
                <a:solidFill>
                  <a:srgbClr val="FF0000"/>
                </a:solidFill>
              </a:rPr>
              <a:t>онн</a:t>
            </a:r>
            <a:r>
              <a:rPr lang="ru-RU" dirty="0" smtClean="0"/>
              <a:t>ый, телефон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ый;</a:t>
            </a:r>
          </a:p>
          <a:p>
            <a:pPr>
              <a:buNone/>
            </a:pPr>
            <a:r>
              <a:rPr lang="ru-RU" dirty="0" smtClean="0"/>
              <a:t>в) журавл</a:t>
            </a:r>
            <a:r>
              <a:rPr lang="ru-RU" dirty="0" smtClean="0">
                <a:solidFill>
                  <a:srgbClr val="FF0000"/>
                </a:solidFill>
              </a:rPr>
              <a:t>ин</a:t>
            </a:r>
            <a:r>
              <a:rPr lang="ru-RU" dirty="0" smtClean="0"/>
              <a:t>ый, петуш</a:t>
            </a:r>
            <a:r>
              <a:rPr lang="ru-RU" dirty="0" smtClean="0">
                <a:solidFill>
                  <a:srgbClr val="FF0000"/>
                </a:solidFill>
              </a:rPr>
              <a:t>ин</a:t>
            </a:r>
            <a:r>
              <a:rPr lang="ru-RU" dirty="0" smtClean="0"/>
              <a:t>ый, дерев</a:t>
            </a:r>
            <a:r>
              <a:rPr lang="ru-RU" dirty="0" smtClean="0">
                <a:solidFill>
                  <a:srgbClr val="FF0000"/>
                </a:solidFill>
              </a:rPr>
              <a:t>янн</a:t>
            </a:r>
            <a:r>
              <a:rPr lang="ru-RU" dirty="0" smtClean="0"/>
              <a:t>ый, серебр</a:t>
            </a:r>
            <a:r>
              <a:rPr lang="ru-RU" dirty="0" smtClean="0">
                <a:solidFill>
                  <a:srgbClr val="FF0000"/>
                </a:solidFill>
              </a:rPr>
              <a:t>ян</a:t>
            </a:r>
            <a:r>
              <a:rPr lang="ru-RU" dirty="0" smtClean="0"/>
              <a:t>ый.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«Игровая»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«Четвёртый лишний»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Устно вставьте пропущенные буквы, найдите «четвёртое лишнее».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ржа..ой, </a:t>
            </a:r>
            <a:r>
              <a:rPr lang="ru-RU" dirty="0" err="1" smtClean="0"/>
              <a:t>волося</a:t>
            </a:r>
            <a:r>
              <a:rPr lang="ru-RU" dirty="0" smtClean="0"/>
              <a:t>..ой, зелё..</a:t>
            </a:r>
            <a:r>
              <a:rPr lang="ru-RU" dirty="0" err="1" smtClean="0"/>
              <a:t>ый</a:t>
            </a:r>
            <a:r>
              <a:rPr lang="ru-RU" dirty="0" smtClean="0"/>
              <a:t>, тыкве..</a:t>
            </a:r>
            <a:r>
              <a:rPr lang="ru-RU" dirty="0" err="1" smtClean="0"/>
              <a:t>ый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б) обеде..</a:t>
            </a:r>
            <a:r>
              <a:rPr lang="ru-RU" dirty="0" err="1" smtClean="0"/>
              <a:t>ый</a:t>
            </a:r>
            <a:r>
              <a:rPr lang="ru-RU" dirty="0" smtClean="0"/>
              <a:t>, обществе..</a:t>
            </a:r>
            <a:r>
              <a:rPr lang="ru-RU" dirty="0" err="1" smtClean="0"/>
              <a:t>ый</a:t>
            </a:r>
            <a:r>
              <a:rPr lang="ru-RU" dirty="0" smtClean="0"/>
              <a:t>, ветре..</a:t>
            </a:r>
            <a:r>
              <a:rPr lang="ru-RU" dirty="0" err="1" smtClean="0"/>
              <a:t>ый</a:t>
            </a:r>
            <a:r>
              <a:rPr lang="ru-RU" dirty="0" smtClean="0"/>
              <a:t>, </a:t>
            </a:r>
            <a:r>
              <a:rPr lang="ru-RU" dirty="0" err="1" smtClean="0"/>
              <a:t>безветре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пчели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, муравьи..</a:t>
            </a:r>
            <a:r>
              <a:rPr lang="ru-RU" dirty="0" err="1" smtClean="0"/>
              <a:t>ый</a:t>
            </a:r>
            <a:r>
              <a:rPr lang="ru-RU" dirty="0" smtClean="0"/>
              <a:t>, со..</a:t>
            </a:r>
            <a:r>
              <a:rPr lang="ru-RU" dirty="0" err="1" smtClean="0"/>
              <a:t>ый</a:t>
            </a:r>
            <a:r>
              <a:rPr lang="ru-RU" dirty="0" smtClean="0"/>
              <a:t>, лебеди..</a:t>
            </a:r>
            <a:r>
              <a:rPr lang="ru-RU" dirty="0" err="1" smtClean="0"/>
              <a:t>ый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«Игровая»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Проверка.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«Четвёртый лишний»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а)  тыкв</a:t>
            </a:r>
            <a:r>
              <a:rPr lang="ru-RU" dirty="0" smtClean="0">
                <a:solidFill>
                  <a:srgbClr val="FF0000"/>
                </a:solidFill>
              </a:rPr>
              <a:t>енн</a:t>
            </a:r>
            <a:r>
              <a:rPr lang="ru-RU" dirty="0" smtClean="0"/>
              <a:t>ый; </a:t>
            </a:r>
          </a:p>
          <a:p>
            <a:pPr>
              <a:buNone/>
            </a:pPr>
            <a:r>
              <a:rPr lang="ru-RU" dirty="0" smtClean="0"/>
              <a:t>                          б)  ветре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ый;</a:t>
            </a:r>
          </a:p>
          <a:p>
            <a:pPr>
              <a:buNone/>
            </a:pPr>
            <a:r>
              <a:rPr lang="ru-RU" dirty="0" smtClean="0"/>
              <a:t>                          в)  со</a:t>
            </a:r>
            <a:r>
              <a:rPr lang="ru-RU" dirty="0" smtClean="0">
                <a:solidFill>
                  <a:srgbClr val="FF3300"/>
                </a:solidFill>
              </a:rPr>
              <a:t>нн</a:t>
            </a:r>
            <a:r>
              <a:rPr lang="ru-RU" dirty="0" smtClean="0"/>
              <a:t>ый.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</TotalTime>
  <Words>710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урока.</vt:lpstr>
      <vt:lpstr>В Город Грамотеев</vt:lpstr>
      <vt:lpstr>Станция «Исследовательская»</vt:lpstr>
      <vt:lpstr>Станция «Теоретическая»</vt:lpstr>
      <vt:lpstr>Опорный конспект</vt:lpstr>
      <vt:lpstr>Станция «Практическая»</vt:lpstr>
      <vt:lpstr>Станция «Практическая» Проверка.</vt:lpstr>
      <vt:lpstr>Станция «Игровая»</vt:lpstr>
      <vt:lpstr>Станция «Игровая» Проверка.</vt:lpstr>
      <vt:lpstr>Станция «Тестовая»</vt:lpstr>
      <vt:lpstr>Станция «Тестовая» Проверка.</vt:lpstr>
      <vt:lpstr>Станция « Контрольная» </vt:lpstr>
      <vt:lpstr>Приехали!</vt:lpstr>
      <vt:lpstr>Итоги урока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урока-</dc:title>
  <dc:creator>SamLab.ws</dc:creator>
  <cp:lastModifiedBy>User</cp:lastModifiedBy>
  <cp:revision>15</cp:revision>
  <dcterms:created xsi:type="dcterms:W3CDTF">2012-11-08T14:22:39Z</dcterms:created>
  <dcterms:modified xsi:type="dcterms:W3CDTF">2015-09-20T14:29:07Z</dcterms:modified>
</cp:coreProperties>
</file>