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14"/>
  </p:notesMasterIdLst>
  <p:sldIdLst>
    <p:sldId id="267" r:id="rId2"/>
    <p:sldId id="256" r:id="rId3"/>
    <p:sldId id="265" r:id="rId4"/>
    <p:sldId id="266" r:id="rId5"/>
    <p:sldId id="257" r:id="rId6"/>
    <p:sldId id="258" r:id="rId7"/>
    <p:sldId id="259" r:id="rId8"/>
    <p:sldId id="261" r:id="rId9"/>
    <p:sldId id="264" r:id="rId10"/>
    <p:sldId id="262" r:id="rId11"/>
    <p:sldId id="263" r:id="rId12"/>
    <p:sldId id="268" r:id="rId1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6029" autoAdjust="0"/>
    <p:restoredTop sz="94671" autoAdjust="0"/>
  </p:normalViewPr>
  <p:slideViewPr>
    <p:cSldViewPr>
      <p:cViewPr>
        <p:scale>
          <a:sx n="81" d="100"/>
          <a:sy n="81" d="100"/>
        </p:scale>
        <p:origin x="-174" y="1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62C294-A214-463F-A9E1-459CA172F945}" type="datetimeFigureOut">
              <a:rPr lang="ru-RU" smtClean="0"/>
              <a:pPr/>
              <a:t>31.10.2015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AEEBF5-2B15-42C6-90B2-69139F59C7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639604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AEEBF5-2B15-42C6-90B2-69139F59C7F3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772358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Овал 8"/>
          <p:cNvSpPr/>
          <p:nvPr/>
        </p:nvSpPr>
        <p:spPr>
          <a:xfrm>
            <a:off x="1157288" y="1344613"/>
            <a:ext cx="63500" cy="65087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6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8945EFC-41C3-4F6D-8A58-2C1D7184E64D}" type="datetimeFigureOut">
              <a:rPr lang="ru-RU"/>
              <a:pPr>
                <a:defRPr/>
              </a:pPr>
              <a:t>31.10.2015</a:t>
            </a:fld>
            <a:endParaRPr lang="ru-RU"/>
          </a:p>
        </p:txBody>
      </p:sp>
      <p:sp>
        <p:nvSpPr>
          <p:cNvPr id="7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F76637C-3A0F-4C42-95B7-740CD17503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A77323-E02B-4937-BF29-93DD7993D3D5}" type="datetimeFigureOut">
              <a:rPr lang="ru-RU"/>
              <a:pPr>
                <a:defRPr/>
              </a:pPr>
              <a:t>31.10.2015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CB6DC3-603A-40D2-8EAD-E69C8F3F3E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02DFB5-96B5-4C18-A60A-12FE190892F6}" type="datetimeFigureOut">
              <a:rPr lang="ru-RU"/>
              <a:pPr>
                <a:defRPr/>
              </a:pPr>
              <a:t>31.10.2015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8AAC0A-1583-46B5-B5EE-3C3590F31F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66D7CE-6E16-4D49-A912-0DD47D50F707}" type="datetimeFigureOut">
              <a:rPr lang="ru-RU"/>
              <a:pPr>
                <a:defRPr/>
              </a:pPr>
              <a:t>31.10.2015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7185DC-EF70-4947-A838-00AC7643F4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6"/>
          <p:cNvSpPr/>
          <p:nvPr/>
        </p:nvSpPr>
        <p:spPr>
          <a:xfrm>
            <a:off x="2282825" y="0"/>
            <a:ext cx="68580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9"/>
          <p:cNvSpPr/>
          <p:nvPr/>
        </p:nvSpPr>
        <p:spPr bwMode="invGray">
          <a:xfrm>
            <a:off x="2286000" y="0"/>
            <a:ext cx="762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Овал 8"/>
          <p:cNvSpPr/>
          <p:nvPr/>
        </p:nvSpPr>
        <p:spPr>
          <a:xfrm>
            <a:off x="2408238" y="2746375"/>
            <a:ext cx="63500" cy="63500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6BFFDE6-3E9A-4CB8-8D56-7FBB04DF51AC}" type="datetimeFigureOut">
              <a:rPr lang="ru-RU"/>
              <a:pPr>
                <a:defRPr/>
              </a:pPr>
              <a:t>31.10.2015</a:t>
            </a:fld>
            <a:endParaRPr lang="ru-RU"/>
          </a:p>
        </p:txBody>
      </p:sp>
      <p:sp>
        <p:nvSpPr>
          <p:cNvPr id="9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EE9436F-6D6D-4E18-A7CA-B9F7D97F9E4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E8C6C5-A310-4D74-A04C-2C467689803B}" type="datetimeFigureOut">
              <a:rPr lang="ru-RU"/>
              <a:pPr>
                <a:defRPr/>
              </a:pPr>
              <a:t>31.10.2015</a:t>
            </a:fld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2A9BE6-EF17-4550-B235-D10FDC471C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/>
          <a:lstStyle>
            <a:lvl1pPr algn="ctr">
              <a:defRPr sz="4500" b="1" cap="none" baseline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585820D-EADD-4FA4-B6DF-E366F09C7720}" type="datetimeFigureOut">
              <a:rPr lang="ru-RU"/>
              <a:pPr>
                <a:defRPr/>
              </a:pPr>
              <a:t>31.10.2015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89CB923-08F9-4861-9E50-C956DC5071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9404F9-4097-4292-BCB5-498466976B09}" type="datetimeFigureOut">
              <a:rPr lang="ru-RU"/>
              <a:pPr>
                <a:defRPr/>
              </a:pPr>
              <a:t>31.10.2015</a:t>
            </a:fld>
            <a:endParaRPr lang="ru-RU"/>
          </a:p>
        </p:txBody>
      </p:sp>
      <p:sp>
        <p:nvSpPr>
          <p:cNvPr id="4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DBD228-BF76-43BD-A621-EB49E6A53D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4"/>
          <p:cNvSpPr/>
          <p:nvPr/>
        </p:nvSpPr>
        <p:spPr>
          <a:xfrm>
            <a:off x="1014413" y="0"/>
            <a:ext cx="8129587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Прямоугольник 5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D56A84E-EC92-4C5C-AB1B-A27798C2FEB9}" type="datetimeFigureOut">
              <a:rPr lang="ru-RU"/>
              <a:pPr>
                <a:defRPr/>
              </a:pPr>
              <a:t>31.10.2015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2F01564-E021-4E45-9F58-75EC97B0FE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16AF566-0E58-4686-B8DF-1E0708677792}" type="datetimeFigureOut">
              <a:rPr lang="ru-RU"/>
              <a:pPr>
                <a:defRPr/>
              </a:pPr>
              <a:t>31.10.2015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7A63609-DEFD-4D84-A9E5-85D672CF35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tIns="274320">
            <a:normAutofit/>
          </a:bodyPr>
          <a:lstStyle>
            <a:extLst/>
          </a:lstStyle>
          <a:p>
            <a:pPr indent="-283464" fontAlgn="auto">
              <a:lnSpc>
                <a:spcPts val="3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defRPr/>
            </a:pPr>
            <a:endParaRPr lang="en-US" sz="3200">
              <a:latin typeface="+mn-lt"/>
            </a:endParaRPr>
          </a:p>
        </p:txBody>
      </p:sp>
      <p:sp>
        <p:nvSpPr>
          <p:cNvPr id="6" name="Блок-схема: процесс 8"/>
          <p:cNvSpPr/>
          <p:nvPr/>
        </p:nvSpPr>
        <p:spPr>
          <a:xfrm rot="19468671">
            <a:off x="396875" y="954088"/>
            <a:ext cx="685800" cy="204787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Блок-схема: процесс 9"/>
          <p:cNvSpPr/>
          <p:nvPr/>
        </p:nvSpPr>
        <p:spPr>
          <a:xfrm rot="2103354" flipH="1">
            <a:off x="5003800" y="936625"/>
            <a:ext cx="649288" cy="204788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tIns="274320">
            <a:normAutofit/>
          </a:bodyPr>
          <a:lstStyle>
            <a:lvl1pPr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F54EFB3-6970-4513-9DAB-5C48E31F2E5C}" type="datetimeFigureOut">
              <a:rPr lang="ru-RU"/>
              <a:pPr>
                <a:defRPr/>
              </a:pPr>
              <a:t>31.10.2015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B0B6396-A00B-4DEB-B15E-C37D0EB17B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75" y="-815975"/>
            <a:ext cx="1638300" cy="1638300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Овал 7"/>
          <p:cNvSpPr/>
          <p:nvPr/>
        </p:nvSpPr>
        <p:spPr>
          <a:xfrm>
            <a:off x="168275" y="20638"/>
            <a:ext cx="1703388" cy="1703387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25" y="0"/>
            <a:ext cx="813117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3" name="Текст 8"/>
          <p:cNvSpPr>
            <a:spLocks noGrp="1"/>
          </p:cNvSpPr>
          <p:nvPr>
            <p:ph type="body" idx="1"/>
          </p:nvPr>
        </p:nvSpPr>
        <p:spPr bwMode="auto">
          <a:xfrm>
            <a:off x="1435100" y="1447800"/>
            <a:ext cx="749935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14B15FBF-F7D5-400C-B2A4-6EC0A5440519}" type="datetimeFigureOut">
              <a:rPr lang="ru-RU"/>
              <a:pPr>
                <a:defRPr/>
              </a:pPr>
              <a:t>31.10.2015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  <a:latin typeface="+mn-lt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775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  <a:latin typeface="+mn-lt"/>
              </a:defRPr>
            </a:lvl1pPr>
            <a:extLst/>
          </a:lstStyle>
          <a:p>
            <a:pPr>
              <a:defRPr/>
            </a:pPr>
            <a:fld id="{1BD7F5BF-90F6-401D-A554-594EE2E5E3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1" r:id="rId2"/>
    <p:sldLayoutId id="2147483757" r:id="rId3"/>
    <p:sldLayoutId id="2147483752" r:id="rId4"/>
    <p:sldLayoutId id="2147483758" r:id="rId5"/>
    <p:sldLayoutId id="2147483753" r:id="rId6"/>
    <p:sldLayoutId id="2147483759" r:id="rId7"/>
    <p:sldLayoutId id="2147483760" r:id="rId8"/>
    <p:sldLayoutId id="2147483761" r:id="rId9"/>
    <p:sldLayoutId id="2147483754" r:id="rId10"/>
    <p:sldLayoutId id="2147483755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300" kern="1200">
          <a:solidFill>
            <a:srgbClr val="572314"/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9pPr>
      <a:extLst/>
    </p:titleStyle>
    <p:bodyStyle>
      <a:lvl1pPr marL="365125" indent="-282575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36538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5825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173038" algn="l" rtl="0" eaLnBrk="0" fontAlgn="base" hangingPunct="0">
        <a:spcBef>
          <a:spcPct val="20000"/>
        </a:spcBef>
        <a:spcAft>
          <a:spcPct val="0"/>
        </a:spcAft>
        <a:buClr>
          <a:srgbClr val="C32D2E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6988" indent="-182563" algn="l" rtl="0" eaLnBrk="0" fontAlgn="base" hangingPunct="0">
        <a:spcBef>
          <a:spcPct val="20000"/>
        </a:spcBef>
        <a:spcAft>
          <a:spcPct val="0"/>
        </a:spcAft>
        <a:buClr>
          <a:srgbClr val="84AA33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images.yandex.ru/yandsearch?p=4&amp;text=%D0%BA%D0%BB%D0%B8%D0%BF%D0%B0%D1%80%D1%82%20%D1%80%D0%B5%D0%B1%D0%B5%D0%BD%D0%BE%D0%BA%20%D0%B7%D0%B0%20%D1%83%D1%80%D0%BE%D0%BA%D0%B0%D0%BC%D0%B8&amp;img_url=http://www.proshkolu.ru/content/media/pic/icon/1000000/333000/332430-47cd8208.gif&amp;pos=146&amp;uinfo=sw-1115-sh-599-fw-890-fh-448-pd-1&amp;rpt=simage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hyperlink" Target="http://images.yandex.ru/yandsearch?p=1&amp;text=%D0%BA%D0%BB%D0%B8%D0%BF%D0%B0%D1%80%D1%82%20%D1%80%D0%B5%D0%B1%D0%B5%D0%BD%D0%BE%D0%BA%20%D0%B7%D0%B0%20%D1%83%D1%80%D0%BE%D0%BA%D0%B0%D0%BC%D0%B8&amp;img_url=http://www.clipartheaven.com/clipart/kids_stuff/images_(g_-_z)/mother_&amp;_child_reading.gif&amp;pos=46&amp;uinfo=sw-1115-sh-599-fw-890-fh-448-pd-1&amp;rpt=simage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6.jpeg"/><Relationship Id="rId7" Type="http://schemas.openxmlformats.org/officeDocument/2006/relationships/hyperlink" Target="http://images.yandex.ru/yandsearch?p=18&amp;text=%D0%BA%D0%BB%D0%B8%D0%BF%D0%B0%D1%80%D1%82%20%D1%80%D0%B5%D0%B1%D0%B5%D0%BD%D0%BE%D0%BA%20%D0%B7%D0%B0%20%D1%83%D1%80%D0%BE%D0%BA%D0%B0%D0%BC%D0%B8&amp;img_url=http://img1.liveinternet.ru/images/foto/b/3/950/2352950/f_14414747.jpg&amp;pos=566&amp;uinfo=sw-1115-sh-599-fw-890-fh-448-pd-1&amp;rpt=simage" TargetMode="External"/><Relationship Id="rId2" Type="http://schemas.openxmlformats.org/officeDocument/2006/relationships/hyperlink" Target="http://images.yandex.ru/yandsearch?p=6&amp;text=%D0%BA%D0%BB%D0%B8%D0%BF%D0%B0%D1%80%D1%82%20%D1%80%D0%B5%D0%B1%D0%B5%D0%BD%D0%BE%D0%BA%20%D0%B7%D0%B0%20%D1%83%D1%80%D0%BE%D0%BA%D0%B0%D0%BC%D0%B8&amp;img_url=http://klub-drug.ru/wp-content/uploads/2011/04/%D0%BA%D0%B0%D1%80%D1%82%D0%B8%D0%BD%D0%BA%D0%B8-%D0%BA%D0%BD%D0%B8%D0%B3-1-150x150.png&amp;pos=205&amp;uinfo=sw-1115-sh-599-fw-890-fh-448-pd-1&amp;rpt=simage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hyperlink" Target="http://images.yandex.ru/yandsearch?p=7&amp;text=%D0%BA%D0%BB%D0%B8%D0%BF%D0%B0%D1%80%D1%82%20%D1%80%D0%B5%D0%B1%D0%B5%D0%BD%D0%BE%D0%BA%20%D0%B7%D0%B0%20%D1%83%D1%80%D0%BE%D0%BA%D0%B0%D0%BC%D0%B8&amp;img_url=http://www.clipartguide.com/_named_clipart_images/0511-0702-0218-2372_School_Girl_Sitting_at_Her_Desk_Waving_Her_Hand_clipart_image.jpg&amp;pos=239&amp;uinfo=sw-1115-sh-599-fw-890-fh-448-pd-1&amp;rpt=simage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://images.yandex.ru/yandsearch?source=wiz&amp;img_url=http://img1.liveinternet.ru/images/attach/c/2/69/490/69490747_04.png&amp;uinfo=sw-1115-sh-599-fw-890-fh-448-pd-1&amp;p=2&amp;text=%D0%BA%D0%BB%D0%B8%D0%BF%D0%B0%D1%80%D1%82%D1%8B%20%D1%83%D1%87%D0%B5%D0%BD%D0%B8%D0%BA%D0%BE%D0%B2&amp;noreask=1&amp;pos=63&amp;rpt=simage&amp;lr=213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4.jpeg"/><Relationship Id="rId2" Type="http://schemas.openxmlformats.org/officeDocument/2006/relationships/hyperlink" Target="http://images.yandex.ru/yandsearch?source=wiz&amp;img_url=http://lunsch1.ucoz.ru/image/.gif&amp;uinfo=sw-1115-sh-599-fw-890-fh-448-pd-1&amp;p=6&amp;text=%D0%BA%D0%BB%D0%B8%D0%BF%D0%B0%D1%80%D1%82%D1%8B%20%D1%83%D1%87%D0%B5%D0%BD%D0%B8%D0%BA%D0%BE%D0%B2&amp;noreask=1&amp;pos=194&amp;rpt=simage&amp;lr=213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mages.yandex.ru/yandsearch?source=wiz&amp;img_url=http://www.1450.edusite.ru/images/image010123.gif&amp;uinfo=sw-1115-sh-599-fw-890-fh-448-pd-1&amp;p=22&amp;text=%D0%BA%D0%BB%D0%B8%D0%BF%D0%B0%D1%80%D1%82%D1%8B%20%D1%83%D1%87%D0%B5%D0%BD%D0%B8%D0%BA%D0%BE%D0%B2&amp;noreask=1&amp;pos=687&amp;rpt=simage&amp;lr=213" TargetMode="External"/><Relationship Id="rId5" Type="http://schemas.openxmlformats.org/officeDocument/2006/relationships/image" Target="../media/image13.jpeg"/><Relationship Id="rId4" Type="http://schemas.openxmlformats.org/officeDocument/2006/relationships/hyperlink" Target="http://images.yandex.ru/yandsearch?source=wiz&amp;img_url=http://www.playingiseducational.info/wp-content/uploads/2010/03/phonic.jpg&amp;uinfo=sw-1115-sh-599-fw-890-fh-448-pd-1&amp;p=15&amp;text=%D0%BA%D0%BB%D0%B8%D0%BF%D0%B0%D1%80%D1%82%D1%8B%20%D1%83%D1%87%D0%B5%D0%BD%D0%B8%D0%BA%D0%BE%D0%B2&amp;noreask=1&amp;pos=460&amp;rpt=simage&amp;lr=213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://images.yandex.ru/yandsearch?source=wiz&amp;img_url=http://www.playingiseducational.info/wp-content/uploads/2010/03/phonic.jpg&amp;uinfo=sw-1115-sh-599-fw-890-fh-448-pd-1&amp;p=15&amp;text=%D0%BA%D0%BB%D0%B8%D0%BF%D0%B0%D1%80%D1%82%D1%8B%20%D1%83%D1%87%D0%B5%D0%BD%D0%B8%D0%BA%D0%BE%D0%B2&amp;noreask=1&amp;pos=460&amp;rpt=simage&amp;lr=213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hyperlink" Target="http://images.yandex.ru/yandsearch?source=wiz&amp;img_url=http://school.part-money.ru/img/schoolboy3.jpg&amp;uinfo=sw-1115-sh-599-fw-890-fh-448-pd-1&amp;p=2&amp;text=%D0%BA%D0%BB%D0%B8%D0%BF%D0%B0%D1%80%D1%82%D1%8B%20%D1%83%D1%87%D0%B5%D0%BD%D0%B8%D0%BA%D0%BE%D0%B2&amp;noreask=1&amp;pos=76&amp;rpt=simage&amp;lr=213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hyperlink" Target="http://images.yandex.ru/yandsearch?source=wiz&amp;img_url=http://www.edu.cap.ru/home/7152/21248549.jpg&amp;uinfo=sw-1115-sh-599-fw-0-fh-448-pd-1&amp;text=%D0%BA%D0%BB%D0%B8%D0%BF%D0%B0%D1%80%D1%82%D1%8B%20%D1%83%D1%87%D0%B5%D0%BD%D0%B8%D0%BA%D0%BE%D0%B2&amp;noreask=1&amp;pos=22&amp;lr=213&amp;rpt=simage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286380" y="260350"/>
            <a:ext cx="3552820" cy="4464050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pPr algn="ctr" eaLnBrk="1" hangingPunct="1"/>
            <a:r>
              <a:rPr lang="ru-RU" sz="5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/>
            </a:r>
            <a:br>
              <a:rPr lang="ru-RU" sz="5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</a:br>
            <a:r>
              <a:rPr lang="ru-RU" sz="5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/>
            </a:r>
            <a:br>
              <a:rPr lang="ru-RU" sz="5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</a:br>
            <a:r>
              <a:rPr lang="ru-RU" sz="5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/>
            </a:r>
            <a:br>
              <a:rPr lang="ru-RU" sz="5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</a:br>
            <a:r>
              <a:rPr lang="ru-RU" sz="5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/>
            </a:r>
            <a:br>
              <a:rPr lang="ru-RU" sz="5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</a:br>
            <a:r>
              <a:rPr lang="ru-RU" sz="5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/>
            </a:r>
            <a:br>
              <a:rPr lang="ru-RU" sz="5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</a:br>
            <a:r>
              <a:rPr lang="ru-RU" sz="5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/>
            </a:r>
            <a:br>
              <a:rPr lang="ru-RU" sz="5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</a:br>
            <a:r>
              <a:rPr lang="ru-RU" sz="5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/>
            </a:r>
            <a:br>
              <a:rPr lang="ru-RU" sz="5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</a:br>
            <a:r>
              <a:rPr lang="ru-RU" sz="5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/>
            </a:r>
            <a:br>
              <a:rPr lang="ru-RU" sz="5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</a:br>
            <a:r>
              <a:rPr lang="ru-RU" sz="31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/>
            </a:r>
            <a:br>
              <a:rPr lang="ru-RU" sz="31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</a:br>
            <a:r>
              <a:rPr lang="ru-RU" sz="27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учитель </a:t>
            </a:r>
            <a:r>
              <a:rPr lang="ru-RU" sz="27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–</a:t>
            </a:r>
            <a:r>
              <a:rPr lang="ru-RU" sz="27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логопед</a:t>
            </a:r>
            <a:br>
              <a:rPr lang="ru-RU" sz="27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</a:br>
            <a:r>
              <a:rPr lang="ru-RU" sz="27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МАОУ гимназии №1</a:t>
            </a:r>
            <a:br>
              <a:rPr lang="ru-RU" sz="27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</a:br>
            <a:r>
              <a:rPr lang="ru-RU" sz="27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г. Калининград</a:t>
            </a:r>
            <a:br>
              <a:rPr lang="ru-RU" sz="27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</a:br>
            <a:r>
              <a:rPr lang="ru-RU" sz="27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Березенко</a:t>
            </a:r>
            <a:r>
              <a:rPr lang="ru-RU" sz="27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Ирина Евгеньевна</a:t>
            </a:r>
            <a:endParaRPr lang="ru-RU" sz="27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1027" name="Picture 3" descr="C:\Documents and Settings\Ириша\Рабочий стол\ФОТО ДЛЯ ПЕЧАТИ\Копия DSC0215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71604" y="1214422"/>
            <a:ext cx="3806825" cy="3725863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ru-RU" sz="2400" i="1" dirty="0" smtClean="0">
                <a:latin typeface="Arial" charset="0"/>
              </a:rPr>
              <a:t>Никогда не ругайте ребенка, если у него что- то не получается , помогите  ему.  Дайте более лёгкое задание,  тем самом у ребенка  появится уверенность в свои силах и возможность не потерять  интерес к обучению.</a:t>
            </a:r>
          </a:p>
          <a:p>
            <a:pPr marL="0" indent="0" algn="ctr"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ru-RU" sz="2400" i="1" dirty="0" smtClean="0">
                <a:latin typeface="Arial" charset="0"/>
              </a:rPr>
              <a:t>Хвалите даже за незначительные успехи. Формируйте у него уверенность в своих силах!</a:t>
            </a:r>
          </a:p>
          <a:p>
            <a:pPr marL="0" indent="0" algn="ctr"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ru-RU" sz="2400" i="1" dirty="0" smtClean="0">
                <a:latin typeface="Arial" charset="0"/>
              </a:rPr>
              <a:t>Не требуйте от него правильного произношения слова сразу. </a:t>
            </a:r>
          </a:p>
          <a:p>
            <a:pPr marL="0" indent="0" algn="ctr"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ru-RU" sz="2400" i="1" dirty="0" smtClean="0">
                <a:latin typeface="Arial" charset="0"/>
              </a:rPr>
              <a:t>Пользуйтесь наглядным материалом! </a:t>
            </a:r>
          </a:p>
          <a:p>
            <a:pPr marL="0" indent="0" algn="ctr"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ru-RU" sz="2400" i="1" dirty="0" smtClean="0">
                <a:latin typeface="Arial" charset="0"/>
              </a:rPr>
              <a:t>Детям трудно воспринимать слова, оторванные от изображения. </a:t>
            </a: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51725" y="5157788"/>
            <a:ext cx="13144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5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5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35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5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35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35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5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5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35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35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vert="horz"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pPr algn="ctr" eaLnBrk="1" hangingPunct="1">
              <a:defRPr/>
            </a:pPr>
            <a:r>
              <a:rPr lang="ru-RU" sz="39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ЧЕМ следует заниматься дома с    ребенком:</a:t>
            </a:r>
          </a:p>
        </p:txBody>
      </p:sp>
      <p:sp>
        <p:nvSpPr>
          <p:cNvPr id="24578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lnSpc>
                <a:spcPct val="90000"/>
              </a:lnSpc>
              <a:buFont typeface="Wingdings 2" pitchFamily="18" charset="2"/>
              <a:buNone/>
            </a:pPr>
            <a:r>
              <a:rPr lang="ru-RU" sz="2800" i="1" dirty="0" smtClean="0">
                <a:latin typeface="Arial" charset="0"/>
              </a:rPr>
              <a:t>-Развитием мышц артикуляционного аппарата.</a:t>
            </a:r>
          </a:p>
          <a:p>
            <a:pPr marL="0" indent="0" eaLnBrk="1" hangingPunct="1">
              <a:lnSpc>
                <a:spcPct val="90000"/>
              </a:lnSpc>
              <a:buFont typeface="Wingdings 2" pitchFamily="18" charset="2"/>
              <a:buNone/>
            </a:pPr>
            <a:r>
              <a:rPr lang="ru-RU" sz="2800" i="1" dirty="0" smtClean="0">
                <a:latin typeface="Arial" charset="0"/>
              </a:rPr>
              <a:t>-Пальчиковой гимнастикой.</a:t>
            </a:r>
          </a:p>
          <a:p>
            <a:pPr marL="0" indent="0" eaLnBrk="1" hangingPunct="1">
              <a:lnSpc>
                <a:spcPct val="90000"/>
              </a:lnSpc>
              <a:buFont typeface="Wingdings 2" pitchFamily="18" charset="2"/>
              <a:buNone/>
            </a:pPr>
            <a:r>
              <a:rPr lang="ru-RU" sz="2800" i="1" dirty="0" smtClean="0">
                <a:latin typeface="Arial" charset="0"/>
              </a:rPr>
              <a:t>-Развитием мелкой моторики. </a:t>
            </a:r>
          </a:p>
          <a:p>
            <a:pPr marL="0" indent="0" eaLnBrk="1" hangingPunct="1">
              <a:lnSpc>
                <a:spcPct val="90000"/>
              </a:lnSpc>
              <a:buFont typeface="Wingdings 2" pitchFamily="18" charset="2"/>
              <a:buNone/>
            </a:pPr>
            <a:r>
              <a:rPr lang="ru-RU" sz="2800" i="1" dirty="0" smtClean="0">
                <a:latin typeface="Arial" charset="0"/>
              </a:rPr>
              <a:t>-Гимнастикой для глаз.</a:t>
            </a:r>
          </a:p>
          <a:p>
            <a:pPr marL="0" indent="0" eaLnBrk="1" hangingPunct="1">
              <a:lnSpc>
                <a:spcPct val="90000"/>
              </a:lnSpc>
              <a:buFont typeface="Wingdings 2" pitchFamily="18" charset="2"/>
              <a:buNone/>
            </a:pPr>
            <a:r>
              <a:rPr lang="ru-RU" sz="2800" i="1" dirty="0" smtClean="0">
                <a:latin typeface="Arial" charset="0"/>
              </a:rPr>
              <a:t>- Ежедневно читать ребенку короткие стихи и сказки.</a:t>
            </a:r>
          </a:p>
          <a:p>
            <a:pPr marL="0" indent="0" eaLnBrk="1" hangingPunct="1">
              <a:lnSpc>
                <a:spcPct val="90000"/>
              </a:lnSpc>
              <a:buFont typeface="Wingdings 2" pitchFamily="18" charset="2"/>
              <a:buNone/>
            </a:pPr>
            <a:r>
              <a:rPr lang="ru-RU" sz="2800" i="1" dirty="0" smtClean="0">
                <a:latin typeface="Arial" charset="0"/>
              </a:rPr>
              <a:t>-Разговаривать с ребёнком только на правильном русском языке.</a:t>
            </a:r>
          </a:p>
          <a:p>
            <a:pPr marL="0" indent="0" eaLnBrk="1" hangingPunct="1">
              <a:lnSpc>
                <a:spcPct val="90000"/>
              </a:lnSpc>
              <a:buFont typeface="Wingdings 2" pitchFamily="18" charset="2"/>
              <a:buNone/>
            </a:pPr>
            <a:endParaRPr lang="ru-RU" sz="2800" i="1" dirty="0" smtClean="0">
              <a:latin typeface="Arial" charset="0"/>
            </a:endParaRPr>
          </a:p>
        </p:txBody>
      </p:sp>
      <p:pic>
        <p:nvPicPr>
          <p:cNvPr id="2457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88125" y="5157788"/>
            <a:ext cx="1738313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5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5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45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5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45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45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5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5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45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45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457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457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8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0963" indent="0" algn="ctr" eaLnBrk="1" hangingPunct="1">
              <a:buFont typeface="Wingdings 2" pitchFamily="18" charset="2"/>
              <a:buNone/>
            </a:pPr>
            <a:r>
              <a:rPr lang="ru-RU" b="1" dirty="0" smtClean="0">
                <a:solidFill>
                  <a:srgbClr val="000000"/>
                </a:solidFill>
                <a:latin typeface="Arial" charset="0"/>
              </a:rPr>
              <a:t>Напоследок еще раз хочу призвать родителей к сотрудничеству. Только в тесном контакте мы сможем преодолеть все речевые трудности, имеющиеся у наших детей.</a:t>
            </a:r>
            <a:endParaRPr lang="ru-RU" b="1" dirty="0" smtClean="0">
              <a:latin typeface="Arial" charset="0"/>
            </a:endParaRPr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72225" y="4437063"/>
            <a:ext cx="160972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6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6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1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20713"/>
            <a:ext cx="7772400" cy="158432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i="1" dirty="0">
                <a:solidFill>
                  <a:schemeClr val="tx2">
                    <a:satMod val="130000"/>
                  </a:schemeClr>
                </a:solidFill>
              </a:rPr>
              <a:t>Памятка для родителей.</a:t>
            </a:r>
            <a:r>
              <a:rPr lang="ru-RU" dirty="0">
                <a:solidFill>
                  <a:schemeClr val="tx2">
                    <a:satMod val="130000"/>
                  </a:schemeClr>
                </a:solidFill>
              </a:rPr>
              <a:t/>
            </a:r>
            <a:br>
              <a:rPr lang="ru-RU" dirty="0">
                <a:solidFill>
                  <a:schemeClr val="tx2">
                    <a:satMod val="130000"/>
                  </a:schemeClr>
                </a:solidFill>
              </a:rPr>
            </a:br>
            <a:endParaRPr lang="ru-RU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14338" name="Прямоугольник 3"/>
          <p:cNvSpPr>
            <a:spLocks noChangeArrowheads="1"/>
          </p:cNvSpPr>
          <p:nvPr/>
        </p:nvSpPr>
        <p:spPr bwMode="auto">
          <a:xfrm>
            <a:off x="1187450" y="1773238"/>
            <a:ext cx="7632700" cy="421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dirty="0"/>
              <a:t>К домашнему заданию необходимо относиться серьезно.</a:t>
            </a:r>
          </a:p>
          <a:p>
            <a:r>
              <a:rPr lang="ru-RU" dirty="0"/>
              <a:t>Работать с тетрадью аккуратно, не забывать её дома. </a:t>
            </a:r>
          </a:p>
          <a:p>
            <a:r>
              <a:rPr lang="ru-RU" dirty="0"/>
              <a:t>Выполнять логопедические задания дома следует в виде игры, в  тихой и спокойной обстановке. У ребенка обязательно должно быть свое рабочее место для выполнения заданий.</a:t>
            </a:r>
          </a:p>
          <a:p>
            <a:r>
              <a:rPr lang="ru-RU" dirty="0"/>
              <a:t>Начинать выполнять задания необходимо  с артикуляционной гимнастики. К последующим упражнениям надо переходить, лишь усвоив предыдущие.</a:t>
            </a:r>
          </a:p>
          <a:p>
            <a:r>
              <a:rPr lang="ru-RU" dirty="0"/>
              <a:t>Следить за поставленными звуками в речи ребенка, стимулируя ребенка к использованию поставленного звука в самостоятельной речи.</a:t>
            </a:r>
          </a:p>
          <a:p>
            <a:r>
              <a:rPr lang="ru-RU" dirty="0"/>
              <a:t>Обращаться к логопеду за консультацией, если возникли трудности. </a:t>
            </a:r>
          </a:p>
          <a:p>
            <a:r>
              <a:rPr lang="ru-RU" dirty="0"/>
              <a:t>Регулярно посещать родительские собрания и консультации специалистов.</a:t>
            </a:r>
          </a:p>
          <a:p>
            <a:endParaRPr lang="ru-RU" dirty="0"/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51725" y="188913"/>
            <a:ext cx="14287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Прямоугольник 3"/>
          <p:cNvSpPr>
            <a:spLocks noChangeArrowheads="1"/>
          </p:cNvSpPr>
          <p:nvPr/>
        </p:nvSpPr>
        <p:spPr bwMode="auto">
          <a:xfrm>
            <a:off x="1258888" y="1844675"/>
            <a:ext cx="7489825" cy="466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dirty="0"/>
              <a:t>Вместе с ребенком найдите нужные картинки по данной лексической теме, вырежьте и наклейте в тетрадь. Помните: вы должны помогать ребенку, а не выполнять задания за него!</a:t>
            </a:r>
          </a:p>
          <a:p>
            <a:r>
              <a:rPr lang="ru-RU" sz="2000" dirty="0"/>
              <a:t> Заниматься следует ежедневно по 10-15 минут.</a:t>
            </a:r>
          </a:p>
          <a:p>
            <a:r>
              <a:rPr lang="ru-RU" sz="2000" dirty="0"/>
              <a:t>Советую:</a:t>
            </a:r>
          </a:p>
          <a:p>
            <a:pPr>
              <a:buFontTx/>
              <a:buChar char="-"/>
            </a:pPr>
            <a:r>
              <a:rPr lang="ru-RU" sz="2000" dirty="0"/>
              <a:t>регулярно учить стихотворения для развития речевой памяти и эмоциональности речи;</a:t>
            </a:r>
          </a:p>
          <a:p>
            <a:pPr>
              <a:buFontTx/>
              <a:buChar char="-"/>
            </a:pPr>
            <a:r>
              <a:rPr lang="ru-RU" sz="2000" dirty="0"/>
              <a:t> учить ясно выражать свои мысли;</a:t>
            </a:r>
          </a:p>
          <a:p>
            <a:r>
              <a:rPr lang="ru-RU" sz="2000" dirty="0"/>
              <a:t>- развивать  мелкую моторику ребенка;</a:t>
            </a:r>
          </a:p>
          <a:p>
            <a:r>
              <a:rPr lang="ru-RU" sz="2000" dirty="0"/>
              <a:t>- развивать  мышление, память. </a:t>
            </a:r>
          </a:p>
          <a:p>
            <a:r>
              <a:rPr lang="ru-RU" sz="2000" dirty="0">
                <a:latin typeface="Corbel" pitchFamily="34" charset="0"/>
              </a:rPr>
              <a:t> </a:t>
            </a:r>
            <a:r>
              <a:rPr lang="ru-RU" sz="2000" dirty="0"/>
              <a:t>Помните! Заниматься следует  ежедневно по 10 – 15 минут </a:t>
            </a:r>
          </a:p>
          <a:p>
            <a:pPr algn="ctr"/>
            <a:r>
              <a:rPr lang="ru-RU" sz="2000" b="1" dirty="0"/>
              <a:t>Обучение - длительный процесс ,требующий систематических занятий. </a:t>
            </a:r>
          </a:p>
          <a:p>
            <a:pPr algn="ctr"/>
            <a:r>
              <a:rPr lang="ru-RU" sz="2000" dirty="0"/>
              <a:t>Хвалите  за успехи! </a:t>
            </a:r>
          </a:p>
        </p:txBody>
      </p:sp>
      <p:pic>
        <p:nvPicPr>
          <p:cNvPr id="15362" name="Picture 2" descr="http://im3-tub-ru.yandex.net/i?id=322660211-45-72&amp;n=21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489611">
            <a:off x="1619250" y="260350"/>
            <a:ext cx="1268413" cy="1268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3" name="Picture 2" descr="http://im4-tub-ru.yandex.net/i?id=59981974-56-72&amp;n=21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596188" y="557213"/>
            <a:ext cx="954087" cy="1068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marL="228600" eaLnBrk="1" hangingPunct="1">
              <a:lnSpc>
                <a:spcPct val="115000"/>
              </a:lnSpc>
              <a:spcAft>
                <a:spcPts val="1000"/>
              </a:spcAft>
              <a:defRPr/>
            </a:pPr>
            <a:r>
              <a:rPr lang="ru-RU" sz="3900" smtClean="0">
                <a:solidFill>
                  <a:srgbClr val="353535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       ПОМНИТЕ: </a:t>
            </a:r>
            <a:endParaRPr lang="ru-RU" sz="390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6386" name="Объект 2"/>
          <p:cNvSpPr>
            <a:spLocks noGrp="1"/>
          </p:cNvSpPr>
          <p:nvPr>
            <p:ph idx="1"/>
          </p:nvPr>
        </p:nvSpPr>
        <p:spPr>
          <a:xfrm>
            <a:off x="1435100" y="1844675"/>
            <a:ext cx="7499350" cy="4403725"/>
          </a:xfrm>
        </p:spPr>
        <p:txBody>
          <a:bodyPr/>
          <a:lstStyle/>
          <a:p>
            <a:pPr algn="ctr" eaLnBrk="1" hangingPunct="1"/>
            <a:r>
              <a:rPr lang="ru-RU" dirty="0" smtClean="0"/>
              <a:t>Без вашей помощи логопед не сможет решить коррекционные и развивающие задачи, не преодолеет отставания в речевом и общем развитии ребенка.</a:t>
            </a:r>
          </a:p>
        </p:txBody>
      </p:sp>
      <p:pic>
        <p:nvPicPr>
          <p:cNvPr id="16387" name="Picture 4" descr="http://im4-tub-ru.yandex.net/i?id=228445005-16-72&amp;n=21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75463" y="4292600"/>
            <a:ext cx="155257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Picture 6" descr="http://im3-tub-ru.yandex.net/i?id=601110965-17-72&amp;n=21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24075" y="4724400"/>
            <a:ext cx="136207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Picture 9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999288" y="188913"/>
            <a:ext cx="14287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0" name="Picture 11" descr="http://im0-tub-ru.yandex.net/i?id=295515461-27-72&amp;n=21">
            <a:hlinkClick r:id="rId7"/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859338" y="4914900"/>
            <a:ext cx="92392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ru-RU" sz="3900" i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Уважаемые родители!</a:t>
            </a:r>
            <a:endParaRPr lang="ru-RU" sz="390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7410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 eaLnBrk="1" hangingPunct="1"/>
            <a:r>
              <a:rPr lang="ru-RU" sz="2600" i="1" dirty="0" smtClean="0">
                <a:latin typeface="Arial" charset="0"/>
              </a:rPr>
              <a:t>Логопедические занятия по коррекции  звукопроизношения проводятся в детском саду два </a:t>
            </a:r>
            <a:r>
              <a:rPr lang="ru-RU" sz="2600" i="1" dirty="0" smtClean="0"/>
              <a:t>–</a:t>
            </a:r>
            <a:r>
              <a:rPr lang="ru-RU" sz="2600" i="1" dirty="0" smtClean="0">
                <a:latin typeface="Arial" charset="0"/>
              </a:rPr>
              <a:t> три раза в неделю , в зависимости от сложности речевого нарушения.  Каждому ребенку, в соответствии с его речевым нарушением, даётся задание на дом. Домашние задания  следует выполнять с целью закрепления знаний и умений, полученных на логопедических занятиях.</a:t>
            </a:r>
          </a:p>
          <a:p>
            <a:pPr algn="ctr" eaLnBrk="1" hangingPunct="1"/>
            <a:endParaRPr lang="ru-RU" sz="2600" i="1" dirty="0" smtClean="0">
              <a:latin typeface="Arial" charset="0"/>
            </a:endParaRPr>
          </a:p>
        </p:txBody>
      </p:sp>
      <p:pic>
        <p:nvPicPr>
          <p:cNvPr id="17411" name="Picture 2" descr="http://im0-tub-ru.yandex.net/i?id=384642455-17-72&amp;n=21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97825" y="188913"/>
            <a:ext cx="939800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16013" y="5157788"/>
            <a:ext cx="16637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4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4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Заголовок 1"/>
          <p:cNvSpPr>
            <a:spLocks noGrp="1"/>
          </p:cNvSpPr>
          <p:nvPr>
            <p:ph type="title"/>
          </p:nvPr>
        </p:nvSpPr>
        <p:spPr bwMode="auto">
          <a:xfrm>
            <a:off x="1258888" y="1196975"/>
            <a:ext cx="7308850" cy="3529013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ru-RU" i="1" dirty="0" smtClean="0">
                <a:effectLst/>
              </a:rPr>
              <a:t>            </a:t>
            </a:r>
            <a:r>
              <a:rPr lang="ru-RU" sz="4000" i="1" dirty="0" smtClean="0">
                <a:effectLst/>
                <a:latin typeface="Arial" charset="0"/>
              </a:rPr>
              <a:t>При выполнении домашних заданий           следует соблюдать </a:t>
            </a:r>
            <a:br>
              <a:rPr lang="ru-RU" sz="4000" i="1" dirty="0" smtClean="0">
                <a:effectLst/>
                <a:latin typeface="Arial" charset="0"/>
              </a:rPr>
            </a:br>
            <a:r>
              <a:rPr lang="ru-RU" sz="4000" i="1" dirty="0" smtClean="0">
                <a:effectLst/>
                <a:latin typeface="Arial" charset="0"/>
              </a:rPr>
              <a:t>ряд    условий:</a:t>
            </a:r>
            <a:r>
              <a:rPr lang="ru-RU" sz="4000" dirty="0" smtClean="0">
                <a:effectLst/>
                <a:latin typeface="Arial" charset="0"/>
              </a:rPr>
              <a:t/>
            </a:r>
            <a:br>
              <a:rPr lang="ru-RU" sz="4000" dirty="0" smtClean="0">
                <a:effectLst/>
                <a:latin typeface="Arial" charset="0"/>
              </a:rPr>
            </a:br>
            <a:endParaRPr lang="ru-RU" sz="4000" dirty="0" smtClean="0">
              <a:effectLst/>
              <a:latin typeface="Arial" charset="0"/>
            </a:endParaRPr>
          </a:p>
        </p:txBody>
      </p:sp>
      <p:pic>
        <p:nvPicPr>
          <p:cNvPr id="18434" name="Picture 2" descr="http://im7-tub-ru.yandex.net/i?id=81814725-42-72&amp;n=21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64388" y="4868863"/>
            <a:ext cx="128587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5" name="Picture 4" descr="http://im8-tub-ru.yandex.net/i?id=38909688-22-72&amp;n=21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763713" y="4724400"/>
            <a:ext cx="107632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Picture 6" descr="http://im2-tub-ru.yandex.net/i?id=275263041-45-72&amp;n=21">
            <a:hlinkClick r:id="rId6"/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140200" y="5084763"/>
            <a:ext cx="143827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>
                    <a:satMod val="130000"/>
                  </a:schemeClr>
                </a:solidFill>
              </a:rPr>
              <a:t>Рекомендации по выполнению домашний заданий</a:t>
            </a:r>
            <a:endParaRPr lang="ru-RU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19458" name="Объект 2"/>
          <p:cNvSpPr>
            <a:spLocks noGrp="1"/>
          </p:cNvSpPr>
          <p:nvPr>
            <p:ph idx="1"/>
          </p:nvPr>
        </p:nvSpPr>
        <p:spPr>
          <a:xfrm>
            <a:off x="1435100" y="1700213"/>
            <a:ext cx="7499350" cy="3600450"/>
          </a:xfrm>
        </p:spPr>
        <p:txBody>
          <a:bodyPr/>
          <a:lstStyle/>
          <a:p>
            <a:pPr marL="0" indent="0" algn="ctr" eaLnBrk="1" hangingPunct="1">
              <a:buFont typeface="Wingdings 2" pitchFamily="18" charset="2"/>
              <a:buNone/>
            </a:pPr>
            <a:r>
              <a:rPr lang="ru-RU" i="1" dirty="0" smtClean="0"/>
              <a:t> </a:t>
            </a:r>
            <a:r>
              <a:rPr lang="ru-RU" dirty="0" smtClean="0">
                <a:latin typeface="Arial" charset="0"/>
              </a:rPr>
              <a:t>Выполнять домашнее задание следует только тогда, когда ваш ребенок здоров и в хорошем  настроении. </a:t>
            </a:r>
          </a:p>
          <a:p>
            <a:pPr marL="0" indent="0" algn="ctr" eaLnBrk="1" hangingPunct="1">
              <a:buFont typeface="Wingdings 2" pitchFamily="18" charset="2"/>
              <a:buNone/>
            </a:pPr>
            <a:r>
              <a:rPr lang="ru-RU" dirty="0" smtClean="0">
                <a:latin typeface="Arial" charset="0"/>
              </a:rPr>
              <a:t>Необходимо создавать мотивацию ребенку, </a:t>
            </a:r>
            <a:r>
              <a:rPr lang="ru-RU" dirty="0" err="1" smtClean="0">
                <a:latin typeface="Arial" charset="0"/>
              </a:rPr>
              <a:t>т.е</a:t>
            </a:r>
            <a:r>
              <a:rPr lang="ru-RU" dirty="0" smtClean="0">
                <a:latin typeface="Arial" charset="0"/>
              </a:rPr>
              <a:t> заинтересовывать его в выполнении заданий.</a:t>
            </a:r>
          </a:p>
          <a:p>
            <a:pPr marL="0" indent="0" eaLnBrk="1" hangingPunct="1">
              <a:buFont typeface="Wingdings 2" pitchFamily="18" charset="2"/>
              <a:buNone/>
            </a:pPr>
            <a:endParaRPr lang="ru-RU" dirty="0" smtClean="0">
              <a:latin typeface="Arial" charset="0"/>
            </a:endParaRPr>
          </a:p>
        </p:txBody>
      </p:sp>
      <p:pic>
        <p:nvPicPr>
          <p:cNvPr id="19459" name="Picture 4" descr="http://im8-tub-ru.yandex.net/i?id=38909688-22-72&amp;n=21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67625" y="4941888"/>
            <a:ext cx="107632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Picture 4" descr="http://im3-tub-ru.yandex.net/i?id=135569906-15-72&amp;n=21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03350" y="4797425"/>
            <a:ext cx="1439863" cy="1871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4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4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94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4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8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 eaLnBrk="1" hangingPunct="1">
              <a:lnSpc>
                <a:spcPct val="80000"/>
              </a:lnSpc>
            </a:pPr>
            <a:r>
              <a:rPr lang="ru-RU" sz="3000" i="1" dirty="0" smtClean="0"/>
              <a:t> </a:t>
            </a:r>
            <a:r>
              <a:rPr lang="ru-RU" sz="2800" i="1" dirty="0" smtClean="0">
                <a:latin typeface="Arial" charset="0"/>
              </a:rPr>
              <a:t>Родители  должны контролировать правильность выполнения  заданий и при необходимости поправлять, тем самым приучать ребенка к самостоятельности.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2800" i="1" dirty="0" smtClean="0">
                <a:latin typeface="Arial" charset="0"/>
              </a:rPr>
              <a:t> Во время выполнения заданий, необходимо   делать перерывы.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2800" i="1" dirty="0" smtClean="0">
                <a:latin typeface="Arial" charset="0"/>
              </a:rPr>
              <a:t> Занятия должны строиться по правилам игры.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2800" i="1" dirty="0" smtClean="0">
                <a:latin typeface="Arial" charset="0"/>
              </a:rPr>
              <a:t> Если  ребенок не хочет заниматься, нужно перенести занятие, но обязательно выполнить задание позже</a:t>
            </a:r>
            <a:r>
              <a:rPr lang="ru-RU" sz="2800" i="1" u="sng" dirty="0" smtClean="0">
                <a:latin typeface="Arial" charset="0"/>
              </a:rPr>
              <a:t>.</a:t>
            </a:r>
            <a:endParaRPr lang="ru-RU" sz="2800" i="1" dirty="0" smtClean="0">
              <a:latin typeface="Arial" charset="0"/>
            </a:endParaRP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40650" y="188913"/>
            <a:ext cx="813485" cy="10798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5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5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15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5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15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15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5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5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5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Объект 2"/>
          <p:cNvSpPr>
            <a:spLocks noGrp="1"/>
          </p:cNvSpPr>
          <p:nvPr>
            <p:ph idx="1"/>
          </p:nvPr>
        </p:nvSpPr>
        <p:spPr>
          <a:xfrm>
            <a:off x="1435100" y="1447800"/>
            <a:ext cx="7499350" cy="3421063"/>
          </a:xfrm>
        </p:spPr>
        <p:txBody>
          <a:bodyPr/>
          <a:lstStyle/>
          <a:p>
            <a:pPr marL="0" indent="0" algn="ctr" eaLnBrk="1" hangingPunct="1">
              <a:buFont typeface="Wingdings 2" pitchFamily="18" charset="2"/>
              <a:buNone/>
            </a:pPr>
            <a:r>
              <a:rPr lang="ru-RU" dirty="0" smtClean="0">
                <a:latin typeface="Arial" charset="0"/>
              </a:rPr>
              <a:t>Длительность занятия  не должна превышать 15-20 минут.</a:t>
            </a:r>
          </a:p>
          <a:p>
            <a:pPr marL="0" indent="0" algn="ctr" eaLnBrk="1" hangingPunct="1">
              <a:buFont typeface="Wingdings 2" pitchFamily="18" charset="2"/>
              <a:buNone/>
            </a:pPr>
            <a:r>
              <a:rPr lang="ru-RU" dirty="0" smtClean="0">
                <a:latin typeface="Arial" charset="0"/>
              </a:rPr>
              <a:t>  В середине занятия  следует поиграть с ребенком в подвижную игру.</a:t>
            </a:r>
          </a:p>
          <a:p>
            <a:pPr marL="0" indent="0" algn="ctr" eaLnBrk="1" hangingPunct="1">
              <a:buFont typeface="Wingdings 2" pitchFamily="18" charset="2"/>
              <a:buNone/>
            </a:pPr>
            <a:r>
              <a:rPr lang="ru-RU" dirty="0" smtClean="0">
                <a:latin typeface="Arial" charset="0"/>
              </a:rPr>
              <a:t>За тем можно продолжить занятия.</a:t>
            </a:r>
          </a:p>
          <a:p>
            <a:pPr marL="0" indent="0" eaLnBrk="1" hangingPunct="1">
              <a:buFont typeface="Wingdings 2" pitchFamily="18" charset="2"/>
              <a:buNone/>
            </a:pPr>
            <a:endParaRPr lang="ru-RU" dirty="0" smtClean="0"/>
          </a:p>
          <a:p>
            <a:pPr marL="0" indent="0" eaLnBrk="1" hangingPunct="1">
              <a:buFont typeface="Wingdings 2" pitchFamily="18" charset="2"/>
              <a:buNone/>
            </a:pPr>
            <a:endParaRPr lang="ru-RU" dirty="0" smtClean="0"/>
          </a:p>
        </p:txBody>
      </p:sp>
      <p:pic>
        <p:nvPicPr>
          <p:cNvPr id="22530" name="Picture 2" descr="http://im4-tub-ru.yandex.net/i?id=98998074-11-72&amp;n=21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48488" y="5084763"/>
            <a:ext cx="17335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5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5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25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5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25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25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29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168</TotalTime>
  <Words>522</Words>
  <Application>Microsoft Office PowerPoint</Application>
  <PresentationFormat>Экран (4:3)</PresentationFormat>
  <Paragraphs>48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Солнцестояние</vt:lpstr>
      <vt:lpstr>         учитель –логопед МАОУ гимназии №1 г. Калининград Березенко Ирина Евгеньевна</vt:lpstr>
      <vt:lpstr>Памятка для родителей. </vt:lpstr>
      <vt:lpstr>Слайд 3</vt:lpstr>
      <vt:lpstr>                    ПОМНИТЕ: </vt:lpstr>
      <vt:lpstr>Уважаемые родители!</vt:lpstr>
      <vt:lpstr>            При выполнении домашних заданий           следует соблюдать  ряд    условий: </vt:lpstr>
      <vt:lpstr>Рекомендации по выполнению домашний заданий</vt:lpstr>
      <vt:lpstr>Слайд 8</vt:lpstr>
      <vt:lpstr>Слайд 9</vt:lpstr>
      <vt:lpstr>Слайд 10</vt:lpstr>
      <vt:lpstr>ЧЕМ следует заниматься дома с    ребенком: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Памятка для родителей.</dc:title>
  <dc:creator>пк</dc:creator>
  <cp:lastModifiedBy>1</cp:lastModifiedBy>
  <cp:revision>40</cp:revision>
  <dcterms:created xsi:type="dcterms:W3CDTF">2013-03-25T15:47:33Z</dcterms:created>
  <dcterms:modified xsi:type="dcterms:W3CDTF">2015-10-31T09:39:07Z</dcterms:modified>
</cp:coreProperties>
</file>