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9" r:id="rId3"/>
    <p:sldId id="302" r:id="rId4"/>
    <p:sldId id="262" r:id="rId5"/>
    <p:sldId id="297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298" r:id="rId15"/>
    <p:sldId id="312" r:id="rId16"/>
    <p:sldId id="300" r:id="rId17"/>
    <p:sldId id="260" r:id="rId18"/>
    <p:sldId id="301" r:id="rId19"/>
    <p:sldId id="263" r:id="rId20"/>
    <p:sldId id="264" r:id="rId21"/>
    <p:sldId id="286" r:id="rId22"/>
    <p:sldId id="287" r:id="rId23"/>
    <p:sldId id="293" r:id="rId24"/>
    <p:sldId id="31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9EEA5A-CEFB-4F26-AB10-6D80D3D6A864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76DF8F-A9BC-4886-9A8F-6470CD3ED2C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91450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Психологическое сопровождение </a:t>
            </a:r>
            <a:r>
              <a:rPr lang="ru-RU" sz="32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детей</a:t>
            </a:r>
          </a:p>
          <a:p>
            <a:pPr algn="ctr">
              <a:spcBef>
                <a:spcPct val="0"/>
              </a:spcBef>
            </a:pPr>
            <a:r>
              <a:rPr lang="ru-RU" sz="32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2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 ограниченными возможностями здоровья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44482" y="4437112"/>
            <a:ext cx="507605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      Педагог-психолог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        МБОУ СОШ №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Цветкова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Надежда Александровна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02.11.2015г.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сихологическое сопровождение детей  с ограниченными возможностями здоровья и  жизнедеятельности в образовательном учреждени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98" y="2852936"/>
            <a:ext cx="3505814" cy="350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70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u="sng" dirty="0"/>
              <a:t>Личностно-ориентированный подход.</a:t>
            </a:r>
            <a:r>
              <a:rPr lang="ru-RU" sz="3200" dirty="0"/>
              <a:t> Обеспечение комфортных, психологически благоприятных и безопасных условий в образовательном учреждении для каждого учащегося, оказание несовершеннолетнему психологической помощи и поддержки с учетом его личностных, возрастных и психофизиологических особенностей.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88819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u="sng" dirty="0"/>
              <a:t>Гуманно-личностный подход.</a:t>
            </a:r>
            <a:r>
              <a:rPr lang="ru-RU" sz="3600" dirty="0"/>
              <a:t> Формирование позитивной «Я-концепции» каждого ребенка, формирование и поддержка ситуации успеха.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3411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091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u="sng" dirty="0" err="1"/>
              <a:t>Деятельностный</a:t>
            </a:r>
            <a:r>
              <a:rPr lang="ru-RU" sz="2800" u="sng" dirty="0"/>
              <a:t> подход.</a:t>
            </a:r>
            <a:r>
              <a:rPr lang="ru-RU" sz="2800" dirty="0"/>
              <a:t> Оказание психолого-педагогической помощи с учетом ведущего вида деятельности ребенка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u="sng" dirty="0"/>
              <a:t>Комплексный подход.</a:t>
            </a:r>
            <a:r>
              <a:rPr lang="ru-RU" sz="2800" dirty="0"/>
              <a:t> Психологическое сопровождение школьников с ОВЗ и жизнедеятельности должно осуществляться педагогом-психологом в тесном контакте с классным руководителем, учителями-предметниками, </a:t>
            </a:r>
            <a:r>
              <a:rPr lang="ru-RU" sz="2800" dirty="0" smtClean="0"/>
              <a:t>родителями</a:t>
            </a:r>
            <a:r>
              <a:rPr lang="ru-RU" sz="2800" dirty="0"/>
              <a:t>. В рамках должностных обязанностей каждый из участников образовательного процесса составляет план работы по сопровождению обучающихся.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4192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Использование в психолого-педагогической деятельности с детьми различных методов, позволяет более эффективно проводить </a:t>
            </a:r>
            <a:r>
              <a:rPr lang="ru-RU" sz="2800" dirty="0" err="1"/>
              <a:t>коррекционно</a:t>
            </a:r>
            <a:r>
              <a:rPr lang="ru-RU" sz="2800" dirty="0"/>
              <a:t> – развивающую работу. </a:t>
            </a:r>
            <a:r>
              <a:rPr lang="ru-RU" sz="2800" dirty="0" err="1"/>
              <a:t>Сказкотерапия</a:t>
            </a:r>
            <a:r>
              <a:rPr lang="ru-RU" sz="2800" dirty="0"/>
              <a:t>, </a:t>
            </a:r>
            <a:r>
              <a:rPr lang="ru-RU" sz="2800" dirty="0" err="1"/>
              <a:t>игротерапия</a:t>
            </a:r>
            <a:r>
              <a:rPr lang="ru-RU" sz="2800" dirty="0"/>
              <a:t>, станционные игры, песочная терапия, </a:t>
            </a:r>
            <a:r>
              <a:rPr lang="ru-RU" sz="2800" dirty="0" err="1"/>
              <a:t>психогимнастика</a:t>
            </a:r>
            <a:r>
              <a:rPr lang="ru-RU" sz="2800" dirty="0"/>
              <a:t>, релаксация, активная эмоциональная разгрузка, арт-терапия – достаточно универсальные, доступные и широко применяемые в психологической работе с детьми методы, которые позволяют успешно решать задачи психологического сопровождения, диагностической, психолого-педагогической, педагогическо-профилактической, терапевтической и коррекционно-развивающей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4715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 vert="horz" lIns="0" tIns="45720" rIns="0" bIns="0" anchor="b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деятельности психолога в рамках сопровождения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18356" y="1484784"/>
            <a:ext cx="8507288" cy="3845720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chemeClr val="tx2"/>
                </a:solidFill>
              </a:rPr>
              <a:t>Осуществление психологической диагностики для раннего выявления различного рода проблем у учащихся, определения причин их возникновения и поиска наиболее эффективных способов их профилактики.</a:t>
            </a:r>
          </a:p>
          <a:p>
            <a:pPr lvl="0"/>
            <a:r>
              <a:rPr lang="ru-RU" sz="2800" b="1" dirty="0">
                <a:solidFill>
                  <a:schemeClr val="tx2"/>
                </a:solidFill>
              </a:rPr>
              <a:t>Помощь в преодолении учебных затруднений. Коррекционно-развивающая работа и психопрофилактическая работа по результатам полученных диагностических данных.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86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86596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Сопровождение </a:t>
            </a:r>
            <a:r>
              <a:rPr lang="ru-RU" sz="3200" b="1" dirty="0"/>
              <a:t>учащихся с социально-эмоциональными проблемами, детей с ослабленным здоровьем; выявление и сопровождение учащихся «группы риска</a:t>
            </a:r>
            <a:r>
              <a:rPr lang="ru-RU" sz="3200" b="1" dirty="0" smtClean="0"/>
              <a:t>».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Распространение опыты сопровождения учащихся с проблемами в развитии, повышение психолого-педагогической компетентности всех участников образовательного процесса.</a:t>
            </a:r>
            <a:br>
              <a:rPr lang="ru-RU" sz="3200" b="1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453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229600" cy="1143000"/>
          </a:xfrm>
        </p:spPr>
        <p:txBody>
          <a:bodyPr vert="horz" lIns="0" tIns="45720" rIns="0" bIns="0" anchor="b">
            <a:no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Сопровождение ребёнка психологом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осуществляется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разных формах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8507288" cy="3845720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chemeClr val="tx2"/>
                </a:solidFill>
              </a:rPr>
              <a:t>Сопровождение </a:t>
            </a:r>
            <a:r>
              <a:rPr lang="ru-RU" sz="3200" b="1" dirty="0">
                <a:solidFill>
                  <a:schemeClr val="tx2"/>
                </a:solidFill>
              </a:rPr>
              <a:t>– наблюдение.</a:t>
            </a:r>
          </a:p>
          <a:p>
            <a:pPr lvl="0"/>
            <a:r>
              <a:rPr lang="ru-RU" sz="3200" b="1" dirty="0">
                <a:solidFill>
                  <a:schemeClr val="tx2"/>
                </a:solidFill>
              </a:rPr>
              <a:t>Реализация программы коррекционно-развивающих занятий с сопровождением – наблюдением.</a:t>
            </a:r>
          </a:p>
          <a:p>
            <a:pPr lvl="0"/>
            <a:r>
              <a:rPr lang="ru-RU" sz="3200" b="1" dirty="0">
                <a:solidFill>
                  <a:schemeClr val="tx2"/>
                </a:solidFill>
              </a:rPr>
              <a:t>Кураторство.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1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Направления деятельности </a:t>
            </a:r>
            <a:br>
              <a:rPr lang="ru-RU" b="1" i="1" dirty="0" smtClean="0"/>
            </a:br>
            <a:r>
              <a:rPr lang="ru-RU" b="1" i="1" dirty="0" smtClean="0"/>
              <a:t>педагога-психолога</a:t>
            </a:r>
            <a:endParaRPr lang="ru-RU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3140968"/>
            <a:ext cx="2520280" cy="1778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Диагностическое направление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7864" y="3140968"/>
            <a:ext cx="2520280" cy="1778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Коррекционно-развивающая работа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02616" y="3159474"/>
            <a:ext cx="2520280" cy="1778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Консультационно-просветительское направление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331640" y="19168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355976" y="19888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452320" y="19888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3816424" cy="5533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1" i="1" dirty="0" smtClean="0"/>
              <a:t>Согласно «Словарю русского языка» сопровождать— значит следовать рядом, вместе с кем-либо в качестве спутника или провожатого</a:t>
            </a:r>
            <a:r>
              <a:rPr lang="ru-RU" sz="4000" dirty="0" smtClean="0"/>
              <a:t>. </a:t>
            </a:r>
            <a:endParaRPr lang="ru-RU" sz="4000" dirty="0"/>
          </a:p>
        </p:txBody>
      </p:sp>
      <p:pic>
        <p:nvPicPr>
          <p:cNvPr id="16386" name="Picture 2" descr="C:\Users\user\Desktop\Cute_Asian_Children_photos_HU122_350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4044">
            <a:off x="4515419" y="1183769"/>
            <a:ext cx="4162241" cy="2962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51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987824" y="836712"/>
            <a:ext cx="316835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Психологическое сопровождение процесса обучения включает:</a:t>
            </a:r>
            <a:endParaRPr lang="ru-RU" sz="2400" b="1" i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3573016"/>
            <a:ext cx="226774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диагностику уровня </a:t>
            </a:r>
          </a:p>
          <a:p>
            <a:pPr algn="ctr"/>
            <a:r>
              <a:rPr lang="ru-RU" dirty="0" smtClean="0"/>
              <a:t>развития детей;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39752" y="3573016"/>
            <a:ext cx="2195736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индивидуальные и групповые коррекционно-развивающие занятия психолога с детьми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4008" y="3501008"/>
            <a:ext cx="2195736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психологическое </a:t>
            </a:r>
            <a:r>
              <a:rPr lang="ru-RU" dirty="0" err="1" smtClean="0"/>
              <a:t>консультирова</a:t>
            </a:r>
            <a:r>
              <a:rPr lang="ru-RU" dirty="0" smtClean="0"/>
              <a:t>-</a:t>
            </a:r>
          </a:p>
          <a:p>
            <a:pPr algn="ctr"/>
            <a:r>
              <a:rPr lang="ru-RU" dirty="0" err="1" smtClean="0"/>
              <a:t>ние</a:t>
            </a:r>
            <a:r>
              <a:rPr lang="ru-RU" dirty="0" smtClean="0"/>
              <a:t> педагогов, родителей, обучающихся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48264" y="3501008"/>
            <a:ext cx="2195736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психологическое просвещение педагогов, родителей, обучающихся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5040052" y="2816932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131840" y="2780928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1331640" y="2492896"/>
            <a:ext cx="19442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940152" y="2492896"/>
            <a:ext cx="21602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3059832" y="6093296"/>
            <a:ext cx="31683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психопрофилактика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835696" y="5805264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6300192" y="5877272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5436096" y="5805264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851920" y="5805264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96752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1" dirty="0">
                <a:solidFill>
                  <a:schemeClr val="tx2"/>
                </a:solidFill>
              </a:rPr>
              <a:t>«…психолого-педагогическое сопровождение необходимо при организации обучения и воспитания детей с ограниченными возможностями здоровья, требующих особого педагогического внимания». 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67464" cy="576064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i="1" dirty="0" smtClean="0"/>
              <a:t>Задачи психологического сопровождения ребенка с ОВЗ:</a:t>
            </a:r>
            <a:br>
              <a:rPr lang="ru-RU" sz="4000" b="1" i="1" dirty="0" smtClean="0"/>
            </a:br>
            <a:r>
              <a:rPr lang="ru-RU" sz="4000" dirty="0" smtClean="0"/>
              <a:t> - </a:t>
            </a:r>
            <a:r>
              <a:rPr lang="ru-RU" sz="3100" b="1" i="1" dirty="0" smtClean="0"/>
              <a:t>определение наиболее адекватных путей и средств </a:t>
            </a:r>
            <a:r>
              <a:rPr lang="ru-RU" sz="3100" b="1" i="1" dirty="0" err="1" smtClean="0"/>
              <a:t>развивающе-коррекционной</a:t>
            </a:r>
            <a:r>
              <a:rPr lang="ru-RU" sz="3100" b="1" i="1" dirty="0" smtClean="0"/>
              <a:t> работы с ребёнком;</a:t>
            </a:r>
            <a:br>
              <a:rPr lang="ru-RU" sz="3100" b="1" i="1" dirty="0" smtClean="0"/>
            </a:br>
            <a:r>
              <a:rPr lang="ru-RU" sz="3100" b="1" i="1" dirty="0" smtClean="0"/>
              <a:t> -  прогнозирование развития ребёнка и возможностей обучения на основе выявленных особенностей развития;</a:t>
            </a:r>
            <a:br>
              <a:rPr lang="ru-RU" sz="3100" b="1" i="1" dirty="0" smtClean="0"/>
            </a:br>
            <a:r>
              <a:rPr lang="ru-RU" sz="3100" b="1" i="1" dirty="0" smtClean="0"/>
              <a:t> -  реализация собственно психологической </a:t>
            </a:r>
            <a:r>
              <a:rPr lang="ru-RU" sz="3100" b="1" i="1" dirty="0" err="1" smtClean="0"/>
              <a:t>развивающе-коррекционной</a:t>
            </a:r>
            <a:r>
              <a:rPr lang="ru-RU" sz="3100" b="1" i="1" dirty="0" smtClean="0"/>
              <a:t> работы на протяжении всего образовательного процесса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620687"/>
            <a:ext cx="8924925" cy="57628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</a:rPr>
              <a:t>1.Информационно-диагностическая работа:</a:t>
            </a: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endParaRPr lang="ru-RU" sz="3200" dirty="0" smtClean="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63524" y="1196975"/>
            <a:ext cx="8700963" cy="4899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Создание банка данных по индивидуальному сопровождению учащихся (по материалам наблюдений, посещения уроков и учебных занятий, бесед с педагогами и родителями);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диагностика развития учащихся на разных возрастных этапах (психологический мониторинг);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выявление   детей «группы риска», требующих усиленного педагогического внимания.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smtClean="0"/>
              <a:t> </a:t>
            </a:r>
            <a:r>
              <a:rPr lang="ru-RU" sz="3600" b="1" smtClean="0">
                <a:latin typeface="Times New Roman" pitchFamily="18" charset="0"/>
              </a:rPr>
              <a:t>2. Программное сопровождение: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 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групповые   коррекционно-развивающие   занятия   со   всеми субъектами образовательного процесса (планово-профилактические);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индивидуальные   коррекционно-развивающие   занятия   (по выявленным проблемам);</a:t>
            </a: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1323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25136" cy="640871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универсальных учебных действий у обучающихся с ограниченными возможностями здоровья</a:t>
            </a:r>
            <a:br>
              <a:rPr lang="ru-RU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/>
              <a:t> 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Универсальные учебные действия</a:t>
            </a:r>
            <a:r>
              <a:rPr lang="ru-RU" sz="3100" dirty="0"/>
              <a:t> – в широком смысле, умение учиться, т. е. способность субъекта к саморазвитию и самосовершенствованию путем сознательного и активного присвоения нового социального опыта.</a:t>
            </a:r>
            <a:br>
              <a:rPr lang="ru-RU" sz="3100" dirty="0"/>
            </a:br>
            <a:r>
              <a:rPr lang="ru-RU" sz="3100" dirty="0"/>
              <a:t>В более узком смысле – это совокупность способов действия обучающихся, обеспечивающих самостоятельное усвоение новых знаний, формирование умений, включая организацию этого процесса.</a:t>
            </a:r>
            <a:br>
              <a:rPr lang="ru-RU" sz="3100" dirty="0"/>
            </a:br>
            <a:r>
              <a:rPr lang="ru-RU" sz="2000" b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086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du.znate.ru/tw_files2/urls_44/3/d-2470/img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73" y="332656"/>
            <a:ext cx="8352927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44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0408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63636"/>
                </a:solidFill>
                <a:latin typeface="Tahoma" panose="020B0604030504040204" pitchFamily="34" charset="0"/>
              </a:rPr>
              <a:t> </a:t>
            </a:r>
            <a:r>
              <a:rPr lang="ru-RU" sz="2800" dirty="0">
                <a:solidFill>
                  <a:srgbClr val="363636"/>
                </a:solidFill>
                <a:latin typeface="Tahoma" panose="020B0604030504040204" pitchFamily="34" charset="0"/>
              </a:rPr>
              <a:t>Для успешного воспитания и обучения детей с ОВЗ необходима правильная оценка их возможностей. В связи с этим особая роль отводится </a:t>
            </a:r>
            <a:r>
              <a:rPr lang="ru-RU" sz="2800" i="1" dirty="0" err="1">
                <a:solidFill>
                  <a:srgbClr val="363636"/>
                </a:solidFill>
                <a:latin typeface="Tahoma" panose="020B0604030504040204" pitchFamily="34" charset="0"/>
              </a:rPr>
              <a:t>медико</a:t>
            </a:r>
            <a:r>
              <a:rPr lang="ru-RU" sz="2800" dirty="0">
                <a:solidFill>
                  <a:srgbClr val="363636"/>
                </a:solidFill>
                <a:latin typeface="Tahoma" panose="020B0604030504040204" pitchFamily="34" charset="0"/>
              </a:rPr>
              <a:t> – </a:t>
            </a:r>
            <a:r>
              <a:rPr lang="ru-RU" sz="2800" i="1" dirty="0">
                <a:solidFill>
                  <a:srgbClr val="363636"/>
                </a:solidFill>
                <a:latin typeface="Tahoma" panose="020B0604030504040204" pitchFamily="34" charset="0"/>
              </a:rPr>
              <a:t>психолого – </a:t>
            </a:r>
            <a:r>
              <a:rPr lang="ru-RU" sz="2800" i="1" dirty="0" smtClean="0">
                <a:solidFill>
                  <a:srgbClr val="363636"/>
                </a:solidFill>
                <a:latin typeface="Tahoma" panose="020B0604030504040204" pitchFamily="34" charset="0"/>
              </a:rPr>
              <a:t>педагогической диагностике</a:t>
            </a:r>
            <a:r>
              <a:rPr lang="ru-RU" sz="2800" dirty="0">
                <a:solidFill>
                  <a:srgbClr val="363636"/>
                </a:solidFill>
                <a:latin typeface="Tahoma" panose="020B0604030504040204" pitchFamily="34" charset="0"/>
              </a:rPr>
              <a:t>, которая обеспечит своевременное выявление детей с ОВЗ; определит оптимальный педагогический маршрут</a:t>
            </a:r>
            <a:r>
              <a:rPr lang="ru-RU" sz="2800" dirty="0" smtClean="0">
                <a:solidFill>
                  <a:srgbClr val="363636"/>
                </a:solidFill>
                <a:latin typeface="Tahoma" panose="020B0604030504040204" pitchFamily="34" charset="0"/>
              </a:rPr>
              <a:t>; поможет </a:t>
            </a:r>
            <a:r>
              <a:rPr lang="ru-RU" sz="2800" dirty="0">
                <a:solidFill>
                  <a:srgbClr val="363636"/>
                </a:solidFill>
                <a:latin typeface="Tahoma" panose="020B0604030504040204" pitchFamily="34" charset="0"/>
              </a:rPr>
              <a:t>спланировать коррекционные мероприятия и разработать программы коррекционной работы; поможет оценить динамику развития и эффективность коррекционной работы.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977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7888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психологического </a:t>
            </a:r>
            <a:b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сопровождения: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5516" y="2348880"/>
            <a:ext cx="8712968" cy="3147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2"/>
                </a:solidFill>
              </a:rPr>
              <a:t>создать в рамках объективно данной ребёнку социально-педагогической среды условия для его максимального в данной ситуации личностного развития и обучения.</a:t>
            </a:r>
          </a:p>
          <a:p>
            <a:pPr marL="0" indent="0">
              <a:buNone/>
            </a:pPr>
            <a:endParaRPr lang="ru-RU" sz="28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tx2"/>
                </a:solidFill>
              </a:rPr>
              <a:t>Работа психолога по сопровождению носит многослойный, многоуровневый характер. Её  содержание определяется с учётом специфики и степени трудностей у ребёнка.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574" y="18448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Основными принципами психологического сопровождения ребёнка с проблемами в развитии являются: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8507288" cy="384572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«Всегда на стороне ребёнка, всегда вместе с ребёнком!»</a:t>
            </a:r>
          </a:p>
          <a:p>
            <a:r>
              <a:rPr lang="ru-RU" sz="3200" b="1" dirty="0">
                <a:solidFill>
                  <a:schemeClr val="tx2"/>
                </a:solidFill>
              </a:rPr>
              <a:t>Непрерывность сопровождения.</a:t>
            </a:r>
          </a:p>
          <a:p>
            <a:r>
              <a:rPr lang="ru-RU" sz="3200" b="1" dirty="0">
                <a:solidFill>
                  <a:schemeClr val="tx2"/>
                </a:solidFill>
              </a:rPr>
              <a:t>Комплексный подход.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1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340768"/>
            <a:ext cx="8964488" cy="4824536"/>
          </a:xfrm>
        </p:spPr>
        <p:txBody>
          <a:bodyPr/>
          <a:lstStyle/>
          <a:p>
            <a:pPr algn="ctr"/>
            <a:r>
              <a:rPr lang="ru-RU" sz="2800" dirty="0"/>
              <a:t>Основные этапы процесса психологического сопровождения учащихся</a:t>
            </a:r>
            <a:r>
              <a:rPr lang="ru-RU" sz="2800" dirty="0" smtClean="0"/>
              <a:t>.</a:t>
            </a:r>
          </a:p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 этап. Диагностическое сопровождение учащегося (психолого-педагогическая диагностика особенностей развития ребенка), установление контакта со всеми участниками сопровождения. Определение модели воспитания, используемой родителями (официальными представителями), и диагностика их личностных характеристик (составление социально-психологической карты семьи).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927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09319" cy="5837279"/>
          </a:xfrm>
        </p:spPr>
        <p:txBody>
          <a:bodyPr>
            <a:normAutofit/>
          </a:bodyPr>
          <a:lstStyle/>
          <a:p>
            <a:r>
              <a:rPr lang="ru-RU" sz="3100" b="1" dirty="0"/>
              <a:t>2 этап.</a:t>
            </a:r>
            <a:r>
              <a:rPr lang="ru-RU" sz="3100" dirty="0"/>
              <a:t> Составление и реализация на основе диагностических данных индивидуальных психолого-педагогических программ, разработка </a:t>
            </a:r>
            <a:r>
              <a:rPr lang="ru-RU" sz="3100" dirty="0" smtClean="0"/>
              <a:t>индивидуальных </a:t>
            </a:r>
            <a:r>
              <a:rPr lang="ru-RU" sz="3100" dirty="0"/>
              <a:t>занятий, включающих в себя комплексы упражнений на развитие внимания, памяти, мышления, эмоционально-волевой сферы. Оказание необходимой психологической помощи и поддержки родителям ребенка с ограниченными возможностями (беседы, консультирование). Проведение совместных мероприятий с родителями и детьми. </a:t>
            </a:r>
          </a:p>
        </p:txBody>
      </p:sp>
    </p:spTree>
    <p:extLst>
      <p:ext uri="{BB962C8B-B14F-4D97-AF65-F5344CB8AC3E}">
        <p14:creationId xmlns:p14="http://schemas.microsoft.com/office/powerpoint/2010/main" val="238023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Психолого –педагогическое консультирование и просвещение учителей- предметников, классных руководителей, воспитателей и других сотрудников образовательного учреждения. Разработка психолого-педагогических рекомендаций для работы с учащимися, с учетом их индивидуальных и психофизиологических особенностей.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333052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517632" cy="2367136"/>
          </a:xfrm>
        </p:spPr>
        <p:txBody>
          <a:bodyPr>
            <a:noAutofit/>
          </a:bodyPr>
          <a:lstStyle/>
          <a:p>
            <a:r>
              <a:rPr lang="ru-RU" sz="3200" b="1" dirty="0"/>
              <a:t>3 этап.</a:t>
            </a:r>
            <a:r>
              <a:rPr lang="ru-RU" sz="3200" dirty="0"/>
              <a:t> Мониторинг результативности и анализ эффективности процесса психологического сопровождения. Психологическое сопровождение детей с ограниченными возможностями здоровья и жизнедеятельности, имеет свои подходы и принципы.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84894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639</TotalTime>
  <Words>449</Words>
  <Application>Microsoft Office PowerPoint</Application>
  <PresentationFormat>Экран (4:3)</PresentationFormat>
  <Paragraphs>58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Constantia</vt:lpstr>
      <vt:lpstr>Tahoma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  Цель психологического  сопровождения:</vt:lpstr>
      <vt:lpstr>Основными принципами психологического сопровождения ребёнка с проблемами в развитии являются: </vt:lpstr>
      <vt:lpstr>Презентация PowerPoint</vt:lpstr>
      <vt:lpstr>2 этап. Составление и реализация на основе диагностических данных индивидуальных психолого-педагогических программ, разработка индивидуальных занятий, включающих в себя комплексы упражнений на развитие внимания, памяти, мышления, эмоционально-волевой сферы. Оказание необходимой психологической помощи и поддержки родителям ребенка с ограниченными возможностями (беседы, консультирование). Проведение совместных мероприятий с родителями и детьми. </vt:lpstr>
      <vt:lpstr>Психолого –педагогическое консультирование и просвещение учителей- предметников, классных руководителей, воспитателей и других сотрудников образовательного учреждения. Разработка психолого-педагогических рекомендаций для работы с учащимися, с учетом их индивидуальных и психофизиологических особенностей.</vt:lpstr>
      <vt:lpstr>3 этап. Мониторинг результативности и анализ эффективности процесса психологического сопровождения. Психологическое сопровождение детей с ограниченными возможностями здоровья и жизнедеятельности, имеет свои подходы и принципы. </vt:lpstr>
      <vt:lpstr>Личностно-ориентированный подход. Обеспечение комфортных, психологически благоприятных и безопасных условий в образовательном учреждении для каждого учащегося, оказание несовершеннолетнему психологической помощи и поддержки с учетом его личностных, возрастных и психофизиологических особенностей. </vt:lpstr>
      <vt:lpstr>Гуманно-личностный подход. Формирование позитивной «Я-концепции» каждого ребенка, формирование и поддержка ситуации успеха. </vt:lpstr>
      <vt:lpstr>Деятельностный подход. Оказание психолого-педагогической помощи с учетом ведущего вида деятельности ребенка.  Комплексный подход. Психологическое сопровождение школьников с ОВЗ и жизнедеятельности должно осуществляться педагогом-психологом в тесном контакте с классным руководителем, учителями-предметниками, родителями. В рамках должностных обязанностей каждый из участников образовательного процесса составляет план работы по сопровождению обучающихся. </vt:lpstr>
      <vt:lpstr>Использование в психолого-педагогической деятельности с детьми различных методов, позволяет более эффективно проводить коррекционно – развивающую работу. Сказкотерапия, игротерапия, станционные игры, песочная терапия, психогимнастика, релаксация, активная эмоциональная разгрузка, арт-терапия – достаточно универсальные, доступные и широко применяемые в психологической работе с детьми методы, которые позволяют успешно решать задачи психологического сопровождения, диагностической, психолого-педагогической, педагогическо-профилактической, терапевтической и коррекционно-развивающей деятельности.</vt:lpstr>
      <vt:lpstr>Основные направления деятельности психолога в рамках сопровождения: </vt:lpstr>
      <vt:lpstr>  Сопровождение учащихся с социально-эмоциональными проблемами, детей с ослабленным здоровьем; выявление и сопровождение учащихся «группы риска».  Распространение опыты сопровождения учащихся с проблемами в развитии, повышение психолого-педагогической компетентности всех участников образовательного процесса. </vt:lpstr>
      <vt:lpstr>Сопровождение ребёнка психологом осуществляется в разных формах: </vt:lpstr>
      <vt:lpstr>Направления деятельности  педагога-психолога</vt:lpstr>
      <vt:lpstr> Согласно «Словарю русского языка» сопровождать— значит следовать рядом, вместе с кем-либо в качестве спутника или провожатого. </vt:lpstr>
      <vt:lpstr>Презентация PowerPoint</vt:lpstr>
      <vt:lpstr>Задачи психологического сопровождения ребенка с ОВЗ:  - определение наиболее адекватных путей и средств развивающе-коррекционной работы с ребёнком;  -  прогнозирование развития ребёнка и возможностей обучения на основе выявленных особенностей развития;  -  реализация собственно психологической развивающе-коррекционной работы на протяжении всего образовательного процесса </vt:lpstr>
      <vt:lpstr>  1.Информационно-диагностическая работа: </vt:lpstr>
      <vt:lpstr> 2. Программное сопровождение:</vt:lpstr>
      <vt:lpstr>       Формирование универсальных учебных действий у обучающихся с ограниченными возможностями здоровья   Универсальные учебные действия – в широком смысле, умение учиться, т. е. способность субъекта к саморазвитию и самосовершенствованию путем сознательного и активного присвоения нового социального опыта. В более узком смысле – это совокупность способов действия обучающихся, обеспечивающих самостоятельное усвоение новых знаний, формирование умений, включая организацию этого процесса.  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75</cp:revision>
  <dcterms:created xsi:type="dcterms:W3CDTF">2011-02-15T13:05:30Z</dcterms:created>
  <dcterms:modified xsi:type="dcterms:W3CDTF">2015-11-02T02:28:28Z</dcterms:modified>
</cp:coreProperties>
</file>